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theme/theme10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1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16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18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1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2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3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4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embeddings/Microsoft_Equation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Microsoft_Equation2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notesSlides/notesSlide6.xml" ContentType="application/vnd.openxmlformats-officedocument.presentationml.notesSlide+xml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notesSlides/notesSlide7.xml" ContentType="application/vnd.openxmlformats-officedocument.presentationml.notesSlide+xml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notesSlides/notesSlide11.xml" ContentType="application/vnd.openxmlformats-officedocument.presentationml.notesSlide+xml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embeddings/oleObject189.bin" ContentType="application/vnd.openxmlformats-officedocument.oleObject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ppt/embeddings/oleObject192.bin" ContentType="application/vnd.openxmlformats-officedocument.oleObject"/>
  <Override PartName="/ppt/embeddings/oleObject193.bin" ContentType="application/vnd.openxmlformats-officedocument.oleObject"/>
  <Override PartName="/ppt/embeddings/oleObject194.bin" ContentType="application/vnd.openxmlformats-officedocument.oleObject"/>
  <Override PartName="/ppt/embeddings/oleObject195.bin" ContentType="application/vnd.openxmlformats-officedocument.oleObject"/>
  <Override PartName="/ppt/notesSlides/notesSlide12.xml" ContentType="application/vnd.openxmlformats-officedocument.presentationml.notesSlide+xml"/>
  <Override PartName="/ppt/embeddings/oleObject196.bin" ContentType="application/vnd.openxmlformats-officedocument.oleObject"/>
  <Override PartName="/ppt/embeddings/oleObject197.bin" ContentType="application/vnd.openxmlformats-officedocument.oleObject"/>
  <Override PartName="/ppt/embeddings/oleObject198.bin" ContentType="application/vnd.openxmlformats-officedocument.oleObject"/>
  <Override PartName="/ppt/embeddings/oleObject199.bin" ContentType="application/vnd.openxmlformats-officedocument.oleObject"/>
  <Override PartName="/ppt/embeddings/oleObject200.bin" ContentType="application/vnd.openxmlformats-officedocument.oleObject"/>
  <Override PartName="/ppt/embeddings/oleObject201.bin" ContentType="application/vnd.openxmlformats-officedocument.oleObject"/>
  <Override PartName="/ppt/embeddings/oleObject202.bin" ContentType="application/vnd.openxmlformats-officedocument.oleObject"/>
  <Override PartName="/ppt/embeddings/oleObject203.bin" ContentType="application/vnd.openxmlformats-officedocument.oleObject"/>
  <Override PartName="/ppt/embeddings/oleObject204.bin" ContentType="application/vnd.openxmlformats-officedocument.oleObject"/>
  <Override PartName="/ppt/embeddings/oleObject205.bin" ContentType="application/vnd.openxmlformats-officedocument.oleObject"/>
  <Override PartName="/ppt/embeddings/oleObject206.bin" ContentType="application/vnd.openxmlformats-officedocument.oleObject"/>
  <Override PartName="/ppt/embeddings/oleObject207.bin" ContentType="application/vnd.openxmlformats-officedocument.oleObject"/>
  <Override PartName="/ppt/embeddings/oleObject208.bin" ContentType="application/vnd.openxmlformats-officedocument.oleObject"/>
  <Override PartName="/ppt/embeddings/oleObject209.bin" ContentType="application/vnd.openxmlformats-officedocument.oleObject"/>
  <Override PartName="/ppt/embeddings/oleObject210.bin" ContentType="application/vnd.openxmlformats-officedocument.oleObject"/>
  <Override PartName="/ppt/embeddings/oleObject211.bin" ContentType="application/vnd.openxmlformats-officedocument.oleObject"/>
  <Override PartName="/ppt/embeddings/oleObject212.bin" ContentType="application/vnd.openxmlformats-officedocument.oleObject"/>
  <Override PartName="/ppt/embeddings/oleObject213.bin" ContentType="application/vnd.openxmlformats-officedocument.oleObject"/>
  <Override PartName="/ppt/embeddings/oleObject214.bin" ContentType="application/vnd.openxmlformats-officedocument.oleObject"/>
  <Override PartName="/ppt/embeddings/oleObject215.bin" ContentType="application/vnd.openxmlformats-officedocument.oleObject"/>
  <Override PartName="/ppt/embeddings/oleObject216.bin" ContentType="application/vnd.openxmlformats-officedocument.oleObject"/>
  <Override PartName="/ppt/embeddings/oleObject217.bin" ContentType="application/vnd.openxmlformats-officedocument.oleObject"/>
  <Override PartName="/ppt/embeddings/oleObject218.bin" ContentType="application/vnd.openxmlformats-officedocument.oleObject"/>
  <Override PartName="/ppt/embeddings/oleObject219.bin" ContentType="application/vnd.openxmlformats-officedocument.oleObject"/>
  <Override PartName="/ppt/embeddings/oleObject220.bin" ContentType="application/vnd.openxmlformats-officedocument.oleObject"/>
  <Override PartName="/ppt/embeddings/oleObject221.bin" ContentType="application/vnd.openxmlformats-officedocument.oleObject"/>
  <Override PartName="/ppt/embeddings/oleObject222.bin" ContentType="application/vnd.openxmlformats-officedocument.oleObject"/>
  <Override PartName="/ppt/embeddings/oleObject223.bin" ContentType="application/vnd.openxmlformats-officedocument.oleObject"/>
  <Override PartName="/ppt/embeddings/oleObject224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225.bin" ContentType="application/vnd.openxmlformats-officedocument.oleObject"/>
  <Override PartName="/ppt/embeddings/oleObject226.bin" ContentType="application/vnd.openxmlformats-officedocument.oleObject"/>
  <Override PartName="/ppt/embeddings/oleObject227.bin" ContentType="application/vnd.openxmlformats-officedocument.oleObject"/>
  <Override PartName="/ppt/embeddings/oleObject228.bin" ContentType="application/vnd.openxmlformats-officedocument.oleObject"/>
  <Override PartName="/ppt/embeddings/oleObject229.bin" ContentType="application/vnd.openxmlformats-officedocument.oleObject"/>
  <Override PartName="/ppt/embeddings/oleObject230.bin" ContentType="application/vnd.openxmlformats-officedocument.oleObject"/>
  <Override PartName="/ppt/embeddings/oleObject231.bin" ContentType="application/vnd.openxmlformats-officedocument.oleObject"/>
  <Override PartName="/ppt/embeddings/oleObject232.bin" ContentType="application/vnd.openxmlformats-officedocument.oleObject"/>
  <Override PartName="/ppt/embeddings/oleObject233.bin" ContentType="application/vnd.openxmlformats-officedocument.oleObject"/>
  <Override PartName="/ppt/embeddings/oleObject234.bin" ContentType="application/vnd.openxmlformats-officedocument.oleObject"/>
  <Override PartName="/ppt/embeddings/oleObject235.bin" ContentType="application/vnd.openxmlformats-officedocument.oleObject"/>
  <Override PartName="/ppt/embeddings/oleObject236.bin" ContentType="application/vnd.openxmlformats-officedocument.oleObject"/>
  <Override PartName="/ppt/embeddings/oleObject237.bin" ContentType="application/vnd.openxmlformats-officedocument.oleObject"/>
  <Override PartName="/ppt/embeddings/oleObject238.bin" ContentType="application/vnd.openxmlformats-officedocument.oleObject"/>
  <Override PartName="/ppt/embeddings/oleObject239.bin" ContentType="application/vnd.openxmlformats-officedocument.oleObject"/>
  <Override PartName="/ppt/embeddings/oleObject240.bin" ContentType="application/vnd.openxmlformats-officedocument.oleObject"/>
  <Override PartName="/ppt/embeddings/oleObject241.bin" ContentType="application/vnd.openxmlformats-officedocument.oleObject"/>
  <Override PartName="/ppt/embeddings/oleObject242.bin" ContentType="application/vnd.openxmlformats-officedocument.oleObject"/>
  <Override PartName="/ppt/embeddings/oleObject243.bin" ContentType="application/vnd.openxmlformats-officedocument.oleObject"/>
  <Override PartName="/ppt/embeddings/oleObject244.bin" ContentType="application/vnd.openxmlformats-officedocument.oleObject"/>
  <Override PartName="/ppt/embeddings/oleObject245.bin" ContentType="application/vnd.openxmlformats-officedocument.oleObject"/>
  <Override PartName="/ppt/embeddings/oleObject246.bin" ContentType="application/vnd.openxmlformats-officedocument.oleObject"/>
  <Override PartName="/ppt/embeddings/oleObject247.bin" ContentType="application/vnd.openxmlformats-officedocument.oleObject"/>
  <Override PartName="/ppt/embeddings/oleObject248.bin" ContentType="application/vnd.openxmlformats-officedocument.oleObject"/>
  <Override PartName="/ppt/embeddings/oleObject249.bin" ContentType="application/vnd.openxmlformats-officedocument.oleObject"/>
  <Override PartName="/ppt/embeddings/oleObject250.bin" ContentType="application/vnd.openxmlformats-officedocument.oleObject"/>
  <Override PartName="/ppt/embeddings/oleObject251.bin" ContentType="application/vnd.openxmlformats-officedocument.oleObject"/>
  <Override PartName="/ppt/embeddings/oleObject252.bin" ContentType="application/vnd.openxmlformats-officedocument.oleObject"/>
  <Override PartName="/ppt/embeddings/oleObject253.bin" ContentType="application/vnd.openxmlformats-officedocument.oleObject"/>
  <Override PartName="/ppt/embeddings/oleObject254.bin" ContentType="application/vnd.openxmlformats-officedocument.oleObject"/>
  <Override PartName="/ppt/embeddings/oleObject255.bin" ContentType="application/vnd.openxmlformats-officedocument.oleObject"/>
  <Override PartName="/ppt/embeddings/oleObject256.bin" ContentType="application/vnd.openxmlformats-officedocument.oleObject"/>
  <Override PartName="/ppt/embeddings/oleObject257.bin" ContentType="application/vnd.openxmlformats-officedocument.oleObject"/>
  <Override PartName="/ppt/embeddings/oleObject258.bin" ContentType="application/vnd.openxmlformats-officedocument.oleObject"/>
  <Override PartName="/ppt/embeddings/oleObject259.bin" ContentType="application/vnd.openxmlformats-officedocument.oleObject"/>
  <Override PartName="/ppt/embeddings/oleObject260.bin" ContentType="application/vnd.openxmlformats-officedocument.oleObject"/>
  <Override PartName="/ppt/embeddings/oleObject261.bin" ContentType="application/vnd.openxmlformats-officedocument.oleObject"/>
  <Override PartName="/ppt/embeddings/oleObject262.bin" ContentType="application/vnd.openxmlformats-officedocument.oleObject"/>
  <Override PartName="/ppt/embeddings/oleObject263.bin" ContentType="application/vnd.openxmlformats-officedocument.oleObject"/>
  <Override PartName="/ppt/embeddings/oleObject26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81" r:id="rId2"/>
    <p:sldMasterId id="2147483695" r:id="rId3"/>
    <p:sldMasterId id="2147483707" r:id="rId4"/>
    <p:sldMasterId id="2147483709" r:id="rId5"/>
    <p:sldMasterId id="2147483711" r:id="rId6"/>
    <p:sldMasterId id="2147483713" r:id="rId7"/>
    <p:sldMasterId id="2147483715" r:id="rId8"/>
    <p:sldMasterId id="2147483717" r:id="rId9"/>
    <p:sldMasterId id="2147483719" r:id="rId10"/>
    <p:sldMasterId id="2147483721" r:id="rId11"/>
    <p:sldMasterId id="2147483725" r:id="rId12"/>
    <p:sldMasterId id="2147483731" r:id="rId13"/>
    <p:sldMasterId id="2147483738" r:id="rId14"/>
    <p:sldMasterId id="2147483752" r:id="rId15"/>
    <p:sldMasterId id="2147483759" r:id="rId16"/>
    <p:sldMasterId id="2147483772" r:id="rId17"/>
    <p:sldMasterId id="2147483777" r:id="rId18"/>
    <p:sldMasterId id="2147483782" r:id="rId19"/>
    <p:sldMasterId id="2147483789" r:id="rId20"/>
    <p:sldMasterId id="2147483802" r:id="rId21"/>
    <p:sldMasterId id="2147483804" r:id="rId22"/>
    <p:sldMasterId id="2147483811" r:id="rId23"/>
    <p:sldMasterId id="2147483818" r:id="rId24"/>
    <p:sldMasterId id="2147483822" r:id="rId25"/>
  </p:sldMasterIdLst>
  <p:notesMasterIdLst>
    <p:notesMasterId r:id="rId231"/>
  </p:notesMasterIdLst>
  <p:sldIdLst>
    <p:sldId id="258" r:id="rId26"/>
    <p:sldId id="389" r:id="rId27"/>
    <p:sldId id="750" r:id="rId28"/>
    <p:sldId id="748" r:id="rId29"/>
    <p:sldId id="762" r:id="rId30"/>
    <p:sldId id="763" r:id="rId31"/>
    <p:sldId id="753" r:id="rId32"/>
    <p:sldId id="779" r:id="rId33"/>
    <p:sldId id="780" r:id="rId34"/>
    <p:sldId id="752" r:id="rId35"/>
    <p:sldId id="778" r:id="rId36"/>
    <p:sldId id="746" r:id="rId37"/>
    <p:sldId id="756" r:id="rId38"/>
    <p:sldId id="742" r:id="rId39"/>
    <p:sldId id="766" r:id="rId40"/>
    <p:sldId id="767" r:id="rId41"/>
    <p:sldId id="768" r:id="rId42"/>
    <p:sldId id="769" r:id="rId43"/>
    <p:sldId id="770" r:id="rId44"/>
    <p:sldId id="771" r:id="rId45"/>
    <p:sldId id="772" r:id="rId46"/>
    <p:sldId id="773" r:id="rId47"/>
    <p:sldId id="774" r:id="rId48"/>
    <p:sldId id="775" r:id="rId49"/>
    <p:sldId id="776" r:id="rId50"/>
    <p:sldId id="777" r:id="rId51"/>
    <p:sldId id="781" r:id="rId52"/>
    <p:sldId id="755" r:id="rId53"/>
    <p:sldId id="623" r:id="rId54"/>
    <p:sldId id="664" r:id="rId55"/>
    <p:sldId id="665" r:id="rId56"/>
    <p:sldId id="668" r:id="rId57"/>
    <p:sldId id="669" r:id="rId58"/>
    <p:sldId id="632" r:id="rId59"/>
    <p:sldId id="671" r:id="rId60"/>
    <p:sldId id="672" r:id="rId61"/>
    <p:sldId id="673" r:id="rId62"/>
    <p:sldId id="674" r:id="rId63"/>
    <p:sldId id="716" r:id="rId64"/>
    <p:sldId id="676" r:id="rId65"/>
    <p:sldId id="678" r:id="rId66"/>
    <p:sldId id="718" r:id="rId67"/>
    <p:sldId id="720" r:id="rId68"/>
    <p:sldId id="741" r:id="rId69"/>
    <p:sldId id="727" r:id="rId70"/>
    <p:sldId id="728" r:id="rId71"/>
    <p:sldId id="729" r:id="rId72"/>
    <p:sldId id="730" r:id="rId73"/>
    <p:sldId id="731" r:id="rId74"/>
    <p:sldId id="732" r:id="rId75"/>
    <p:sldId id="733" r:id="rId76"/>
    <p:sldId id="734" r:id="rId77"/>
    <p:sldId id="735" r:id="rId78"/>
    <p:sldId id="736" r:id="rId79"/>
    <p:sldId id="737" r:id="rId80"/>
    <p:sldId id="738" r:id="rId81"/>
    <p:sldId id="739" r:id="rId82"/>
    <p:sldId id="740" r:id="rId83"/>
    <p:sldId id="677" r:id="rId84"/>
    <p:sldId id="679" r:id="rId85"/>
    <p:sldId id="680" r:id="rId86"/>
    <p:sldId id="682" r:id="rId87"/>
    <p:sldId id="717" r:id="rId88"/>
    <p:sldId id="713" r:id="rId89"/>
    <p:sldId id="686" r:id="rId90"/>
    <p:sldId id="687" r:id="rId91"/>
    <p:sldId id="689" r:id="rId92"/>
    <p:sldId id="690" r:id="rId93"/>
    <p:sldId id="691" r:id="rId94"/>
    <p:sldId id="692" r:id="rId95"/>
    <p:sldId id="696" r:id="rId96"/>
    <p:sldId id="697" r:id="rId97"/>
    <p:sldId id="698" r:id="rId98"/>
    <p:sldId id="699" r:id="rId99"/>
    <p:sldId id="700" r:id="rId100"/>
    <p:sldId id="701" r:id="rId101"/>
    <p:sldId id="683" r:id="rId102"/>
    <p:sldId id="684" r:id="rId103"/>
    <p:sldId id="685" r:id="rId104"/>
    <p:sldId id="708" r:id="rId105"/>
    <p:sldId id="712" r:id="rId106"/>
    <p:sldId id="709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643" r:id="rId116"/>
    <p:sldId id="644" r:id="rId117"/>
    <p:sldId id="645" r:id="rId118"/>
    <p:sldId id="646" r:id="rId119"/>
    <p:sldId id="647" r:id="rId120"/>
    <p:sldId id="648" r:id="rId121"/>
    <p:sldId id="649" r:id="rId122"/>
    <p:sldId id="650" r:id="rId123"/>
    <p:sldId id="651" r:id="rId124"/>
    <p:sldId id="652" r:id="rId125"/>
    <p:sldId id="653" r:id="rId126"/>
    <p:sldId id="654" r:id="rId127"/>
    <p:sldId id="655" r:id="rId128"/>
    <p:sldId id="656" r:id="rId129"/>
    <p:sldId id="657" r:id="rId130"/>
    <p:sldId id="621" r:id="rId131"/>
    <p:sldId id="591" r:id="rId132"/>
    <p:sldId id="592" r:id="rId133"/>
    <p:sldId id="593" r:id="rId134"/>
    <p:sldId id="594" r:id="rId135"/>
    <p:sldId id="595" r:id="rId136"/>
    <p:sldId id="596" r:id="rId137"/>
    <p:sldId id="537" r:id="rId138"/>
    <p:sldId id="536" r:id="rId139"/>
    <p:sldId id="464" r:id="rId140"/>
    <p:sldId id="477" r:id="rId141"/>
    <p:sldId id="478" r:id="rId142"/>
    <p:sldId id="535" r:id="rId143"/>
    <p:sldId id="499" r:id="rId144"/>
    <p:sldId id="500" r:id="rId145"/>
    <p:sldId id="503" r:id="rId146"/>
    <p:sldId id="504" r:id="rId147"/>
    <p:sldId id="505" r:id="rId148"/>
    <p:sldId id="540" r:id="rId149"/>
    <p:sldId id="507" r:id="rId150"/>
    <p:sldId id="508" r:id="rId151"/>
    <p:sldId id="509" r:id="rId152"/>
    <p:sldId id="510" r:id="rId153"/>
    <p:sldId id="511" r:id="rId154"/>
    <p:sldId id="541" r:id="rId155"/>
    <p:sldId id="552" r:id="rId156"/>
    <p:sldId id="563" r:id="rId157"/>
    <p:sldId id="564" r:id="rId158"/>
    <p:sldId id="566" r:id="rId159"/>
    <p:sldId id="567" r:id="rId160"/>
    <p:sldId id="565" r:id="rId161"/>
    <p:sldId id="568" r:id="rId162"/>
    <p:sldId id="569" r:id="rId163"/>
    <p:sldId id="570" r:id="rId164"/>
    <p:sldId id="571" r:id="rId165"/>
    <p:sldId id="576" r:id="rId166"/>
    <p:sldId id="572" r:id="rId167"/>
    <p:sldId id="574" r:id="rId168"/>
    <p:sldId id="575" r:id="rId169"/>
    <p:sldId id="577" r:id="rId170"/>
    <p:sldId id="578" r:id="rId171"/>
    <p:sldId id="579" r:id="rId172"/>
    <p:sldId id="580" r:id="rId173"/>
    <p:sldId id="581" r:id="rId174"/>
    <p:sldId id="582" r:id="rId175"/>
    <p:sldId id="583" r:id="rId176"/>
    <p:sldId id="584" r:id="rId177"/>
    <p:sldId id="585" r:id="rId178"/>
    <p:sldId id="586" r:id="rId179"/>
    <p:sldId id="587" r:id="rId180"/>
    <p:sldId id="588" r:id="rId181"/>
    <p:sldId id="468" r:id="rId182"/>
    <p:sldId id="469" r:id="rId183"/>
    <p:sldId id="470" r:id="rId184"/>
    <p:sldId id="473" r:id="rId185"/>
    <p:sldId id="481" r:id="rId186"/>
    <p:sldId id="482" r:id="rId187"/>
    <p:sldId id="606" r:id="rId188"/>
    <p:sldId id="607" r:id="rId189"/>
    <p:sldId id="608" r:id="rId190"/>
    <p:sldId id="598" r:id="rId191"/>
    <p:sldId id="542" r:id="rId192"/>
    <p:sldId id="590" r:id="rId193"/>
    <p:sldId id="543" r:id="rId194"/>
    <p:sldId id="605" r:id="rId195"/>
    <p:sldId id="599" r:id="rId196"/>
    <p:sldId id="600" r:id="rId197"/>
    <p:sldId id="601" r:id="rId198"/>
    <p:sldId id="602" r:id="rId199"/>
    <p:sldId id="603" r:id="rId200"/>
    <p:sldId id="604" r:id="rId201"/>
    <p:sldId id="550" r:id="rId202"/>
    <p:sldId id="589" r:id="rId203"/>
    <p:sldId id="551" r:id="rId204"/>
    <p:sldId id="547" r:id="rId205"/>
    <p:sldId id="548" r:id="rId206"/>
    <p:sldId id="549" r:id="rId207"/>
    <p:sldId id="609" r:id="rId208"/>
    <p:sldId id="610" r:id="rId209"/>
    <p:sldId id="611" r:id="rId210"/>
    <p:sldId id="612" r:id="rId211"/>
    <p:sldId id="613" r:id="rId212"/>
    <p:sldId id="614" r:id="rId213"/>
    <p:sldId id="615" r:id="rId214"/>
    <p:sldId id="616" r:id="rId215"/>
    <p:sldId id="618" r:id="rId216"/>
    <p:sldId id="658" r:id="rId217"/>
    <p:sldId id="661" r:id="rId218"/>
    <p:sldId id="662" r:id="rId219"/>
    <p:sldId id="666" r:id="rId220"/>
    <p:sldId id="667" r:id="rId221"/>
    <p:sldId id="681" r:id="rId222"/>
    <p:sldId id="702" r:id="rId223"/>
    <p:sldId id="703" r:id="rId224"/>
    <p:sldId id="704" r:id="rId225"/>
    <p:sldId id="705" r:id="rId226"/>
    <p:sldId id="706" r:id="rId227"/>
    <p:sldId id="707" r:id="rId228"/>
    <p:sldId id="710" r:id="rId229"/>
    <p:sldId id="711" r:id="rId23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BC7E"/>
    <a:srgbClr val="C0504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190" autoAdjust="0"/>
  </p:normalViewPr>
  <p:slideViewPr>
    <p:cSldViewPr>
      <p:cViewPr>
        <p:scale>
          <a:sx n="90" d="100"/>
          <a:sy n="90" d="100"/>
        </p:scale>
        <p:origin x="-1112" y="-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2232" y="-10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17.xml"/><Relationship Id="rId143" Type="http://schemas.openxmlformats.org/officeDocument/2006/relationships/slide" Target="slides/slide118.xml"/><Relationship Id="rId144" Type="http://schemas.openxmlformats.org/officeDocument/2006/relationships/slide" Target="slides/slide119.xml"/><Relationship Id="rId145" Type="http://schemas.openxmlformats.org/officeDocument/2006/relationships/slide" Target="slides/slide120.xml"/><Relationship Id="rId146" Type="http://schemas.openxmlformats.org/officeDocument/2006/relationships/slide" Target="slides/slide121.xml"/><Relationship Id="rId147" Type="http://schemas.openxmlformats.org/officeDocument/2006/relationships/slide" Target="slides/slide122.xml"/><Relationship Id="rId148" Type="http://schemas.openxmlformats.org/officeDocument/2006/relationships/slide" Target="slides/slide123.xml"/><Relationship Id="rId149" Type="http://schemas.openxmlformats.org/officeDocument/2006/relationships/slide" Target="slides/slide124.xml"/><Relationship Id="rId180" Type="http://schemas.openxmlformats.org/officeDocument/2006/relationships/slide" Target="slides/slide155.xml"/><Relationship Id="rId181" Type="http://schemas.openxmlformats.org/officeDocument/2006/relationships/slide" Target="slides/slide156.xml"/><Relationship Id="rId182" Type="http://schemas.openxmlformats.org/officeDocument/2006/relationships/slide" Target="slides/slide157.xml"/><Relationship Id="rId40" Type="http://schemas.openxmlformats.org/officeDocument/2006/relationships/slide" Target="slides/slide15.xml"/><Relationship Id="rId41" Type="http://schemas.openxmlformats.org/officeDocument/2006/relationships/slide" Target="slides/slide16.xml"/><Relationship Id="rId42" Type="http://schemas.openxmlformats.org/officeDocument/2006/relationships/slide" Target="slides/slide17.xml"/><Relationship Id="rId43" Type="http://schemas.openxmlformats.org/officeDocument/2006/relationships/slide" Target="slides/slide18.xml"/><Relationship Id="rId44" Type="http://schemas.openxmlformats.org/officeDocument/2006/relationships/slide" Target="slides/slide19.xml"/><Relationship Id="rId45" Type="http://schemas.openxmlformats.org/officeDocument/2006/relationships/slide" Target="slides/slide20.xml"/><Relationship Id="rId46" Type="http://schemas.openxmlformats.org/officeDocument/2006/relationships/slide" Target="slides/slide21.xml"/><Relationship Id="rId47" Type="http://schemas.openxmlformats.org/officeDocument/2006/relationships/slide" Target="slides/slide22.xml"/><Relationship Id="rId48" Type="http://schemas.openxmlformats.org/officeDocument/2006/relationships/slide" Target="slides/slide23.xml"/><Relationship Id="rId49" Type="http://schemas.openxmlformats.org/officeDocument/2006/relationships/slide" Target="slides/slide24.xml"/><Relationship Id="rId183" Type="http://schemas.openxmlformats.org/officeDocument/2006/relationships/slide" Target="slides/slide158.xml"/><Relationship Id="rId184" Type="http://schemas.openxmlformats.org/officeDocument/2006/relationships/slide" Target="slides/slide159.xml"/><Relationship Id="rId185" Type="http://schemas.openxmlformats.org/officeDocument/2006/relationships/slide" Target="slides/slide160.xml"/><Relationship Id="rId186" Type="http://schemas.openxmlformats.org/officeDocument/2006/relationships/slide" Target="slides/slide161.xml"/><Relationship Id="rId187" Type="http://schemas.openxmlformats.org/officeDocument/2006/relationships/slide" Target="slides/slide162.xml"/><Relationship Id="rId188" Type="http://schemas.openxmlformats.org/officeDocument/2006/relationships/slide" Target="slides/slide163.xml"/><Relationship Id="rId189" Type="http://schemas.openxmlformats.org/officeDocument/2006/relationships/slide" Target="slides/slide164.xml"/><Relationship Id="rId220" Type="http://schemas.openxmlformats.org/officeDocument/2006/relationships/slide" Target="slides/slide195.xml"/><Relationship Id="rId221" Type="http://schemas.openxmlformats.org/officeDocument/2006/relationships/slide" Target="slides/slide196.xml"/><Relationship Id="rId222" Type="http://schemas.openxmlformats.org/officeDocument/2006/relationships/slide" Target="slides/slide197.xml"/><Relationship Id="rId223" Type="http://schemas.openxmlformats.org/officeDocument/2006/relationships/slide" Target="slides/slide198.xml"/><Relationship Id="rId80" Type="http://schemas.openxmlformats.org/officeDocument/2006/relationships/slide" Target="slides/slide55.xml"/><Relationship Id="rId81" Type="http://schemas.openxmlformats.org/officeDocument/2006/relationships/slide" Target="slides/slide56.xml"/><Relationship Id="rId82" Type="http://schemas.openxmlformats.org/officeDocument/2006/relationships/slide" Target="slides/slide57.xml"/><Relationship Id="rId83" Type="http://schemas.openxmlformats.org/officeDocument/2006/relationships/slide" Target="slides/slide58.xml"/><Relationship Id="rId84" Type="http://schemas.openxmlformats.org/officeDocument/2006/relationships/slide" Target="slides/slide59.xml"/><Relationship Id="rId85" Type="http://schemas.openxmlformats.org/officeDocument/2006/relationships/slide" Target="slides/slide60.xml"/><Relationship Id="rId86" Type="http://schemas.openxmlformats.org/officeDocument/2006/relationships/slide" Target="slides/slide61.xml"/><Relationship Id="rId87" Type="http://schemas.openxmlformats.org/officeDocument/2006/relationships/slide" Target="slides/slide62.xml"/><Relationship Id="rId88" Type="http://schemas.openxmlformats.org/officeDocument/2006/relationships/slide" Target="slides/slide63.xml"/><Relationship Id="rId89" Type="http://schemas.openxmlformats.org/officeDocument/2006/relationships/slide" Target="slides/slide64.xml"/><Relationship Id="rId224" Type="http://schemas.openxmlformats.org/officeDocument/2006/relationships/slide" Target="slides/slide199.xml"/><Relationship Id="rId225" Type="http://schemas.openxmlformats.org/officeDocument/2006/relationships/slide" Target="slides/slide200.xml"/><Relationship Id="rId226" Type="http://schemas.openxmlformats.org/officeDocument/2006/relationships/slide" Target="slides/slide201.xml"/><Relationship Id="rId227" Type="http://schemas.openxmlformats.org/officeDocument/2006/relationships/slide" Target="slides/slide202.xml"/><Relationship Id="rId228" Type="http://schemas.openxmlformats.org/officeDocument/2006/relationships/slide" Target="slides/slide203.xml"/><Relationship Id="rId229" Type="http://schemas.openxmlformats.org/officeDocument/2006/relationships/slide" Target="slides/slide204.xml"/><Relationship Id="rId110" Type="http://schemas.openxmlformats.org/officeDocument/2006/relationships/slide" Target="slides/slide85.xml"/><Relationship Id="rId111" Type="http://schemas.openxmlformats.org/officeDocument/2006/relationships/slide" Target="slides/slide86.xml"/><Relationship Id="rId112" Type="http://schemas.openxmlformats.org/officeDocument/2006/relationships/slide" Target="slides/slide87.xml"/><Relationship Id="rId113" Type="http://schemas.openxmlformats.org/officeDocument/2006/relationships/slide" Target="slides/slide88.xml"/><Relationship Id="rId114" Type="http://schemas.openxmlformats.org/officeDocument/2006/relationships/slide" Target="slides/slide89.xml"/><Relationship Id="rId115" Type="http://schemas.openxmlformats.org/officeDocument/2006/relationships/slide" Target="slides/slide90.xml"/><Relationship Id="rId116" Type="http://schemas.openxmlformats.org/officeDocument/2006/relationships/slide" Target="slides/slide91.xml"/><Relationship Id="rId117" Type="http://schemas.openxmlformats.org/officeDocument/2006/relationships/slide" Target="slides/slide92.xml"/><Relationship Id="rId118" Type="http://schemas.openxmlformats.org/officeDocument/2006/relationships/slide" Target="slides/slide93.xml"/><Relationship Id="rId119" Type="http://schemas.openxmlformats.org/officeDocument/2006/relationships/slide" Target="slides/slide94.xml"/><Relationship Id="rId150" Type="http://schemas.openxmlformats.org/officeDocument/2006/relationships/slide" Target="slides/slide125.xml"/><Relationship Id="rId151" Type="http://schemas.openxmlformats.org/officeDocument/2006/relationships/slide" Target="slides/slide126.xml"/><Relationship Id="rId152" Type="http://schemas.openxmlformats.org/officeDocument/2006/relationships/slide" Target="slides/slide127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153" Type="http://schemas.openxmlformats.org/officeDocument/2006/relationships/slide" Target="slides/slide128.xml"/><Relationship Id="rId154" Type="http://schemas.openxmlformats.org/officeDocument/2006/relationships/slide" Target="slides/slide129.xml"/><Relationship Id="rId155" Type="http://schemas.openxmlformats.org/officeDocument/2006/relationships/slide" Target="slides/slide130.xml"/><Relationship Id="rId156" Type="http://schemas.openxmlformats.org/officeDocument/2006/relationships/slide" Target="slides/slide131.xml"/><Relationship Id="rId157" Type="http://schemas.openxmlformats.org/officeDocument/2006/relationships/slide" Target="slides/slide132.xml"/><Relationship Id="rId158" Type="http://schemas.openxmlformats.org/officeDocument/2006/relationships/slide" Target="slides/slide133.xml"/><Relationship Id="rId159" Type="http://schemas.openxmlformats.org/officeDocument/2006/relationships/slide" Target="slides/slide134.xml"/><Relationship Id="rId190" Type="http://schemas.openxmlformats.org/officeDocument/2006/relationships/slide" Target="slides/slide165.xml"/><Relationship Id="rId191" Type="http://schemas.openxmlformats.org/officeDocument/2006/relationships/slide" Target="slides/slide166.xml"/><Relationship Id="rId192" Type="http://schemas.openxmlformats.org/officeDocument/2006/relationships/slide" Target="slides/slide167.xml"/><Relationship Id="rId50" Type="http://schemas.openxmlformats.org/officeDocument/2006/relationships/slide" Target="slides/slide25.xml"/><Relationship Id="rId51" Type="http://schemas.openxmlformats.org/officeDocument/2006/relationships/slide" Target="slides/slide26.xml"/><Relationship Id="rId52" Type="http://schemas.openxmlformats.org/officeDocument/2006/relationships/slide" Target="slides/slide27.xml"/><Relationship Id="rId53" Type="http://schemas.openxmlformats.org/officeDocument/2006/relationships/slide" Target="slides/slide28.xml"/><Relationship Id="rId54" Type="http://schemas.openxmlformats.org/officeDocument/2006/relationships/slide" Target="slides/slide29.xml"/><Relationship Id="rId55" Type="http://schemas.openxmlformats.org/officeDocument/2006/relationships/slide" Target="slides/slide30.xml"/><Relationship Id="rId56" Type="http://schemas.openxmlformats.org/officeDocument/2006/relationships/slide" Target="slides/slide31.xml"/><Relationship Id="rId57" Type="http://schemas.openxmlformats.org/officeDocument/2006/relationships/slide" Target="slides/slide32.xml"/><Relationship Id="rId58" Type="http://schemas.openxmlformats.org/officeDocument/2006/relationships/slide" Target="slides/slide33.xml"/><Relationship Id="rId59" Type="http://schemas.openxmlformats.org/officeDocument/2006/relationships/slide" Target="slides/slide34.xml"/><Relationship Id="rId193" Type="http://schemas.openxmlformats.org/officeDocument/2006/relationships/slide" Target="slides/slide168.xml"/><Relationship Id="rId194" Type="http://schemas.openxmlformats.org/officeDocument/2006/relationships/slide" Target="slides/slide169.xml"/><Relationship Id="rId195" Type="http://schemas.openxmlformats.org/officeDocument/2006/relationships/slide" Target="slides/slide170.xml"/><Relationship Id="rId196" Type="http://schemas.openxmlformats.org/officeDocument/2006/relationships/slide" Target="slides/slide171.xml"/><Relationship Id="rId197" Type="http://schemas.openxmlformats.org/officeDocument/2006/relationships/slide" Target="slides/slide172.xml"/><Relationship Id="rId198" Type="http://schemas.openxmlformats.org/officeDocument/2006/relationships/slide" Target="slides/slide173.xml"/><Relationship Id="rId199" Type="http://schemas.openxmlformats.org/officeDocument/2006/relationships/slide" Target="slides/slide174.xml"/><Relationship Id="rId230" Type="http://schemas.openxmlformats.org/officeDocument/2006/relationships/slide" Target="slides/slide205.xml"/><Relationship Id="rId231" Type="http://schemas.openxmlformats.org/officeDocument/2006/relationships/notesMaster" Target="notesMasters/notesMaster1.xml"/><Relationship Id="rId232" Type="http://schemas.openxmlformats.org/officeDocument/2006/relationships/printerSettings" Target="printerSettings/printerSettings1.bin"/><Relationship Id="rId233" Type="http://schemas.openxmlformats.org/officeDocument/2006/relationships/presProps" Target="presProps.xml"/><Relationship Id="rId90" Type="http://schemas.openxmlformats.org/officeDocument/2006/relationships/slide" Target="slides/slide65.xml"/><Relationship Id="rId91" Type="http://schemas.openxmlformats.org/officeDocument/2006/relationships/slide" Target="slides/slide66.xml"/><Relationship Id="rId92" Type="http://schemas.openxmlformats.org/officeDocument/2006/relationships/slide" Target="slides/slide67.xml"/><Relationship Id="rId93" Type="http://schemas.openxmlformats.org/officeDocument/2006/relationships/slide" Target="slides/slide68.xml"/><Relationship Id="rId94" Type="http://schemas.openxmlformats.org/officeDocument/2006/relationships/slide" Target="slides/slide69.xml"/><Relationship Id="rId95" Type="http://schemas.openxmlformats.org/officeDocument/2006/relationships/slide" Target="slides/slide70.xml"/><Relationship Id="rId96" Type="http://schemas.openxmlformats.org/officeDocument/2006/relationships/slide" Target="slides/slide71.xml"/><Relationship Id="rId97" Type="http://schemas.openxmlformats.org/officeDocument/2006/relationships/slide" Target="slides/slide72.xml"/><Relationship Id="rId98" Type="http://schemas.openxmlformats.org/officeDocument/2006/relationships/slide" Target="slides/slide73.xml"/><Relationship Id="rId99" Type="http://schemas.openxmlformats.org/officeDocument/2006/relationships/slide" Target="slides/slide74.xml"/><Relationship Id="rId234" Type="http://schemas.openxmlformats.org/officeDocument/2006/relationships/viewProps" Target="viewProps.xml"/><Relationship Id="rId235" Type="http://schemas.openxmlformats.org/officeDocument/2006/relationships/theme" Target="theme/theme1.xml"/><Relationship Id="rId236" Type="http://schemas.openxmlformats.org/officeDocument/2006/relationships/tableStyles" Target="tableStyles.xml"/><Relationship Id="rId120" Type="http://schemas.openxmlformats.org/officeDocument/2006/relationships/slide" Target="slides/slide95.xml"/><Relationship Id="rId121" Type="http://schemas.openxmlformats.org/officeDocument/2006/relationships/slide" Target="slides/slide96.xml"/><Relationship Id="rId122" Type="http://schemas.openxmlformats.org/officeDocument/2006/relationships/slide" Target="slides/slide97.xml"/><Relationship Id="rId123" Type="http://schemas.openxmlformats.org/officeDocument/2006/relationships/slide" Target="slides/slide98.xml"/><Relationship Id="rId124" Type="http://schemas.openxmlformats.org/officeDocument/2006/relationships/slide" Target="slides/slide99.xml"/><Relationship Id="rId125" Type="http://schemas.openxmlformats.org/officeDocument/2006/relationships/slide" Target="slides/slide100.xml"/><Relationship Id="rId126" Type="http://schemas.openxmlformats.org/officeDocument/2006/relationships/slide" Target="slides/slide101.xml"/><Relationship Id="rId127" Type="http://schemas.openxmlformats.org/officeDocument/2006/relationships/slide" Target="slides/slide102.xml"/><Relationship Id="rId128" Type="http://schemas.openxmlformats.org/officeDocument/2006/relationships/slide" Target="slides/slide103.xml"/><Relationship Id="rId129" Type="http://schemas.openxmlformats.org/officeDocument/2006/relationships/slide" Target="slides/slide104.xml"/><Relationship Id="rId160" Type="http://schemas.openxmlformats.org/officeDocument/2006/relationships/slide" Target="slides/slide135.xml"/><Relationship Id="rId161" Type="http://schemas.openxmlformats.org/officeDocument/2006/relationships/slide" Target="slides/slide136.xml"/><Relationship Id="rId162" Type="http://schemas.openxmlformats.org/officeDocument/2006/relationships/slide" Target="slides/slide137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163" Type="http://schemas.openxmlformats.org/officeDocument/2006/relationships/slide" Target="slides/slide138.xml"/><Relationship Id="rId164" Type="http://schemas.openxmlformats.org/officeDocument/2006/relationships/slide" Target="slides/slide139.xml"/><Relationship Id="rId165" Type="http://schemas.openxmlformats.org/officeDocument/2006/relationships/slide" Target="slides/slide140.xml"/><Relationship Id="rId166" Type="http://schemas.openxmlformats.org/officeDocument/2006/relationships/slide" Target="slides/slide141.xml"/><Relationship Id="rId167" Type="http://schemas.openxmlformats.org/officeDocument/2006/relationships/slide" Target="slides/slide142.xml"/><Relationship Id="rId168" Type="http://schemas.openxmlformats.org/officeDocument/2006/relationships/slide" Target="slides/slide143.xml"/><Relationship Id="rId169" Type="http://schemas.openxmlformats.org/officeDocument/2006/relationships/slide" Target="slides/slide144.xml"/><Relationship Id="rId200" Type="http://schemas.openxmlformats.org/officeDocument/2006/relationships/slide" Target="slides/slide175.xml"/><Relationship Id="rId201" Type="http://schemas.openxmlformats.org/officeDocument/2006/relationships/slide" Target="slides/slide176.xml"/><Relationship Id="rId202" Type="http://schemas.openxmlformats.org/officeDocument/2006/relationships/slide" Target="slides/slide177.xml"/><Relationship Id="rId203" Type="http://schemas.openxmlformats.org/officeDocument/2006/relationships/slide" Target="slides/slide178.xml"/><Relationship Id="rId60" Type="http://schemas.openxmlformats.org/officeDocument/2006/relationships/slide" Target="slides/slide35.xml"/><Relationship Id="rId61" Type="http://schemas.openxmlformats.org/officeDocument/2006/relationships/slide" Target="slides/slide36.xml"/><Relationship Id="rId62" Type="http://schemas.openxmlformats.org/officeDocument/2006/relationships/slide" Target="slides/slide37.xml"/><Relationship Id="rId63" Type="http://schemas.openxmlformats.org/officeDocument/2006/relationships/slide" Target="slides/slide38.xml"/><Relationship Id="rId64" Type="http://schemas.openxmlformats.org/officeDocument/2006/relationships/slide" Target="slides/slide39.xml"/><Relationship Id="rId65" Type="http://schemas.openxmlformats.org/officeDocument/2006/relationships/slide" Target="slides/slide40.xml"/><Relationship Id="rId66" Type="http://schemas.openxmlformats.org/officeDocument/2006/relationships/slide" Target="slides/slide41.xml"/><Relationship Id="rId67" Type="http://schemas.openxmlformats.org/officeDocument/2006/relationships/slide" Target="slides/slide42.xml"/><Relationship Id="rId68" Type="http://schemas.openxmlformats.org/officeDocument/2006/relationships/slide" Target="slides/slide43.xml"/><Relationship Id="rId69" Type="http://schemas.openxmlformats.org/officeDocument/2006/relationships/slide" Target="slides/slide44.xml"/><Relationship Id="rId204" Type="http://schemas.openxmlformats.org/officeDocument/2006/relationships/slide" Target="slides/slide179.xml"/><Relationship Id="rId205" Type="http://schemas.openxmlformats.org/officeDocument/2006/relationships/slide" Target="slides/slide180.xml"/><Relationship Id="rId206" Type="http://schemas.openxmlformats.org/officeDocument/2006/relationships/slide" Target="slides/slide181.xml"/><Relationship Id="rId207" Type="http://schemas.openxmlformats.org/officeDocument/2006/relationships/slide" Target="slides/slide182.xml"/><Relationship Id="rId208" Type="http://schemas.openxmlformats.org/officeDocument/2006/relationships/slide" Target="slides/slide183.xml"/><Relationship Id="rId209" Type="http://schemas.openxmlformats.org/officeDocument/2006/relationships/slide" Target="slides/slide184.xml"/><Relationship Id="rId130" Type="http://schemas.openxmlformats.org/officeDocument/2006/relationships/slide" Target="slides/slide105.xml"/><Relationship Id="rId131" Type="http://schemas.openxmlformats.org/officeDocument/2006/relationships/slide" Target="slides/slide106.xml"/><Relationship Id="rId132" Type="http://schemas.openxmlformats.org/officeDocument/2006/relationships/slide" Target="slides/slide107.xml"/><Relationship Id="rId133" Type="http://schemas.openxmlformats.org/officeDocument/2006/relationships/slide" Target="slides/slide108.xml"/><Relationship Id="rId134" Type="http://schemas.openxmlformats.org/officeDocument/2006/relationships/slide" Target="slides/slide109.xml"/><Relationship Id="rId135" Type="http://schemas.openxmlformats.org/officeDocument/2006/relationships/slide" Target="slides/slide110.xml"/><Relationship Id="rId136" Type="http://schemas.openxmlformats.org/officeDocument/2006/relationships/slide" Target="slides/slide111.xml"/><Relationship Id="rId137" Type="http://schemas.openxmlformats.org/officeDocument/2006/relationships/slide" Target="slides/slide112.xml"/><Relationship Id="rId138" Type="http://schemas.openxmlformats.org/officeDocument/2006/relationships/slide" Target="slides/slide113.xml"/><Relationship Id="rId139" Type="http://schemas.openxmlformats.org/officeDocument/2006/relationships/slide" Target="slides/slide114.xml"/><Relationship Id="rId170" Type="http://schemas.openxmlformats.org/officeDocument/2006/relationships/slide" Target="slides/slide145.xml"/><Relationship Id="rId171" Type="http://schemas.openxmlformats.org/officeDocument/2006/relationships/slide" Target="slides/slide146.xml"/><Relationship Id="rId172" Type="http://schemas.openxmlformats.org/officeDocument/2006/relationships/slide" Target="slides/slide147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<Relationship Id="rId39" Type="http://schemas.openxmlformats.org/officeDocument/2006/relationships/slide" Target="slides/slide14.xml"/><Relationship Id="rId173" Type="http://schemas.openxmlformats.org/officeDocument/2006/relationships/slide" Target="slides/slide148.xml"/><Relationship Id="rId174" Type="http://schemas.openxmlformats.org/officeDocument/2006/relationships/slide" Target="slides/slide149.xml"/><Relationship Id="rId175" Type="http://schemas.openxmlformats.org/officeDocument/2006/relationships/slide" Target="slides/slide150.xml"/><Relationship Id="rId176" Type="http://schemas.openxmlformats.org/officeDocument/2006/relationships/slide" Target="slides/slide151.xml"/><Relationship Id="rId177" Type="http://schemas.openxmlformats.org/officeDocument/2006/relationships/slide" Target="slides/slide152.xml"/><Relationship Id="rId178" Type="http://schemas.openxmlformats.org/officeDocument/2006/relationships/slide" Target="slides/slide153.xml"/><Relationship Id="rId179" Type="http://schemas.openxmlformats.org/officeDocument/2006/relationships/slide" Target="slides/slide154.xml"/><Relationship Id="rId210" Type="http://schemas.openxmlformats.org/officeDocument/2006/relationships/slide" Target="slides/slide185.xml"/><Relationship Id="rId211" Type="http://schemas.openxmlformats.org/officeDocument/2006/relationships/slide" Target="slides/slide186.xml"/><Relationship Id="rId212" Type="http://schemas.openxmlformats.org/officeDocument/2006/relationships/slide" Target="slides/slide187.xml"/><Relationship Id="rId213" Type="http://schemas.openxmlformats.org/officeDocument/2006/relationships/slide" Target="slides/slide188.xml"/><Relationship Id="rId70" Type="http://schemas.openxmlformats.org/officeDocument/2006/relationships/slide" Target="slides/slide45.xml"/><Relationship Id="rId71" Type="http://schemas.openxmlformats.org/officeDocument/2006/relationships/slide" Target="slides/slide46.xml"/><Relationship Id="rId72" Type="http://schemas.openxmlformats.org/officeDocument/2006/relationships/slide" Target="slides/slide47.xml"/><Relationship Id="rId73" Type="http://schemas.openxmlformats.org/officeDocument/2006/relationships/slide" Target="slides/slide48.xml"/><Relationship Id="rId74" Type="http://schemas.openxmlformats.org/officeDocument/2006/relationships/slide" Target="slides/slide49.xml"/><Relationship Id="rId75" Type="http://schemas.openxmlformats.org/officeDocument/2006/relationships/slide" Target="slides/slide50.xml"/><Relationship Id="rId76" Type="http://schemas.openxmlformats.org/officeDocument/2006/relationships/slide" Target="slides/slide51.xml"/><Relationship Id="rId77" Type="http://schemas.openxmlformats.org/officeDocument/2006/relationships/slide" Target="slides/slide52.xml"/><Relationship Id="rId78" Type="http://schemas.openxmlformats.org/officeDocument/2006/relationships/slide" Target="slides/slide53.xml"/><Relationship Id="rId79" Type="http://schemas.openxmlformats.org/officeDocument/2006/relationships/slide" Target="slides/slide54.xml"/><Relationship Id="rId214" Type="http://schemas.openxmlformats.org/officeDocument/2006/relationships/slide" Target="slides/slide189.xml"/><Relationship Id="rId215" Type="http://schemas.openxmlformats.org/officeDocument/2006/relationships/slide" Target="slides/slide190.xml"/><Relationship Id="rId216" Type="http://schemas.openxmlformats.org/officeDocument/2006/relationships/slide" Target="slides/slide191.xml"/><Relationship Id="rId217" Type="http://schemas.openxmlformats.org/officeDocument/2006/relationships/slide" Target="slides/slide192.xml"/><Relationship Id="rId218" Type="http://schemas.openxmlformats.org/officeDocument/2006/relationships/slide" Target="slides/slide193.xml"/><Relationship Id="rId219" Type="http://schemas.openxmlformats.org/officeDocument/2006/relationships/slide" Target="slides/slide19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100" Type="http://schemas.openxmlformats.org/officeDocument/2006/relationships/slide" Target="slides/slide75.xml"/><Relationship Id="rId101" Type="http://schemas.openxmlformats.org/officeDocument/2006/relationships/slide" Target="slides/slide76.xml"/><Relationship Id="rId102" Type="http://schemas.openxmlformats.org/officeDocument/2006/relationships/slide" Target="slides/slide77.xml"/><Relationship Id="rId103" Type="http://schemas.openxmlformats.org/officeDocument/2006/relationships/slide" Target="slides/slide78.xml"/><Relationship Id="rId104" Type="http://schemas.openxmlformats.org/officeDocument/2006/relationships/slide" Target="slides/slide79.xml"/><Relationship Id="rId105" Type="http://schemas.openxmlformats.org/officeDocument/2006/relationships/slide" Target="slides/slide80.xml"/><Relationship Id="rId106" Type="http://schemas.openxmlformats.org/officeDocument/2006/relationships/slide" Target="slides/slide81.xml"/><Relationship Id="rId107" Type="http://schemas.openxmlformats.org/officeDocument/2006/relationships/slide" Target="slides/slide82.xml"/><Relationship Id="rId108" Type="http://schemas.openxmlformats.org/officeDocument/2006/relationships/slide" Target="slides/slide83.xml"/><Relationship Id="rId109" Type="http://schemas.openxmlformats.org/officeDocument/2006/relationships/slide" Target="slides/slide8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40" Type="http://schemas.openxmlformats.org/officeDocument/2006/relationships/slide" Target="slides/slide115.xml"/><Relationship Id="rId141" Type="http://schemas.openxmlformats.org/officeDocument/2006/relationships/slide" Target="slides/slide1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4" Type="http://schemas.openxmlformats.org/officeDocument/2006/relationships/image" Target="../media/image86.wmf"/><Relationship Id="rId5" Type="http://schemas.openxmlformats.org/officeDocument/2006/relationships/image" Target="../media/image87.wmf"/><Relationship Id="rId1" Type="http://schemas.openxmlformats.org/officeDocument/2006/relationships/image" Target="../media/image83.wmf"/><Relationship Id="rId2" Type="http://schemas.openxmlformats.org/officeDocument/2006/relationships/image" Target="../media/image8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4" Type="http://schemas.openxmlformats.org/officeDocument/2006/relationships/image" Target="../media/image91.wmf"/><Relationship Id="rId1" Type="http://schemas.openxmlformats.org/officeDocument/2006/relationships/image" Target="../media/image88.wmf"/><Relationship Id="rId2" Type="http://schemas.openxmlformats.org/officeDocument/2006/relationships/image" Target="../media/image8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4" Type="http://schemas.openxmlformats.org/officeDocument/2006/relationships/image" Target="../media/image99.wmf"/><Relationship Id="rId1" Type="http://schemas.openxmlformats.org/officeDocument/2006/relationships/image" Target="../media/image96.wmf"/><Relationship Id="rId2" Type="http://schemas.openxmlformats.org/officeDocument/2006/relationships/image" Target="../media/image9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5" Type="http://schemas.openxmlformats.org/officeDocument/2006/relationships/image" Target="../media/image49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4" Type="http://schemas.openxmlformats.org/officeDocument/2006/relationships/image" Target="../media/image54.wmf"/><Relationship Id="rId5" Type="http://schemas.openxmlformats.org/officeDocument/2006/relationships/image" Target="../media/image55.wmf"/><Relationship Id="rId1" Type="http://schemas.openxmlformats.org/officeDocument/2006/relationships/image" Target="../media/image51.wmf"/><Relationship Id="rId2" Type="http://schemas.openxmlformats.org/officeDocument/2006/relationships/image" Target="../media/image5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5" Type="http://schemas.openxmlformats.org/officeDocument/2006/relationships/image" Target="../media/image60.wmf"/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64.wmf"/><Relationship Id="rId5" Type="http://schemas.openxmlformats.org/officeDocument/2006/relationships/image" Target="../media/image65.wmf"/><Relationship Id="rId6" Type="http://schemas.openxmlformats.org/officeDocument/2006/relationships/image" Target="../media/image66.wmf"/><Relationship Id="rId7" Type="http://schemas.openxmlformats.org/officeDocument/2006/relationships/image" Target="../media/image67.wmf"/><Relationship Id="rId8" Type="http://schemas.openxmlformats.org/officeDocument/2006/relationships/image" Target="../media/image68.wmf"/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4" Type="http://schemas.openxmlformats.org/officeDocument/2006/relationships/image" Target="../media/image75.wmf"/><Relationship Id="rId5" Type="http://schemas.openxmlformats.org/officeDocument/2006/relationships/image" Target="../media/image76.wmf"/><Relationship Id="rId1" Type="http://schemas.openxmlformats.org/officeDocument/2006/relationships/image" Target="../media/image72.wmf"/><Relationship Id="rId2" Type="http://schemas.openxmlformats.org/officeDocument/2006/relationships/image" Target="../media/image73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5" Type="http://schemas.openxmlformats.org/officeDocument/2006/relationships/image" Target="../media/image112.wmf"/><Relationship Id="rId1" Type="http://schemas.openxmlformats.org/officeDocument/2006/relationships/image" Target="../media/image110.wmf"/><Relationship Id="rId2" Type="http://schemas.openxmlformats.org/officeDocument/2006/relationships/image" Target="../media/image11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4" Type="http://schemas.openxmlformats.org/officeDocument/2006/relationships/image" Target="../media/image114.wmf"/><Relationship Id="rId5" Type="http://schemas.openxmlformats.org/officeDocument/2006/relationships/image" Target="../media/image51.wmf"/><Relationship Id="rId1" Type="http://schemas.openxmlformats.org/officeDocument/2006/relationships/image" Target="../media/image113.wmf"/><Relationship Id="rId2" Type="http://schemas.openxmlformats.org/officeDocument/2006/relationships/image" Target="../media/image52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4" Type="http://schemas.openxmlformats.org/officeDocument/2006/relationships/image" Target="../media/image117.wmf"/><Relationship Id="rId5" Type="http://schemas.openxmlformats.org/officeDocument/2006/relationships/image" Target="../media/image118.wmf"/><Relationship Id="rId6" Type="http://schemas.openxmlformats.org/officeDocument/2006/relationships/image" Target="../media/image119.wmf"/><Relationship Id="rId7" Type="http://schemas.openxmlformats.org/officeDocument/2006/relationships/image" Target="../media/image120.wmf"/><Relationship Id="rId8" Type="http://schemas.openxmlformats.org/officeDocument/2006/relationships/image" Target="../media/image121.wmf"/><Relationship Id="rId9" Type="http://schemas.openxmlformats.org/officeDocument/2006/relationships/image" Target="../media/image122.wmf"/><Relationship Id="rId10" Type="http://schemas.openxmlformats.org/officeDocument/2006/relationships/image" Target="../media/image123.wmf"/><Relationship Id="rId11" Type="http://schemas.openxmlformats.org/officeDocument/2006/relationships/image" Target="../media/image124.wmf"/><Relationship Id="rId1" Type="http://schemas.openxmlformats.org/officeDocument/2006/relationships/image" Target="../media/image110.wmf"/><Relationship Id="rId2" Type="http://schemas.openxmlformats.org/officeDocument/2006/relationships/image" Target="../media/image11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4" Type="http://schemas.openxmlformats.org/officeDocument/2006/relationships/image" Target="../media/image130.wmf"/><Relationship Id="rId1" Type="http://schemas.openxmlformats.org/officeDocument/2006/relationships/image" Target="../media/image127.wmf"/><Relationship Id="rId2" Type="http://schemas.openxmlformats.org/officeDocument/2006/relationships/image" Target="../media/image12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5" Type="http://schemas.openxmlformats.org/officeDocument/2006/relationships/image" Target="../media/image49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4" Type="http://schemas.openxmlformats.org/officeDocument/2006/relationships/image" Target="../media/image134.wmf"/><Relationship Id="rId1" Type="http://schemas.openxmlformats.org/officeDocument/2006/relationships/image" Target="../media/image131.wmf"/><Relationship Id="rId2" Type="http://schemas.openxmlformats.org/officeDocument/2006/relationships/image" Target="../media/image13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4" Type="http://schemas.openxmlformats.org/officeDocument/2006/relationships/image" Target="../media/image146.wmf"/><Relationship Id="rId5" Type="http://schemas.openxmlformats.org/officeDocument/2006/relationships/image" Target="../media/image147.wmf"/><Relationship Id="rId1" Type="http://schemas.openxmlformats.org/officeDocument/2006/relationships/image" Target="../media/image143.wmf"/><Relationship Id="rId2" Type="http://schemas.openxmlformats.org/officeDocument/2006/relationships/image" Target="../media/image144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Relationship Id="rId2" Type="http://schemas.openxmlformats.org/officeDocument/2006/relationships/image" Target="../media/image16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4" Type="http://schemas.openxmlformats.org/officeDocument/2006/relationships/image" Target="../media/image167.wmf"/><Relationship Id="rId1" Type="http://schemas.openxmlformats.org/officeDocument/2006/relationships/image" Target="../media/image164.wmf"/><Relationship Id="rId2" Type="http://schemas.openxmlformats.org/officeDocument/2006/relationships/image" Target="../media/image165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Relationship Id="rId2" Type="http://schemas.openxmlformats.org/officeDocument/2006/relationships/image" Target="../media/image170.wmf"/><Relationship Id="rId3" Type="http://schemas.openxmlformats.org/officeDocument/2006/relationships/image" Target="../media/image17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4" Type="http://schemas.openxmlformats.org/officeDocument/2006/relationships/image" Target="../media/image175.wmf"/><Relationship Id="rId5" Type="http://schemas.openxmlformats.org/officeDocument/2006/relationships/image" Target="../media/image87.wmf"/><Relationship Id="rId1" Type="http://schemas.openxmlformats.org/officeDocument/2006/relationships/image" Target="../media/image173.wmf"/><Relationship Id="rId2" Type="http://schemas.openxmlformats.org/officeDocument/2006/relationships/image" Target="../media/image17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4" Type="http://schemas.openxmlformats.org/officeDocument/2006/relationships/image" Target="../media/image54.wmf"/><Relationship Id="rId5" Type="http://schemas.openxmlformats.org/officeDocument/2006/relationships/image" Target="../media/image55.wmf"/><Relationship Id="rId1" Type="http://schemas.openxmlformats.org/officeDocument/2006/relationships/image" Target="../media/image51.wmf"/><Relationship Id="rId2" Type="http://schemas.openxmlformats.org/officeDocument/2006/relationships/image" Target="../media/image52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4" Type="http://schemas.openxmlformats.org/officeDocument/2006/relationships/image" Target="../media/image170.wmf"/><Relationship Id="rId1" Type="http://schemas.openxmlformats.org/officeDocument/2006/relationships/image" Target="../media/image176.wmf"/><Relationship Id="rId2" Type="http://schemas.openxmlformats.org/officeDocument/2006/relationships/image" Target="../media/image177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Relationship Id="rId2" Type="http://schemas.openxmlformats.org/officeDocument/2006/relationships/image" Target="../media/image163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4" Type="http://schemas.openxmlformats.org/officeDocument/2006/relationships/image" Target="../media/image167.wmf"/><Relationship Id="rId1" Type="http://schemas.openxmlformats.org/officeDocument/2006/relationships/image" Target="../media/image164.wmf"/><Relationship Id="rId2" Type="http://schemas.openxmlformats.org/officeDocument/2006/relationships/image" Target="../media/image16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Relationship Id="rId2" Type="http://schemas.openxmlformats.org/officeDocument/2006/relationships/image" Target="../media/image170.wmf"/><Relationship Id="rId3" Type="http://schemas.openxmlformats.org/officeDocument/2006/relationships/image" Target="../media/image171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wmf"/><Relationship Id="rId2" Type="http://schemas.openxmlformats.org/officeDocument/2006/relationships/image" Target="../media/image179.wmf"/><Relationship Id="rId3" Type="http://schemas.openxmlformats.org/officeDocument/2006/relationships/image" Target="../media/image180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4" Type="http://schemas.openxmlformats.org/officeDocument/2006/relationships/image" Target="../media/image184.wmf"/><Relationship Id="rId1" Type="http://schemas.openxmlformats.org/officeDocument/2006/relationships/image" Target="../media/image181.wmf"/><Relationship Id="rId2" Type="http://schemas.openxmlformats.org/officeDocument/2006/relationships/image" Target="../media/image182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Relationship Id="rId2" Type="http://schemas.openxmlformats.org/officeDocument/2006/relationships/image" Target="../media/image187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wmf"/><Relationship Id="rId2" Type="http://schemas.openxmlformats.org/officeDocument/2006/relationships/image" Target="../media/image18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5" Type="http://schemas.openxmlformats.org/officeDocument/2006/relationships/image" Target="../media/image60.wmf"/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Relationship Id="rId2" Type="http://schemas.openxmlformats.org/officeDocument/2006/relationships/image" Target="../media/image170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4" Type="http://schemas.openxmlformats.org/officeDocument/2006/relationships/image" Target="../media/image146.wmf"/><Relationship Id="rId5" Type="http://schemas.openxmlformats.org/officeDocument/2006/relationships/image" Target="../media/image147.wmf"/><Relationship Id="rId1" Type="http://schemas.openxmlformats.org/officeDocument/2006/relationships/image" Target="../media/image143.wmf"/><Relationship Id="rId2" Type="http://schemas.openxmlformats.org/officeDocument/2006/relationships/image" Target="../media/image144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4" Type="http://schemas.openxmlformats.org/officeDocument/2006/relationships/image" Target="../media/image48.wmf"/><Relationship Id="rId5" Type="http://schemas.openxmlformats.org/officeDocument/2006/relationships/image" Target="../media/image112.wmf"/><Relationship Id="rId1" Type="http://schemas.openxmlformats.org/officeDocument/2006/relationships/image" Target="../media/image110.wmf"/><Relationship Id="rId2" Type="http://schemas.openxmlformats.org/officeDocument/2006/relationships/image" Target="../media/image111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4" Type="http://schemas.openxmlformats.org/officeDocument/2006/relationships/image" Target="../media/image114.wmf"/><Relationship Id="rId5" Type="http://schemas.openxmlformats.org/officeDocument/2006/relationships/image" Target="../media/image51.wmf"/><Relationship Id="rId1" Type="http://schemas.openxmlformats.org/officeDocument/2006/relationships/image" Target="../media/image113.wmf"/><Relationship Id="rId2" Type="http://schemas.openxmlformats.org/officeDocument/2006/relationships/image" Target="../media/image52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4" Type="http://schemas.openxmlformats.org/officeDocument/2006/relationships/image" Target="../media/image117.wmf"/><Relationship Id="rId5" Type="http://schemas.openxmlformats.org/officeDocument/2006/relationships/image" Target="../media/image118.wmf"/><Relationship Id="rId6" Type="http://schemas.openxmlformats.org/officeDocument/2006/relationships/image" Target="../media/image119.wmf"/><Relationship Id="rId7" Type="http://schemas.openxmlformats.org/officeDocument/2006/relationships/image" Target="../media/image120.wmf"/><Relationship Id="rId8" Type="http://schemas.openxmlformats.org/officeDocument/2006/relationships/image" Target="../media/image121.wmf"/><Relationship Id="rId9" Type="http://schemas.openxmlformats.org/officeDocument/2006/relationships/image" Target="../media/image122.wmf"/><Relationship Id="rId10" Type="http://schemas.openxmlformats.org/officeDocument/2006/relationships/image" Target="../media/image123.wmf"/><Relationship Id="rId11" Type="http://schemas.openxmlformats.org/officeDocument/2006/relationships/image" Target="../media/image124.wmf"/><Relationship Id="rId1" Type="http://schemas.openxmlformats.org/officeDocument/2006/relationships/image" Target="../media/image110.wmf"/><Relationship Id="rId2" Type="http://schemas.openxmlformats.org/officeDocument/2006/relationships/image" Target="../media/image115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4" Type="http://schemas.openxmlformats.org/officeDocument/2006/relationships/image" Target="../media/image130.wmf"/><Relationship Id="rId1" Type="http://schemas.openxmlformats.org/officeDocument/2006/relationships/image" Target="../media/image127.wmf"/><Relationship Id="rId2" Type="http://schemas.openxmlformats.org/officeDocument/2006/relationships/image" Target="../media/image128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4" Type="http://schemas.openxmlformats.org/officeDocument/2006/relationships/image" Target="../media/image134.wmf"/><Relationship Id="rId1" Type="http://schemas.openxmlformats.org/officeDocument/2006/relationships/image" Target="../media/image131.wmf"/><Relationship Id="rId2" Type="http://schemas.openxmlformats.org/officeDocument/2006/relationships/image" Target="../media/image132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64.wmf"/><Relationship Id="rId5" Type="http://schemas.openxmlformats.org/officeDocument/2006/relationships/image" Target="../media/image65.wmf"/><Relationship Id="rId6" Type="http://schemas.openxmlformats.org/officeDocument/2006/relationships/image" Target="../media/image66.wmf"/><Relationship Id="rId7" Type="http://schemas.openxmlformats.org/officeDocument/2006/relationships/image" Target="../media/image67.wmf"/><Relationship Id="rId8" Type="http://schemas.openxmlformats.org/officeDocument/2006/relationships/image" Target="../media/image68.wmf"/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Relationship Id="rId2" Type="http://schemas.openxmlformats.org/officeDocument/2006/relationships/image" Target="../media/image193.wmf"/><Relationship Id="rId3" Type="http://schemas.openxmlformats.org/officeDocument/2006/relationships/image" Target="../media/image123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4" Type="http://schemas.openxmlformats.org/officeDocument/2006/relationships/image" Target="../media/image197.wmf"/><Relationship Id="rId5" Type="http://schemas.openxmlformats.org/officeDocument/2006/relationships/image" Target="../media/image198.wmf"/><Relationship Id="rId6" Type="http://schemas.openxmlformats.org/officeDocument/2006/relationships/image" Target="../media/image199.wmf"/><Relationship Id="rId7" Type="http://schemas.openxmlformats.org/officeDocument/2006/relationships/image" Target="../media/image200.wmf"/><Relationship Id="rId8" Type="http://schemas.openxmlformats.org/officeDocument/2006/relationships/image" Target="../media/image201.wmf"/><Relationship Id="rId1" Type="http://schemas.openxmlformats.org/officeDocument/2006/relationships/image" Target="../media/image194.wmf"/><Relationship Id="rId2" Type="http://schemas.openxmlformats.org/officeDocument/2006/relationships/image" Target="../media/image195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4" Type="http://schemas.openxmlformats.org/officeDocument/2006/relationships/image" Target="../media/image205.wmf"/><Relationship Id="rId5" Type="http://schemas.openxmlformats.org/officeDocument/2006/relationships/image" Target="../media/image206.wmf"/><Relationship Id="rId6" Type="http://schemas.openxmlformats.org/officeDocument/2006/relationships/image" Target="../media/image207.wmf"/><Relationship Id="rId7" Type="http://schemas.openxmlformats.org/officeDocument/2006/relationships/image" Target="../media/image208.wmf"/><Relationship Id="rId1" Type="http://schemas.openxmlformats.org/officeDocument/2006/relationships/image" Target="../media/image202.wmf"/><Relationship Id="rId2" Type="http://schemas.openxmlformats.org/officeDocument/2006/relationships/image" Target="../media/image203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4" Type="http://schemas.openxmlformats.org/officeDocument/2006/relationships/image" Target="../media/image170.wmf"/><Relationship Id="rId1" Type="http://schemas.openxmlformats.org/officeDocument/2006/relationships/image" Target="../media/image176.wmf"/><Relationship Id="rId2" Type="http://schemas.openxmlformats.org/officeDocument/2006/relationships/image" Target="../media/image177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Relationship Id="rId2" Type="http://schemas.openxmlformats.org/officeDocument/2006/relationships/image" Target="../media/image193.wmf"/><Relationship Id="rId3" Type="http://schemas.openxmlformats.org/officeDocument/2006/relationships/image" Target="../media/image123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4" Type="http://schemas.openxmlformats.org/officeDocument/2006/relationships/image" Target="../media/image197.wmf"/><Relationship Id="rId5" Type="http://schemas.openxmlformats.org/officeDocument/2006/relationships/image" Target="../media/image198.wmf"/><Relationship Id="rId6" Type="http://schemas.openxmlformats.org/officeDocument/2006/relationships/image" Target="../media/image199.wmf"/><Relationship Id="rId7" Type="http://schemas.openxmlformats.org/officeDocument/2006/relationships/image" Target="../media/image200.wmf"/><Relationship Id="rId8" Type="http://schemas.openxmlformats.org/officeDocument/2006/relationships/image" Target="../media/image201.wmf"/><Relationship Id="rId1" Type="http://schemas.openxmlformats.org/officeDocument/2006/relationships/image" Target="../media/image194.wmf"/><Relationship Id="rId2" Type="http://schemas.openxmlformats.org/officeDocument/2006/relationships/image" Target="../media/image195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4" Type="http://schemas.openxmlformats.org/officeDocument/2006/relationships/image" Target="../media/image205.wmf"/><Relationship Id="rId5" Type="http://schemas.openxmlformats.org/officeDocument/2006/relationships/image" Target="../media/image206.wmf"/><Relationship Id="rId6" Type="http://schemas.openxmlformats.org/officeDocument/2006/relationships/image" Target="../media/image207.wmf"/><Relationship Id="rId7" Type="http://schemas.openxmlformats.org/officeDocument/2006/relationships/image" Target="../media/image208.wmf"/><Relationship Id="rId1" Type="http://schemas.openxmlformats.org/officeDocument/2006/relationships/image" Target="../media/image202.wmf"/><Relationship Id="rId2" Type="http://schemas.openxmlformats.org/officeDocument/2006/relationships/image" Target="../media/image203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Relationship Id="rId2" Type="http://schemas.openxmlformats.org/officeDocument/2006/relationships/image" Target="../media/image193.wmf"/><Relationship Id="rId3" Type="http://schemas.openxmlformats.org/officeDocument/2006/relationships/image" Target="../media/image123.wmf"/></Relationships>
</file>

<file path=ppt/drawings/_rels/vmlDrawing6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wmf"/><Relationship Id="rId4" Type="http://schemas.openxmlformats.org/officeDocument/2006/relationships/image" Target="../media/image197.wmf"/><Relationship Id="rId5" Type="http://schemas.openxmlformats.org/officeDocument/2006/relationships/image" Target="../media/image198.wmf"/><Relationship Id="rId6" Type="http://schemas.openxmlformats.org/officeDocument/2006/relationships/image" Target="../media/image199.wmf"/><Relationship Id="rId7" Type="http://schemas.openxmlformats.org/officeDocument/2006/relationships/image" Target="../media/image200.wmf"/><Relationship Id="rId8" Type="http://schemas.openxmlformats.org/officeDocument/2006/relationships/image" Target="../media/image201.wmf"/><Relationship Id="rId1" Type="http://schemas.openxmlformats.org/officeDocument/2006/relationships/image" Target="../media/image194.wmf"/><Relationship Id="rId2" Type="http://schemas.openxmlformats.org/officeDocument/2006/relationships/image" Target="../media/image19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4" Type="http://schemas.openxmlformats.org/officeDocument/2006/relationships/image" Target="../media/image75.wmf"/><Relationship Id="rId5" Type="http://schemas.openxmlformats.org/officeDocument/2006/relationships/image" Target="../media/image76.wmf"/><Relationship Id="rId1" Type="http://schemas.openxmlformats.org/officeDocument/2006/relationships/image" Target="../media/image72.wmf"/><Relationship Id="rId2" Type="http://schemas.openxmlformats.org/officeDocument/2006/relationships/image" Target="../media/image73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wmf"/><Relationship Id="rId4" Type="http://schemas.openxmlformats.org/officeDocument/2006/relationships/image" Target="../media/image205.wmf"/><Relationship Id="rId5" Type="http://schemas.openxmlformats.org/officeDocument/2006/relationships/image" Target="../media/image206.wmf"/><Relationship Id="rId6" Type="http://schemas.openxmlformats.org/officeDocument/2006/relationships/image" Target="../media/image207.wmf"/><Relationship Id="rId7" Type="http://schemas.openxmlformats.org/officeDocument/2006/relationships/image" Target="../media/image208.wmf"/><Relationship Id="rId1" Type="http://schemas.openxmlformats.org/officeDocument/2006/relationships/image" Target="../media/image202.wmf"/><Relationship Id="rId2" Type="http://schemas.openxmlformats.org/officeDocument/2006/relationships/image" Target="../media/image20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4" Type="http://schemas.openxmlformats.org/officeDocument/2006/relationships/image" Target="../media/image80.wmf"/><Relationship Id="rId5" Type="http://schemas.openxmlformats.org/officeDocument/2006/relationships/image" Target="../media/image81.wmf"/><Relationship Id="rId6" Type="http://schemas.openxmlformats.org/officeDocument/2006/relationships/image" Target="../media/image82.wmf"/><Relationship Id="rId1" Type="http://schemas.openxmlformats.org/officeDocument/2006/relationships/image" Target="../media/image77.wmf"/><Relationship Id="rId2" Type="http://schemas.openxmlformats.org/officeDocument/2006/relationships/image" Target="../media/image7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1DCF37F-3C5E-4CD3-A3BC-3FBD8CA35BD3}" type="datetimeFigureOut">
              <a:rPr lang="en-US" smtClean="0"/>
              <a:pPr/>
              <a:t>9/3/13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1EDFE49-C9B8-471A-80DC-E732368814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00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31774">
              <a:defRPr/>
            </a:pPr>
            <a:endParaRPr lang="en-US" b="1" i="1" dirty="0"/>
          </a:p>
          <a:p>
            <a:pPr defTabSz="931774">
              <a:defRPr/>
            </a:pPr>
            <a:r>
              <a:rPr lang="en-US" b="1" i="1" dirty="0"/>
              <a:t>Evaluators are used in SORCER Vars to create mathematical functions…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5CA59E31-0DF7-4D56-9F2D-B86B6A174242}" type="datetime1">
              <a:rPr lang="en-US"/>
              <a:pPr/>
              <a:t>9/3/13</a:t>
            </a:fld>
            <a:endParaRPr lang="en-US"/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>
                <a:ea typeface="ＭＳ Ｐゴシック" charset="-128"/>
              </a:rPr>
              <a:t>Session #, Speaker Name</a:t>
            </a: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47608-852C-4B39-B1B7-D9FE453FB195}" type="slidenum">
              <a:rPr lang="en-US"/>
              <a:pPr/>
              <a:t>115</a:t>
            </a:fld>
            <a:endParaRPr lang="en-US"/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Function composition is a very powerful way of reusing code and building programs from pieces. </a:t>
            </a:r>
          </a:p>
          <a:p>
            <a:r>
              <a:rPr lang="en-US" smtClean="0"/>
              <a:t>Object composition provides good support for building software from pieces.</a:t>
            </a:r>
          </a:p>
          <a:p>
            <a:r>
              <a:rPr lang="en-US" smtClean="0"/>
              <a:t>Building complete partial results can be a waste of resources, as the next function in the composition chain may need only a few first elements from the partial result variable list, so computing the rest of the list would be a waste of time. </a:t>
            </a:r>
          </a:p>
          <a:p>
            <a:r>
              <a:rPr lang="en-US" smtClean="0"/>
              <a:t>A variable is a generator that, on request (getValue), provides a response-object.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C01F63-500F-0144-BCD3-5BE3B01F5D51}" type="slidenum">
              <a:rPr lang="en-US"/>
              <a:pPr/>
              <a:t>158</a:t>
            </a:fld>
            <a:endParaRPr lang="en-US" dirty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4913" y="735013"/>
            <a:ext cx="4606925" cy="3455987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361" y="4433544"/>
            <a:ext cx="5160433" cy="4144645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-107" charset="0"/>
              </a:rPr>
              <a:t>Challenges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6D50E8-9F4F-CF47-9BFA-904949544CC1}" type="slidenum">
              <a:rPr lang="en-US">
                <a:solidFill>
                  <a:prstClr val="black"/>
                </a:solidFill>
              </a:rPr>
              <a:pPr/>
              <a:t>172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733425"/>
            <a:ext cx="4606925" cy="3455988"/>
          </a:xfrm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6" y="4433889"/>
            <a:ext cx="5159375" cy="4143375"/>
          </a:xfrm>
        </p:spPr>
        <p:txBody>
          <a:bodyPr/>
          <a:lstStyle/>
          <a:p>
            <a:endParaRPr lang="en-US" sz="16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21EE834F-99D9-468E-94D0-D1551B21816A}" type="datetime1">
              <a:rPr lang="en-US">
                <a:solidFill>
                  <a:prstClr val="black"/>
                </a:solidFill>
              </a:rPr>
              <a:pPr/>
              <a:t>9/3/13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451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Session #, Speaker Name</a:t>
            </a:r>
          </a:p>
        </p:txBody>
      </p:sp>
      <p:sp>
        <p:nvSpPr>
          <p:cNvPr id="6451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100523-6DFB-4956-AB9A-D92212AD4C7F}" type="slidenum">
              <a:rPr lang="en-US">
                <a:solidFill>
                  <a:prstClr val="black"/>
                </a:solidFill>
              </a:rPr>
              <a:pPr/>
              <a:t>190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45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5CA59E31-0DF7-4D56-9F2D-B86B6A174242}" type="datetime1">
              <a:rPr lang="en-US">
                <a:solidFill>
                  <a:prstClr val="black"/>
                </a:solidFill>
              </a:rPr>
              <a:pPr/>
              <a:t>9/3/13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17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  <a:ea typeface="ＭＳ Ｐゴシック" charset="-128"/>
              </a:rPr>
              <a:t>Session #, Speaker Name</a:t>
            </a:r>
          </a:p>
        </p:txBody>
      </p:sp>
      <p:sp>
        <p:nvSpPr>
          <p:cNvPr id="5018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47608-852C-4B39-B1B7-D9FE453FB195}" type="slidenum">
              <a:rPr lang="en-US">
                <a:solidFill>
                  <a:prstClr val="black"/>
                </a:solidFill>
              </a:rPr>
              <a:pPr/>
              <a:t>194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01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Function composition is a very powerful way of reusing code and building programs from pieces. </a:t>
            </a:r>
          </a:p>
          <a:p>
            <a:r>
              <a:rPr lang="en-US" smtClean="0"/>
              <a:t>Object composition provides good support for building software from pieces.</a:t>
            </a:r>
          </a:p>
          <a:p>
            <a:r>
              <a:rPr lang="en-US" smtClean="0"/>
              <a:t>Building complete partial results can be a waste of resources, as the next function in the composition chain may need only a few first elements from the partial result variable list, so computing the rest of the list would be a waste of time. </a:t>
            </a:r>
          </a:p>
          <a:p>
            <a:r>
              <a:rPr lang="en-US" smtClean="0"/>
              <a:t>A variable is a generator that, on request (getValue), provides a response-object.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Filters may</a:t>
            </a:r>
            <a:r>
              <a:rPr lang="en-US" baseline="0" dirty="0" smtClean="0"/>
              <a:t> be chained together to for a filter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053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</a:t>
            </a:r>
            <a:r>
              <a:rPr lang="en-US" baseline="0" dirty="0" smtClean="0"/>
              <a:t> don’t need to know where a provider is, nor it’s name (no host, port, or name required)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31774">
              <a:defRPr/>
            </a:pPr>
            <a:r>
              <a:rPr lang="en-US" b="1" i="1" dirty="0"/>
              <a:t>SORCER services are used by clients via the Evaluator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6D50E8-9F4F-CF47-9BFA-904949544CC1}" type="slidenum">
              <a:rPr lang="en-US">
                <a:solidFill>
                  <a:prstClr val="black"/>
                </a:solidFill>
              </a:rPr>
              <a:pPr/>
              <a:t>73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90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6500" y="733425"/>
            <a:ext cx="4606925" cy="3455988"/>
          </a:xfrm>
          <a:ln/>
        </p:spPr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926" y="4433889"/>
            <a:ext cx="5159375" cy="4143375"/>
          </a:xfrm>
        </p:spPr>
        <p:txBody>
          <a:bodyPr/>
          <a:lstStyle/>
          <a:p>
            <a:endParaRPr lang="en-US" sz="16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C01F63-500F-0144-BCD3-5BE3B01F5D51}" type="slidenum">
              <a:rPr lang="en-US"/>
              <a:pPr/>
              <a:t>77</a:t>
            </a:fld>
            <a:endParaRPr lang="en-US" dirty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4913" y="735013"/>
            <a:ext cx="4606925" cy="3455987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3361" y="4433544"/>
            <a:ext cx="5160433" cy="4144645"/>
          </a:xfrm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pitchFamily="-107" charset="0"/>
              </a:rPr>
              <a:t>Challenges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MBP – Model Based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DFE49-C9B8-471A-80DC-E732368814D6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Variable Oriented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DFE49-C9B8-471A-80DC-E732368814D6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1.jpe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1.jpe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1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1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jpe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.jpe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1.jpe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828800"/>
            <a:ext cx="2526466" cy="2704743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4001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</a:t>
            </a:r>
            <a:r>
              <a:rPr lang="en-US" sz="1200" b="1" i="1" baseline="0" dirty="0" smtClean="0">
                <a:solidFill>
                  <a:srgbClr val="FFFFFF"/>
                </a:solidFill>
                <a:latin typeface="Arial" charset="0"/>
              </a:rPr>
              <a:t>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371600"/>
            <a:ext cx="4184650" cy="5235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2650" y="1371600"/>
            <a:ext cx="4184650" cy="5235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946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4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460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18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20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828800"/>
            <a:ext cx="2526466" cy="2704743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4001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146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9219" y="36212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41224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8B65-CC13-4271-9B04-D8E450E9601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DCF4-0C01-4C0A-B9A5-96E545E573E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07379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29768"/>
      </p:ext>
    </p:extLst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690C7-168B-4E79-B210-20BE4A13D98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17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828800"/>
            <a:ext cx="2526466" cy="2704743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4001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2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9219" y="36212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6621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8B65-CC13-4271-9B04-D8E450E9601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DCF4-0C01-4C0A-B9A5-96E545E573E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07172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44193"/>
      </p:ext>
    </p:extLst>
  </p:cSld>
  <p:clrMapOvr>
    <a:masterClrMapping/>
  </p:clrMapOvr>
  <p:transition xmlns:p14="http://schemas.microsoft.com/office/powerpoint/2010/main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690C7-168B-4E79-B210-20BE4A13D98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34242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828800"/>
            <a:ext cx="2526466" cy="2704743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4001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9144"/>
            <a:ext cx="6400800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Aerospace Systems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81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9219" y="36212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6734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8B65-CC13-4271-9B04-D8E450E9601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DCF4-0C01-4C0A-B9A5-96E545E573E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53260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4400" y="304800"/>
            <a:ext cx="4876800" cy="3505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4400" y="3962400"/>
            <a:ext cx="5486400" cy="22098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6248400"/>
            <a:ext cx="7848600" cy="533400"/>
          </a:xfrm>
        </p:spPr>
        <p:txBody>
          <a:bodyPr/>
          <a:lstStyle>
            <a:lvl1pPr>
              <a:buNone/>
              <a:defRPr/>
            </a:lvl1pPr>
            <a:lvl3pPr>
              <a:buNone/>
              <a:defRPr/>
            </a:lvl3pPr>
            <a:lvl5pPr algn="l">
              <a:buNone/>
              <a:defRPr baseline="0"/>
            </a:lvl5pPr>
          </a:lstStyle>
          <a:p>
            <a:pPr lvl="0"/>
            <a:endParaRPr lang="en-US" dirty="0"/>
          </a:p>
        </p:txBody>
      </p:sp>
      <p:pic>
        <p:nvPicPr>
          <p:cNvPr id="19" name="Picture 18" descr="MSTC Logo (large PNG format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5456" y="381000"/>
            <a:ext cx="2523744" cy="2337722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532190" y="4191000"/>
            <a:ext cx="2145466" cy="2209800"/>
            <a:chOff x="3048000" y="3810000"/>
            <a:chExt cx="2526466" cy="2476143"/>
          </a:xfrm>
        </p:grpSpPr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t="14086"/>
            <a:stretch>
              <a:fillRect/>
            </a:stretch>
          </p:blipFill>
          <p:spPr bwMode="auto">
            <a:xfrm>
              <a:off x="3048000" y="3962400"/>
              <a:ext cx="2526466" cy="2323743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 userDrawn="1"/>
          </p:nvSpPr>
          <p:spPr>
            <a:xfrm>
              <a:off x="3962400" y="3886200"/>
              <a:ext cx="685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657600" y="3810000"/>
              <a:ext cx="1295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6696456" y="2895600"/>
            <a:ext cx="1750684" cy="1524000"/>
            <a:chOff x="3657600" y="2743200"/>
            <a:chExt cx="1750684" cy="1524000"/>
          </a:xfrm>
        </p:grpSpPr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129" r="21582" b="49289"/>
            <a:stretch>
              <a:fillRect/>
            </a:stretch>
          </p:blipFill>
          <p:spPr bwMode="auto">
            <a:xfrm>
              <a:off x="3886200" y="27432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 userDrawn="1"/>
          </p:nvSpPr>
          <p:spPr>
            <a:xfrm rot="2433306">
              <a:off x="3657600" y="3810000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 rot="8242950">
              <a:off x="4798684" y="3803604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83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724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14607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66594"/>
            <a:ext cx="4764087" cy="220238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81201"/>
            <a:ext cx="4764087" cy="1600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pic>
        <p:nvPicPr>
          <p:cNvPr id="11" name="Picture 10" descr="MSTC Logo (large PNG format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5456" y="381000"/>
            <a:ext cx="2523744" cy="2337722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532190" y="4191000"/>
            <a:ext cx="2145466" cy="2209800"/>
            <a:chOff x="3048000" y="3810000"/>
            <a:chExt cx="2526466" cy="2476143"/>
          </a:xfrm>
        </p:grpSpPr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t="14086"/>
            <a:stretch>
              <a:fillRect/>
            </a:stretch>
          </p:blipFill>
          <p:spPr bwMode="auto">
            <a:xfrm>
              <a:off x="3048000" y="3962400"/>
              <a:ext cx="2526466" cy="2323743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 userDrawn="1"/>
          </p:nvSpPr>
          <p:spPr>
            <a:xfrm>
              <a:off x="3962400" y="3886200"/>
              <a:ext cx="685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657600" y="3810000"/>
              <a:ext cx="1295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6696456" y="2895600"/>
            <a:ext cx="1750684" cy="1524000"/>
            <a:chOff x="3657600" y="2743200"/>
            <a:chExt cx="1750684" cy="1524000"/>
          </a:xfrm>
        </p:grpSpPr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129" r="21582" b="49289"/>
            <a:stretch>
              <a:fillRect/>
            </a:stretch>
          </p:blipFill>
          <p:spPr bwMode="auto">
            <a:xfrm>
              <a:off x="3886200" y="27432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 userDrawn="1"/>
          </p:nvSpPr>
          <p:spPr>
            <a:xfrm rot="2433306">
              <a:off x="3657600" y="3810000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 rot="8242950">
              <a:off x="4798684" y="3803604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72326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259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3804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85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39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11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96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501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973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zo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6875" y="19050"/>
            <a:ext cx="2130425" cy="658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19050"/>
            <a:ext cx="6238875" cy="658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MSTC Logo (small PNG format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94425"/>
            <a:ext cx="6858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9050"/>
            <a:ext cx="7162800" cy="885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371600"/>
            <a:ext cx="4184650" cy="5235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2650" y="1371600"/>
            <a:ext cx="4184650" cy="5235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9050"/>
            <a:ext cx="7162800" cy="885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371600"/>
            <a:ext cx="4184650" cy="5235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2650" y="1371600"/>
            <a:ext cx="4184650" cy="2541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2650" y="4065588"/>
            <a:ext cx="4184650" cy="25415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 b="1" i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50292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effectLst/>
                <a:latin typeface="Arial" charset="0"/>
              </a:rPr>
              <a:t>SORCER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0" name="Picture 50" descr="sorcer-dock-c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7200" y="45265"/>
            <a:ext cx="89058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 descr="Pres Main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2362200"/>
            <a:ext cx="6172200" cy="1143000"/>
          </a:xfrm>
        </p:spPr>
        <p:txBody>
          <a:bodyPr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581400"/>
            <a:ext cx="6172200" cy="1371600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1828800" y="6629400"/>
            <a:ext cx="5105400" cy="228600"/>
          </a:xfrm>
        </p:spPr>
        <p:txBody>
          <a:bodyPr anchor="t"/>
          <a:lstStyle>
            <a:lvl1pPr>
              <a:defRPr sz="1000">
                <a:solidFill>
                  <a:srgbClr val="FFFF99"/>
                </a:solidFill>
              </a:defRPr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0E867-761E-264F-9436-73FFFB3EA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20903-D27D-DA45-A4E2-6E4A5D83A5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7526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7526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8C0C02-A42C-CB4B-82E3-20F2B55D61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8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E7F82-3FB1-3342-B908-9531134527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D874D-D685-234C-B325-632B260C5C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65AAE-430F-4149-AB6A-BEAC45F97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21820-5553-1541-BC91-9FB2E56D95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F8A6B-D0AD-664D-9AD7-8AE97BA40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65F34-71D4-1343-8843-7398FF5FC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9219" y="36212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</a:t>
            </a:r>
            <a:r>
              <a:rPr lang="en-US" sz="1200" b="1" i="1" baseline="0" dirty="0" smtClean="0">
                <a:solidFill>
                  <a:srgbClr val="FFFFFF"/>
                </a:solidFill>
                <a:latin typeface="Arial" charset="0"/>
              </a:rPr>
              <a:t>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152400"/>
            <a:ext cx="1943100" cy="5715000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152400"/>
            <a:ext cx="5676900" cy="5715000"/>
          </a:xfrm>
        </p:spPr>
        <p:txBody>
          <a:bodyPr vert="eaVert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731F2-E5DD-8147-8BB3-4F0A486E3E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DF3CF3C-F2C7-234E-8E5D-3138FC4D0A48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 b="1" i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50292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SORCER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10" name="Picture 50" descr="sorcer-dock-c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7200" y="45265"/>
            <a:ext cx="89058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Mike Sobolewski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0E867-761E-264F-9436-73FFFB3EA5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 b="1" i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50292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SORCER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10" name="Picture 50" descr="sorcer-dock-c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7200" y="45265"/>
            <a:ext cx="89058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 b="1" i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50292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SORCER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10" name="Picture 50" descr="sorcer-dock-c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7200" y="45265"/>
            <a:ext cx="89058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 b="1" i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50292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SORCER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10" name="Picture 50" descr="sorcer-dock-c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7200" y="45265"/>
            <a:ext cx="89058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MSTC Logo (small PNG format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94425"/>
            <a:ext cx="6858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9050"/>
            <a:ext cx="7162800" cy="885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371600"/>
            <a:ext cx="4184650" cy="5235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2650" y="1371600"/>
            <a:ext cx="4184650" cy="5235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963472"/>
            <a:ext cx="50292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STC_new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09249" y="0"/>
            <a:ext cx="1034751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91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8B65-CC13-4271-9B04-D8E450E96010}" type="datetimeFigureOut">
              <a:rPr lang="en-US" smtClean="0"/>
              <a:pPr/>
              <a:t>9/3/13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DCF4-0C01-4C0A-B9A5-96E545E573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0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11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For Official Use Only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48718-9C39-48E5-92CF-C494769A22E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893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2A6EB-2E66-4BD0-8987-14B8706B886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00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55600" y="0"/>
            <a:ext cx="8521700" cy="6691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72070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828800"/>
            <a:ext cx="2526466" cy="2704743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4001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 b="1" i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50292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SORCER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10" name="Picture 50" descr="sorcer-dock-c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7200" y="45265"/>
            <a:ext cx="89058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02751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9219" y="36212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05010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8B65-CC13-4271-9B04-D8E450E960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DCF4-0C01-4C0A-B9A5-96E545E57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9073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94125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690C7-168B-4E79-B210-20BE4A13D98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7149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66429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08831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778791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5600" y="1371600"/>
            <a:ext cx="4184650" cy="5235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2650" y="1371600"/>
            <a:ext cx="4184650" cy="5235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90747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75928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81026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161571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1907354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64584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2454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6875" y="19050"/>
            <a:ext cx="2130425" cy="6588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5600" y="19050"/>
            <a:ext cx="6238875" cy="6588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86102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690C7-168B-4E79-B210-20BE4A13D9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9050"/>
            <a:ext cx="7162800" cy="885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371600"/>
            <a:ext cx="4184650" cy="5235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2650" y="1371600"/>
            <a:ext cx="4184650" cy="5235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75887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9050"/>
            <a:ext cx="7162800" cy="885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55600" y="1371600"/>
            <a:ext cx="4184650" cy="5235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2650" y="1371600"/>
            <a:ext cx="4184650" cy="2541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2650" y="4065588"/>
            <a:ext cx="4184650" cy="25415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1367"/>
      </p:ext>
    </p:extLst>
  </p:cSld>
  <p:clrMapOvr>
    <a:masterClrMapping/>
  </p:clrMapOvr>
  <p:transition xmlns:p14="http://schemas.microsoft.com/office/powerpoint/2010/main">
    <p:zo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828800"/>
            <a:ext cx="2526466" cy="2704743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4001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92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9219" y="36212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08178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8B65-CC13-4271-9B04-D8E450E9601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DCF4-0C01-4C0A-B9A5-96E545E573E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393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4284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690C7-168B-4E79-B210-20BE4A13D983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1061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4400" y="304800"/>
            <a:ext cx="4876800" cy="3505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4400" y="3962400"/>
            <a:ext cx="5486400" cy="22098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6248400"/>
            <a:ext cx="7848600" cy="533400"/>
          </a:xfrm>
        </p:spPr>
        <p:txBody>
          <a:bodyPr/>
          <a:lstStyle>
            <a:lvl1pPr>
              <a:buNone/>
              <a:defRPr/>
            </a:lvl1pPr>
            <a:lvl3pPr>
              <a:buNone/>
              <a:defRPr/>
            </a:lvl3pPr>
            <a:lvl5pPr algn="l">
              <a:buNone/>
              <a:defRPr baseline="0"/>
            </a:lvl5pPr>
          </a:lstStyle>
          <a:p>
            <a:pPr lvl="0"/>
            <a:endParaRPr lang="en-US" dirty="0"/>
          </a:p>
        </p:txBody>
      </p:sp>
      <p:pic>
        <p:nvPicPr>
          <p:cNvPr id="19" name="Picture 18" descr="MSTC Logo (large PNG format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5456" y="381000"/>
            <a:ext cx="2523744" cy="2337722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532190" y="4191000"/>
            <a:ext cx="2145466" cy="2209800"/>
            <a:chOff x="3048000" y="3810000"/>
            <a:chExt cx="2526466" cy="2476143"/>
          </a:xfrm>
        </p:grpSpPr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t="14086"/>
            <a:stretch>
              <a:fillRect/>
            </a:stretch>
          </p:blipFill>
          <p:spPr bwMode="auto">
            <a:xfrm>
              <a:off x="3048000" y="3962400"/>
              <a:ext cx="2526466" cy="2323743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 userDrawn="1"/>
          </p:nvSpPr>
          <p:spPr>
            <a:xfrm>
              <a:off x="3962400" y="3886200"/>
              <a:ext cx="685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657600" y="3810000"/>
              <a:ext cx="1295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6696456" y="2895600"/>
            <a:ext cx="1750684" cy="1524000"/>
            <a:chOff x="3657600" y="2743200"/>
            <a:chExt cx="1750684" cy="1524000"/>
          </a:xfrm>
        </p:grpSpPr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129" r="21582" b="49289"/>
            <a:stretch>
              <a:fillRect/>
            </a:stretch>
          </p:blipFill>
          <p:spPr bwMode="auto">
            <a:xfrm>
              <a:off x="3886200" y="27432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 userDrawn="1"/>
          </p:nvSpPr>
          <p:spPr>
            <a:xfrm rot="2433306">
              <a:off x="3657600" y="3810000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 rot="8242950">
              <a:off x="4798684" y="3803604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756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5180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16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66594"/>
            <a:ext cx="4764087" cy="220238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81201"/>
            <a:ext cx="4764087" cy="1600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pic>
        <p:nvPicPr>
          <p:cNvPr id="11" name="Picture 10" descr="MSTC Logo (large PNG format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5456" y="381000"/>
            <a:ext cx="2523744" cy="2337722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532190" y="4191000"/>
            <a:ext cx="2145466" cy="2209800"/>
            <a:chOff x="3048000" y="3810000"/>
            <a:chExt cx="2526466" cy="2476143"/>
          </a:xfrm>
        </p:grpSpPr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t="14086"/>
            <a:stretch>
              <a:fillRect/>
            </a:stretch>
          </p:blipFill>
          <p:spPr bwMode="auto">
            <a:xfrm>
              <a:off x="3048000" y="3962400"/>
              <a:ext cx="2526466" cy="2323743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 userDrawn="1"/>
          </p:nvSpPr>
          <p:spPr>
            <a:xfrm>
              <a:off x="3962400" y="3886200"/>
              <a:ext cx="685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657600" y="3810000"/>
              <a:ext cx="1295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6696456" y="2895600"/>
            <a:ext cx="1750684" cy="1524000"/>
            <a:chOff x="3657600" y="2743200"/>
            <a:chExt cx="1750684" cy="1524000"/>
          </a:xfrm>
        </p:grpSpPr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129" r="21582" b="49289"/>
            <a:stretch>
              <a:fillRect/>
            </a:stretch>
          </p:blipFill>
          <p:spPr bwMode="auto">
            <a:xfrm>
              <a:off x="3886200" y="27432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 userDrawn="1"/>
          </p:nvSpPr>
          <p:spPr>
            <a:xfrm rot="2433306">
              <a:off x="3657600" y="3810000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 rot="8242950">
              <a:off x="4798684" y="3803604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3124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60805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25547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841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27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71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00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27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828800"/>
            <a:ext cx="2526466" cy="2704743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4001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9144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Aerospace Systems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7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MSTC Logo (small PNG format)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94425"/>
            <a:ext cx="685800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8126" y="0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2038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8B65-CC13-4271-9B04-D8E450E9601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DCF4-0C01-4C0A-B9A5-96E545E573E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2319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90492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828800"/>
            <a:ext cx="2526466" cy="2704743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4001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9144"/>
            <a:ext cx="6858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Aerospace Systems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9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28126" y="0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25655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8B65-CC13-4271-9B04-D8E450E9601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DCF4-0C01-4C0A-B9A5-96E545E573E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39153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52061"/>
      </p:ext>
    </p:extLst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828800"/>
            <a:ext cx="2526466" cy="2704743"/>
          </a:xfrm>
          <a:prstGeom prst="rect">
            <a:avLst/>
          </a:prstGeom>
          <a:noFill/>
        </p:spPr>
      </p:pic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4001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3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 b="1" i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50292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SORCER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10" name="Picture 50" descr="sorcer-dock-co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7200" y="45265"/>
            <a:ext cx="890588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9738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/>
          <a:lstStyle>
            <a:lvl1pPr marL="400050" indent="-400050">
              <a:buClr>
                <a:srgbClr val="003399"/>
              </a:buClr>
              <a:buFont typeface="Wingdings" pitchFamily="2" charset="2"/>
              <a:buChar char="Ø"/>
              <a:defRPr>
                <a:latin typeface="Arial" pitchFamily="34" charset="0"/>
                <a:cs typeface="Arial" pitchFamily="34" charset="0"/>
              </a:defRPr>
            </a:lvl1pPr>
            <a:lvl2pPr marL="801688" indent="-344488">
              <a:buClr>
                <a:srgbClr val="FF9900"/>
              </a:buClr>
              <a:buSzPct val="90000"/>
              <a:buFont typeface="Wingdings" pitchFamily="2" charset="2"/>
              <a:buChar char=""/>
              <a:defRPr>
                <a:latin typeface="Arial" pitchFamily="34" charset="0"/>
                <a:cs typeface="Arial" pitchFamily="34" charset="0"/>
              </a:defRPr>
            </a:lvl2pPr>
            <a:lvl3pPr marL="1201738" indent="-287338">
              <a:buClr>
                <a:srgbClr val="003399"/>
              </a:buClr>
              <a:buSzPct val="90000"/>
              <a:buFont typeface="Wingdings" pitchFamily="2" charset="2"/>
              <a:buChar char=""/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2" name="Picture 2" descr="C:\Documents and Settings\RasmusCC\My Documents\MSTC Workspace Improvement Team\Logo\mstc 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09219" y="36212"/>
            <a:ext cx="915874" cy="898963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 userDrawn="1"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AFRL Air Vehicles Directorate Multidisciplinary Sciences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8077200" y="6248400"/>
            <a:ext cx="685800" cy="685800"/>
          </a:xfrm>
          <a:prstGeom prst="ellipse">
            <a:avLst/>
          </a:prstGeom>
          <a:noFill/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smtClean="0">
              <a:solidFill>
                <a:srgbClr val="1F497D"/>
              </a:solidFill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80749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8B65-CC13-4271-9B04-D8E450E96010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2DCF4-0C01-4C0A-B9A5-96E545E573E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527986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36413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690C7-168B-4E79-B210-20BE4A13D98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92785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4400" y="304800"/>
            <a:ext cx="4876800" cy="3505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4400" y="3962400"/>
            <a:ext cx="5486400" cy="22098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6248400"/>
            <a:ext cx="7848600" cy="533400"/>
          </a:xfrm>
        </p:spPr>
        <p:txBody>
          <a:bodyPr/>
          <a:lstStyle>
            <a:lvl1pPr>
              <a:buNone/>
              <a:defRPr/>
            </a:lvl1pPr>
            <a:lvl3pPr>
              <a:buNone/>
              <a:defRPr/>
            </a:lvl3pPr>
            <a:lvl5pPr algn="l">
              <a:buNone/>
              <a:defRPr baseline="0"/>
            </a:lvl5pPr>
          </a:lstStyle>
          <a:p>
            <a:pPr lvl="0"/>
            <a:endParaRPr lang="en-US" dirty="0"/>
          </a:p>
        </p:txBody>
      </p:sp>
      <p:pic>
        <p:nvPicPr>
          <p:cNvPr id="19" name="Picture 18" descr="MSTC Logo (large PNG format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5456" y="381000"/>
            <a:ext cx="2523744" cy="2337722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532190" y="4191000"/>
            <a:ext cx="2145466" cy="2209800"/>
            <a:chOff x="3048000" y="3810000"/>
            <a:chExt cx="2526466" cy="2476143"/>
          </a:xfrm>
        </p:grpSpPr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t="14086"/>
            <a:stretch>
              <a:fillRect/>
            </a:stretch>
          </p:blipFill>
          <p:spPr bwMode="auto">
            <a:xfrm>
              <a:off x="3048000" y="3962400"/>
              <a:ext cx="2526466" cy="2323743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 userDrawn="1"/>
          </p:nvSpPr>
          <p:spPr>
            <a:xfrm>
              <a:off x="3962400" y="3886200"/>
              <a:ext cx="685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657600" y="3810000"/>
              <a:ext cx="1295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6696456" y="2895600"/>
            <a:ext cx="1750684" cy="1524000"/>
            <a:chOff x="3657600" y="2743200"/>
            <a:chExt cx="1750684" cy="1524000"/>
          </a:xfrm>
        </p:grpSpPr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129" r="21582" b="49289"/>
            <a:stretch>
              <a:fillRect/>
            </a:stretch>
          </p:blipFill>
          <p:spPr bwMode="auto">
            <a:xfrm>
              <a:off x="3886200" y="27432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 userDrawn="1"/>
          </p:nvSpPr>
          <p:spPr>
            <a:xfrm rot="2433306">
              <a:off x="3657600" y="3810000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Rectangle 26"/>
            <p:cNvSpPr/>
            <p:nvPr userDrawn="1"/>
          </p:nvSpPr>
          <p:spPr>
            <a:xfrm rot="8242950">
              <a:off x="4798684" y="3803604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19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54384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30939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66594"/>
            <a:ext cx="4764087" cy="220238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81201"/>
            <a:ext cx="4764087" cy="1600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pic>
        <p:nvPicPr>
          <p:cNvPr id="11" name="Picture 10" descr="MSTC Logo (large PNG format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5456" y="381000"/>
            <a:ext cx="2523744" cy="2337722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532190" y="4191000"/>
            <a:ext cx="2145466" cy="2209800"/>
            <a:chOff x="3048000" y="3810000"/>
            <a:chExt cx="2526466" cy="2476143"/>
          </a:xfrm>
        </p:grpSpPr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t="14086"/>
            <a:stretch>
              <a:fillRect/>
            </a:stretch>
          </p:blipFill>
          <p:spPr bwMode="auto">
            <a:xfrm>
              <a:off x="3048000" y="3962400"/>
              <a:ext cx="2526466" cy="2323743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 userDrawn="1"/>
          </p:nvSpPr>
          <p:spPr>
            <a:xfrm>
              <a:off x="3962400" y="3886200"/>
              <a:ext cx="685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657600" y="3810000"/>
              <a:ext cx="1295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6696456" y="2895600"/>
            <a:ext cx="1750684" cy="1524000"/>
            <a:chOff x="3657600" y="2743200"/>
            <a:chExt cx="1750684" cy="1524000"/>
          </a:xfrm>
        </p:grpSpPr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129" r="21582" b="49289"/>
            <a:stretch>
              <a:fillRect/>
            </a:stretch>
          </p:blipFill>
          <p:spPr bwMode="auto">
            <a:xfrm>
              <a:off x="3886200" y="27432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 userDrawn="1"/>
          </p:nvSpPr>
          <p:spPr>
            <a:xfrm rot="2433306">
              <a:off x="3657600" y="3810000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 rot="8242950">
              <a:off x="4798684" y="3803604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60094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23043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8386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0032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theme" Target="../theme/theme12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theme" Target="../theme/theme13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1.xml"/><Relationship Id="rId14" Type="http://schemas.openxmlformats.org/officeDocument/2006/relationships/theme" Target="../theme/theme14.xml"/><Relationship Id="rId15" Type="http://schemas.openxmlformats.org/officeDocument/2006/relationships/image" Target="../media/image4.png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theme" Target="../theme/theme15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theme" Target="../theme/theme16.xml"/><Relationship Id="rId14" Type="http://schemas.openxmlformats.org/officeDocument/2006/relationships/image" Target="../media/image4.png"/><Relationship Id="rId15" Type="http://schemas.openxmlformats.org/officeDocument/2006/relationships/image" Target="../media/image15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theme" Target="../theme/theme17.xml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theme" Target="../theme/theme18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theme" Target="../theme/theme19.xml"/><Relationship Id="rId1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15" Type="http://schemas.openxmlformats.org/officeDocument/2006/relationships/image" Target="../media/image4.png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4.xml"/><Relationship Id="rId13" Type="http://schemas.openxmlformats.org/officeDocument/2006/relationships/theme" Target="../theme/theme20.xml"/><Relationship Id="rId14" Type="http://schemas.openxmlformats.org/officeDocument/2006/relationships/image" Target="../media/image4.png"/><Relationship Id="rId15" Type="http://schemas.openxmlformats.org/officeDocument/2006/relationships/image" Target="../media/image15.png"/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2.xml"/></Relationships>
</file>

<file path=ppt/slideMasters/_rels/slideMaster2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theme" Target="../theme/theme22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theme" Target="../theme/theme23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7.xml"/><Relationship Id="rId4" Type="http://schemas.openxmlformats.org/officeDocument/2006/relationships/theme" Target="../theme/theme24.xml"/><Relationship Id="rId1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6.xml"/></Relationships>
</file>

<file path=ppt/slideMasters/_rels/slideMaster2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9.xml"/><Relationship Id="rId13" Type="http://schemas.openxmlformats.org/officeDocument/2006/relationships/theme" Target="../theme/theme25.xml"/><Relationship Id="rId14" Type="http://schemas.openxmlformats.org/officeDocument/2006/relationships/image" Target="../media/image4.png"/><Relationship Id="rId15" Type="http://schemas.openxmlformats.org/officeDocument/2006/relationships/image" Target="../media/image15.png"/><Relationship Id="rId1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4.xml"/><Relationship Id="rId8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3" Type="http://schemas.openxmlformats.org/officeDocument/2006/relationships/image" Target="../media/image7.jpeg"/><Relationship Id="rId14" Type="http://schemas.openxmlformats.org/officeDocument/2006/relationships/image" Target="../media/image8.jpeg"/><Relationship Id="rId15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/>
              <a:pPr/>
              <a:t>9/3/13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4" r:id="rId2"/>
    <p:sldLayoutId id="2147483677" r:id="rId3"/>
    <p:sldLayoutId id="2147483676" r:id="rId4"/>
    <p:sldLayoutId id="2147483678" r:id="rId5"/>
    <p:sldLayoutId id="2147483680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4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138" name="Text Box 2"/>
          <p:cNvSpPr txBox="1">
            <a:spLocks noChangeArrowheads="1"/>
          </p:cNvSpPr>
          <p:nvPr/>
        </p:nvSpPr>
        <p:spPr bwMode="auto">
          <a:xfrm>
            <a:off x="292100" y="6559732"/>
            <a:ext cx="6553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000" b="1" i="1">
              <a:solidFill>
                <a:srgbClr val="000000"/>
              </a:solidFill>
              <a:latin typeface="Century Schoolbook" pitchFamily="18" charset="0"/>
            </a:endParaRPr>
          </a:p>
        </p:txBody>
      </p:sp>
      <p:sp>
        <p:nvSpPr>
          <p:cNvPr id="175513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4288"/>
            <a:ext cx="71628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720" tIns="47625" rIns="91440" bIns="476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755141" name="Rectangle 5"/>
          <p:cNvSpPr>
            <a:spLocks noChangeArrowheads="1"/>
          </p:cNvSpPr>
          <p:nvPr/>
        </p:nvSpPr>
        <p:spPr bwMode="auto">
          <a:xfrm>
            <a:off x="914400" y="1243013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55142" name="Rectangle 6"/>
          <p:cNvSpPr>
            <a:spLocks noChangeArrowheads="1"/>
          </p:cNvSpPr>
          <p:nvPr/>
        </p:nvSpPr>
        <p:spPr bwMode="auto">
          <a:xfrm>
            <a:off x="762000" y="1243013"/>
            <a:ext cx="7620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800" b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5514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3363" y="1213033"/>
            <a:ext cx="8521700" cy="546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38" tIns="47625" rIns="96838" bIns="476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801688" lvl="1" indent="-3444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SzPct val="90000"/>
              <a:buFont typeface="Wingdings" pitchFamily="2" charset="2"/>
              <a:buChar char=""/>
            </a:pPr>
            <a:r>
              <a:rPr lang="en-US" dirty="0" smtClean="0"/>
              <a:t>Second level</a:t>
            </a:r>
          </a:p>
          <a:p>
            <a:pPr marL="1201738" lvl="2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99"/>
              </a:buClr>
              <a:buSzPct val="90000"/>
              <a:buFont typeface="Wingdings" pitchFamily="2" charset="2"/>
              <a:buChar char=""/>
            </a:pPr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010400" y="650288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20000"/>
              </a:spcBef>
              <a:spcAft>
                <a:spcPct val="0"/>
              </a:spcAft>
            </a:pPr>
            <a:fld id="{ABC069BD-4828-40C3-A792-E560703F6869}" type="slidenum">
              <a:rPr lang="en-US" b="1">
                <a:solidFill>
                  <a:srgbClr val="000000"/>
                </a:solidFill>
                <a:latin typeface="Arial" charset="0"/>
              </a:rPr>
              <a:pPr fontAlgn="base">
                <a:spcBef>
                  <a:spcPct val="20000"/>
                </a:spcBef>
                <a:spcAft>
                  <a:spcPct val="0"/>
                </a:spcAft>
              </a:pPr>
              <a:t>‹#›</a:t>
            </a:fld>
            <a:endParaRPr lang="en-US" b="1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6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30" r:id="rId4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0066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66"/>
          </a:solidFill>
          <a:latin typeface="Arial" charset="0"/>
        </a:defRPr>
      </a:lvl9pPr>
    </p:titleStyle>
    <p:bodyStyle>
      <a:lvl1pPr marL="400050" indent="-400050" algn="l" rtl="0" eaLnBrk="0" fontAlgn="base" hangingPunct="0">
        <a:spcBef>
          <a:spcPct val="20000"/>
        </a:spcBef>
        <a:spcAft>
          <a:spcPct val="0"/>
        </a:spcAft>
        <a:buClr>
          <a:srgbClr val="003399"/>
        </a:buClr>
        <a:buFont typeface="Wingdings" pitchFamily="2" charset="2"/>
        <a:buChar char="«"/>
        <a:defRPr lang="en-US" sz="3200" b="1" dirty="0" smtClean="0">
          <a:solidFill>
            <a:schemeClr val="tx1"/>
          </a:solidFill>
          <a:latin typeface="Cambria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lang="en-US" sz="3200" b="1" dirty="0" smtClean="0">
          <a:solidFill>
            <a:schemeClr val="tx1"/>
          </a:solidFill>
          <a:latin typeface="Cambria" pitchFamily="18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lang="en-US" sz="2400" b="1" dirty="0" smtClean="0">
          <a:solidFill>
            <a:schemeClr val="tx1"/>
          </a:solidFill>
          <a:latin typeface="Cambria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55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9050"/>
            <a:ext cx="71628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720" tIns="47625" rIns="91440" bIns="476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</a:t>
            </a:r>
          </a:p>
        </p:txBody>
      </p:sp>
      <p:pic>
        <p:nvPicPr>
          <p:cNvPr id="8196" name="Picture 4" descr="AFRL Shield transparent background 1INcopy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153400" y="19050"/>
            <a:ext cx="904875" cy="898525"/>
          </a:xfrm>
          <a:prstGeom prst="rect">
            <a:avLst/>
          </a:prstGeom>
          <a:noFill/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914400" y="1219200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>
              <a:solidFill>
                <a:srgbClr val="000000"/>
              </a:solidFill>
            </a:endParaRP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0" y="952500"/>
            <a:ext cx="9144000" cy="92075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1371600"/>
            <a:ext cx="8521700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38" tIns="47625" rIns="96838" bIns="476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First level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8200" name="Picture 8" descr="chrmblue_std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374" t="2374" r="12500" b="21271"/>
          <a:stretch>
            <a:fillRect/>
          </a:stretch>
        </p:blipFill>
        <p:spPr bwMode="auto">
          <a:xfrm>
            <a:off x="14288" y="-23813"/>
            <a:ext cx="1189037" cy="969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116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+mj-lt"/>
          <a:ea typeface="+mj-ea"/>
          <a:cs typeface="+mj-cs"/>
        </a:defRPr>
      </a:lvl1pPr>
      <a:lvl2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2pPr>
      <a:lvl3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3pPr>
      <a:lvl4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4pPr>
      <a:lvl5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5pPr>
      <a:lvl6pPr marL="4572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6pPr>
      <a:lvl7pPr marL="9144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7pPr>
      <a:lvl8pPr marL="13716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8pPr>
      <a:lvl9pPr marL="18288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9pPr>
    </p:titleStyle>
    <p:bodyStyle>
      <a:lvl1pPr marL="360363" indent="-36036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74700" indent="-300038" algn="l" defTabSz="960438" rtl="0" fontAlgn="base">
        <a:spcBef>
          <a:spcPct val="50000"/>
        </a:spcBef>
        <a:spcAft>
          <a:spcPct val="0"/>
        </a:spcAft>
        <a:buSzPct val="125000"/>
        <a:buChar char="–"/>
        <a:defRPr sz="2000" b="1">
          <a:solidFill>
            <a:schemeClr val="tx1"/>
          </a:solidFill>
          <a:latin typeface="+mn-lt"/>
        </a:defRPr>
      </a:lvl2pPr>
      <a:lvl3pPr marL="1128713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3pPr>
      <a:lvl4pPr marL="1482725" indent="-239713" algn="l" defTabSz="960438" rtl="0" fontAlgn="base">
        <a:spcBef>
          <a:spcPct val="50000"/>
        </a:spcBef>
        <a:spcAft>
          <a:spcPct val="0"/>
        </a:spcAft>
        <a:buSzPct val="125000"/>
        <a:buChar char="–"/>
        <a:defRPr sz="2000" b="1">
          <a:solidFill>
            <a:schemeClr val="tx1"/>
          </a:solidFill>
          <a:latin typeface="+mn-lt"/>
        </a:defRPr>
      </a:lvl4pPr>
      <a:lvl5pPr marL="18367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5pPr>
      <a:lvl6pPr marL="22939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6pPr>
      <a:lvl7pPr marL="27511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7pPr>
      <a:lvl8pPr marL="32083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8pPr>
      <a:lvl9pPr marL="36655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2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5" r:id="rId2"/>
    <p:sldLayoutId id="2147483756" r:id="rId3"/>
    <p:sldLayoutId id="2147483757" r:id="rId4"/>
    <p:sldLayoutId id="2147483758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0"/>
            <a:ext cx="7086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STC Logo (large PNG format)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17400" y="28800"/>
            <a:ext cx="990600" cy="9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2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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263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832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8034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9050"/>
            <a:ext cx="71628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7625" rIns="91440" bIns="476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</a:t>
            </a:r>
          </a:p>
        </p:txBody>
      </p:sp>
      <p:pic>
        <p:nvPicPr>
          <p:cNvPr id="12291" name="Picture 4" descr="AFRL Shield transparent background 1INcopy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153400" y="19050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914400" y="1219200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i="1">
              <a:solidFill>
                <a:srgbClr val="000000"/>
              </a:solidFill>
            </a:endParaRP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0" y="952500"/>
            <a:ext cx="9144000" cy="92075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12294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1371600"/>
            <a:ext cx="8521700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838" tIns="47625" rIns="96838" bIns="476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First level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2295" name="Picture 8" descr="chrmblue_std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374" t="2374" r="12500" b="21271"/>
          <a:stretch>
            <a:fillRect/>
          </a:stretch>
        </p:blipFill>
        <p:spPr bwMode="auto">
          <a:xfrm>
            <a:off x="14288" y="-23813"/>
            <a:ext cx="1189037" cy="96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60438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+mj-lt"/>
          <a:ea typeface="+mj-ea"/>
          <a:cs typeface="+mj-cs"/>
        </a:defRPr>
      </a:lvl1pPr>
      <a:lvl2pPr algn="ctr" defTabSz="960438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2pPr>
      <a:lvl3pPr algn="ctr" defTabSz="960438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3pPr>
      <a:lvl4pPr algn="ctr" defTabSz="960438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4pPr>
      <a:lvl5pPr algn="ctr" defTabSz="960438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5pPr>
      <a:lvl6pPr marL="4572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6pPr>
      <a:lvl7pPr marL="9144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7pPr>
      <a:lvl8pPr marL="13716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8pPr>
      <a:lvl9pPr marL="18288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9pPr>
    </p:titleStyle>
    <p:bodyStyle>
      <a:lvl1pPr marL="360363" indent="-360363" algn="l" defTabSz="960438" rtl="0" eaLnBrk="0" fontAlgn="base" hangingPunct="0">
        <a:spcBef>
          <a:spcPct val="50000"/>
        </a:spcBef>
        <a:spcAft>
          <a:spcPct val="0"/>
        </a:spcAft>
        <a:buSzPct val="12500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74700" indent="-300038" algn="l" defTabSz="960438" rtl="0" eaLnBrk="0" fontAlgn="base" hangingPunct="0">
        <a:spcBef>
          <a:spcPct val="50000"/>
        </a:spcBef>
        <a:spcAft>
          <a:spcPct val="0"/>
        </a:spcAft>
        <a:buSzPct val="125000"/>
        <a:buChar char="–"/>
        <a:defRPr sz="2000" b="1">
          <a:solidFill>
            <a:schemeClr val="tx1"/>
          </a:solidFill>
          <a:latin typeface="+mn-lt"/>
        </a:defRPr>
      </a:lvl2pPr>
      <a:lvl3pPr marL="1128713" indent="-239713" algn="l" defTabSz="960438" rtl="0" eaLnBrk="0" fontAlgn="base" hangingPunct="0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3pPr>
      <a:lvl4pPr marL="1482725" indent="-239713" algn="l" defTabSz="960438" rtl="0" eaLnBrk="0" fontAlgn="base" hangingPunct="0">
        <a:spcBef>
          <a:spcPct val="50000"/>
        </a:spcBef>
        <a:spcAft>
          <a:spcPct val="0"/>
        </a:spcAft>
        <a:buSzPct val="125000"/>
        <a:buChar char="–"/>
        <a:defRPr sz="2000" b="1">
          <a:solidFill>
            <a:schemeClr val="tx1"/>
          </a:solidFill>
          <a:latin typeface="+mn-lt"/>
        </a:defRPr>
      </a:lvl4pPr>
      <a:lvl5pPr marL="1836738" indent="-239713" algn="l" defTabSz="960438" rtl="0" eaLnBrk="0" fontAlgn="base" hangingPunct="0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5pPr>
      <a:lvl6pPr marL="22939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6pPr>
      <a:lvl7pPr marL="27511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7pPr>
      <a:lvl8pPr marL="32083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8pPr>
      <a:lvl9pPr marL="36655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0"/>
            <a:ext cx="7086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STC Logo (large PNG format)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17400" y="28800"/>
            <a:ext cx="990600" cy="9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9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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963854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17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7" r:id="rId2"/>
    <p:sldLayoutId id="2147483808" r:id="rId3"/>
    <p:sldLayoutId id="2147483809" r:id="rId4"/>
    <p:sldLayoutId id="2147483810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3452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4" r:id="rId2"/>
    <p:sldLayoutId id="2147483815" r:id="rId3"/>
    <p:sldLayoutId id="2147483816" r:id="rId4"/>
    <p:sldLayoutId id="214748381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491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0"/>
            <a:ext cx="7086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9/1/13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STC Logo (large PNG format)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17400" y="28800"/>
            <a:ext cx="990600" cy="9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1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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3" descr="Pres 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33400" y="0"/>
            <a:ext cx="861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44" descr="Pres Sid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33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7526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0300" y="6629400"/>
            <a:ext cx="5105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rgbClr val="B2B2B2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Mike Sobolewski</a:t>
            </a:r>
          </a:p>
        </p:txBody>
      </p:sp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990600" y="6629400"/>
            <a:ext cx="0" cy="2286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-128"/>
            </a:endParaRPr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3413" y="6629400"/>
            <a:ext cx="469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rgbClr val="B2B2B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CE9687A-57D1-A942-AC31-1669ABB33ADF}" type="slidenum">
              <a:rPr lang="en-US">
                <a:ea typeface="ＭＳ Ｐゴシック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-128"/>
            </a:endParaRPr>
          </a:p>
        </p:txBody>
      </p:sp>
      <p:pic>
        <p:nvPicPr>
          <p:cNvPr id="10" name="Picture 50" descr="sorcer-dock-co.png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587757" y="6301766"/>
            <a:ext cx="455974" cy="45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50000"/>
        </a:spcBef>
        <a:spcAft>
          <a:spcPct val="0"/>
        </a:spcAft>
        <a:buClr>
          <a:srgbClr val="CC0000"/>
        </a:buClr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CC0000"/>
        </a:buClr>
        <a:buChar char="–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CC0000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274638"/>
            <a:ext cx="7086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441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441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b="0" i="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9441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 i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5024ED3-8B14-084D-818A-4FF518951284}" type="slidenum">
              <a:rPr lang="en-US" sz="140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pic>
        <p:nvPicPr>
          <p:cNvPr id="944135" name="Picture 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333375"/>
            <a:ext cx="903288" cy="885825"/>
          </a:xfrm>
          <a:prstGeom prst="rect">
            <a:avLst/>
          </a:prstGeom>
          <a:noFill/>
        </p:spPr>
      </p:pic>
      <p:pic>
        <p:nvPicPr>
          <p:cNvPr id="944136" name="Picture 8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57150" y="304800"/>
            <a:ext cx="1050925" cy="914400"/>
          </a:xfrm>
          <a:prstGeom prst="rect">
            <a:avLst/>
          </a:prstGeom>
          <a:noFill/>
        </p:spPr>
      </p:pic>
      <p:sp>
        <p:nvSpPr>
          <p:cNvPr id="944137" name="Rectangle 9"/>
          <p:cNvSpPr>
            <a:spLocks noChangeArrowheads="1"/>
          </p:cNvSpPr>
          <p:nvPr userDrawn="1"/>
        </p:nvSpPr>
        <p:spPr bwMode="auto">
          <a:xfrm>
            <a:off x="0" y="1371600"/>
            <a:ext cx="9144000" cy="92075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9050"/>
            <a:ext cx="71628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720" tIns="47625" rIns="91440" bIns="476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pic>
        <p:nvPicPr>
          <p:cNvPr id="8196" name="Picture 4" descr="AFRL Shield transparent background 1INcop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19050"/>
            <a:ext cx="904875" cy="898525"/>
          </a:xfrm>
          <a:prstGeom prst="rect">
            <a:avLst/>
          </a:prstGeom>
          <a:noFill/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914400" y="1219200"/>
            <a:ext cx="746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0" y="952500"/>
            <a:ext cx="9144000" cy="92075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5600" y="1371600"/>
            <a:ext cx="8521700" cy="523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838" tIns="47625" rIns="96838" bIns="476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200" name="Picture 8" descr="chrmblue_std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374" t="2374" r="12500" b="21271"/>
          <a:stretch>
            <a:fillRect/>
          </a:stretch>
        </p:blipFill>
        <p:spPr bwMode="auto">
          <a:xfrm>
            <a:off x="14288" y="-23813"/>
            <a:ext cx="1189037" cy="96996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+mj-lt"/>
          <a:ea typeface="+mj-ea"/>
          <a:cs typeface="+mj-cs"/>
        </a:defRPr>
      </a:lvl1pPr>
      <a:lvl2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2pPr>
      <a:lvl3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3pPr>
      <a:lvl4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4pPr>
      <a:lvl5pPr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5pPr>
      <a:lvl6pPr marL="4572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6pPr>
      <a:lvl7pPr marL="9144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7pPr>
      <a:lvl8pPr marL="13716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8pPr>
      <a:lvl9pPr marL="1828800" algn="ctr" defTabSz="960438" rtl="0" fontAlgn="base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rgbClr val="0D2B88"/>
          </a:solidFill>
          <a:latin typeface="Arial" charset="0"/>
        </a:defRPr>
      </a:lvl9pPr>
    </p:titleStyle>
    <p:bodyStyle>
      <a:lvl1pPr marL="360363" indent="-36036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774700" indent="-300038" algn="l" defTabSz="960438" rtl="0" fontAlgn="base">
        <a:spcBef>
          <a:spcPct val="50000"/>
        </a:spcBef>
        <a:spcAft>
          <a:spcPct val="0"/>
        </a:spcAft>
        <a:buSzPct val="125000"/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2pPr>
      <a:lvl3pPr marL="1128713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3pPr>
      <a:lvl4pPr marL="1482725" indent="-239713" algn="l" defTabSz="960438" rtl="0" fontAlgn="base">
        <a:spcBef>
          <a:spcPct val="50000"/>
        </a:spcBef>
        <a:spcAft>
          <a:spcPct val="0"/>
        </a:spcAft>
        <a:buSzPct val="125000"/>
        <a:buChar char="–"/>
        <a:defRPr sz="2000" b="1">
          <a:solidFill>
            <a:schemeClr val="tx1"/>
          </a:solidFill>
          <a:latin typeface="+mn-lt"/>
          <a:ea typeface="ＭＳ Ｐゴシック" charset="-128"/>
        </a:defRPr>
      </a:lvl4pPr>
      <a:lvl5pPr marL="18367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5pPr>
      <a:lvl6pPr marL="22939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7511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2083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665538" indent="-239713" algn="l" defTabSz="960438" rtl="0" fontAlgn="base">
        <a:spcBef>
          <a:spcPct val="50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3" descr="Pres Top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533400" y="0"/>
            <a:ext cx="8610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44" descr="Pres Sid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533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152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7526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30300" y="6629400"/>
            <a:ext cx="5105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rgbClr val="B2B2B2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Mike Sobolewski</a:t>
            </a:r>
          </a:p>
        </p:txBody>
      </p:sp>
      <p:sp>
        <p:nvSpPr>
          <p:cNvPr id="1037" name="Line 13"/>
          <p:cNvSpPr>
            <a:spLocks noChangeShapeType="1"/>
          </p:cNvSpPr>
          <p:nvPr userDrawn="1"/>
        </p:nvSpPr>
        <p:spPr bwMode="auto">
          <a:xfrm>
            <a:off x="990600" y="6629400"/>
            <a:ext cx="0" cy="22860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3413" y="6629400"/>
            <a:ext cx="469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900">
                <a:solidFill>
                  <a:srgbClr val="B2B2B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CE9687A-57D1-A942-AC31-1669ABB33ADF}" type="slidenum">
              <a:rPr lang="en-US">
                <a:ea typeface="ＭＳ Ｐゴシック" charset="-128"/>
                <a:cs typeface="ＭＳ Ｐゴシック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0" name="Picture 50" descr="sorcer-dock-co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587757" y="6301766"/>
            <a:ext cx="455974" cy="455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50000"/>
        </a:spcBef>
        <a:spcAft>
          <a:spcPct val="0"/>
        </a:spcAft>
        <a:buClr>
          <a:srgbClr val="CC0000"/>
        </a:buClr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CC0000"/>
        </a:buClr>
        <a:buChar char="–"/>
        <a:defRPr sz="26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lnSpc>
          <a:spcPct val="85000"/>
        </a:lnSpc>
        <a:spcBef>
          <a:spcPct val="30000"/>
        </a:spcBef>
        <a:spcAft>
          <a:spcPct val="0"/>
        </a:spcAft>
        <a:buClr>
          <a:srgbClr val="CC0000"/>
        </a:buClr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lnSpc>
          <a:spcPct val="85000"/>
        </a:lnSpc>
        <a:spcBef>
          <a:spcPct val="15000"/>
        </a:spcBef>
        <a:spcAft>
          <a:spcPct val="25000"/>
        </a:spcAft>
        <a:buClr>
          <a:srgbClr val="CC0000"/>
        </a:buClr>
        <a:buChar char="»"/>
        <a:defRPr sz="24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D479E-482E-4DA5-9A5E-7E941A3665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9/3/13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813D7-46F1-4BD9-ACDA-66747AC3156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4" Type="http://schemas.openxmlformats.org/officeDocument/2006/relationships/image" Target="../media/image172.w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4" Type="http://schemas.openxmlformats.org/officeDocument/2006/relationships/image" Target="../media/image40.w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0.bin"/><Relationship Id="rId12" Type="http://schemas.openxmlformats.org/officeDocument/2006/relationships/image" Target="../media/image87.w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6.bin"/><Relationship Id="rId4" Type="http://schemas.openxmlformats.org/officeDocument/2006/relationships/image" Target="../media/image173.wmf"/><Relationship Id="rId5" Type="http://schemas.openxmlformats.org/officeDocument/2006/relationships/oleObject" Target="../embeddings/oleObject137.bin"/><Relationship Id="rId6" Type="http://schemas.openxmlformats.org/officeDocument/2006/relationships/image" Target="../media/image174.wmf"/><Relationship Id="rId7" Type="http://schemas.openxmlformats.org/officeDocument/2006/relationships/oleObject" Target="../embeddings/oleObject138.bin"/><Relationship Id="rId8" Type="http://schemas.openxmlformats.org/officeDocument/2006/relationships/image" Target="../media/image165.wmf"/><Relationship Id="rId9" Type="http://schemas.openxmlformats.org/officeDocument/2006/relationships/oleObject" Target="../embeddings/oleObject139.bin"/><Relationship Id="rId10" Type="http://schemas.openxmlformats.org/officeDocument/2006/relationships/image" Target="../media/image17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4" Type="http://schemas.openxmlformats.org/officeDocument/2006/relationships/image" Target="../media/image176.wmf"/><Relationship Id="rId5" Type="http://schemas.openxmlformats.org/officeDocument/2006/relationships/oleObject" Target="../embeddings/oleObject142.bin"/><Relationship Id="rId6" Type="http://schemas.openxmlformats.org/officeDocument/2006/relationships/image" Target="../media/image177.wmf"/><Relationship Id="rId7" Type="http://schemas.openxmlformats.org/officeDocument/2006/relationships/oleObject" Target="../embeddings/oleObject143.bin"/><Relationship Id="rId8" Type="http://schemas.openxmlformats.org/officeDocument/2006/relationships/image" Target="../media/image169.wmf"/><Relationship Id="rId9" Type="http://schemas.openxmlformats.org/officeDocument/2006/relationships/oleObject" Target="../embeddings/oleObject144.bin"/><Relationship Id="rId10" Type="http://schemas.openxmlformats.org/officeDocument/2006/relationships/image" Target="../media/image170.w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4" Type="http://schemas.openxmlformats.org/officeDocument/2006/relationships/image" Target="../media/image162.wmf"/><Relationship Id="rId5" Type="http://schemas.openxmlformats.org/officeDocument/2006/relationships/oleObject" Target="../embeddings/oleObject146.bin"/><Relationship Id="rId6" Type="http://schemas.openxmlformats.org/officeDocument/2006/relationships/image" Target="../media/image163.w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4" Type="http://schemas.openxmlformats.org/officeDocument/2006/relationships/image" Target="../media/image164.wmf"/><Relationship Id="rId5" Type="http://schemas.openxmlformats.org/officeDocument/2006/relationships/oleObject" Target="../embeddings/oleObject148.bin"/><Relationship Id="rId6" Type="http://schemas.openxmlformats.org/officeDocument/2006/relationships/image" Target="../media/image165.wmf"/><Relationship Id="rId7" Type="http://schemas.openxmlformats.org/officeDocument/2006/relationships/oleObject" Target="../embeddings/oleObject149.bin"/><Relationship Id="rId8" Type="http://schemas.openxmlformats.org/officeDocument/2006/relationships/image" Target="../media/image166.wmf"/><Relationship Id="rId9" Type="http://schemas.openxmlformats.org/officeDocument/2006/relationships/oleObject" Target="../embeddings/oleObject150.bin"/><Relationship Id="rId10" Type="http://schemas.openxmlformats.org/officeDocument/2006/relationships/image" Target="../media/image167.w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4" Type="http://schemas.openxmlformats.org/officeDocument/2006/relationships/image" Target="../media/image168.w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4" Type="http://schemas.openxmlformats.org/officeDocument/2006/relationships/image" Target="../media/image169.wmf"/><Relationship Id="rId5" Type="http://schemas.openxmlformats.org/officeDocument/2006/relationships/oleObject" Target="../embeddings/oleObject153.bin"/><Relationship Id="rId6" Type="http://schemas.openxmlformats.org/officeDocument/2006/relationships/image" Target="../media/image170.wmf"/><Relationship Id="rId7" Type="http://schemas.openxmlformats.org/officeDocument/2006/relationships/oleObject" Target="../embeddings/oleObject154.bin"/><Relationship Id="rId8" Type="http://schemas.openxmlformats.org/officeDocument/2006/relationships/image" Target="../media/image171.w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4" Type="http://schemas.openxmlformats.org/officeDocument/2006/relationships/image" Target="../media/image178.wmf"/><Relationship Id="rId5" Type="http://schemas.openxmlformats.org/officeDocument/2006/relationships/oleObject" Target="../embeddings/oleObject156.bin"/><Relationship Id="rId6" Type="http://schemas.openxmlformats.org/officeDocument/2006/relationships/image" Target="../media/image179.wmf"/><Relationship Id="rId7" Type="http://schemas.openxmlformats.org/officeDocument/2006/relationships/oleObject" Target="../embeddings/oleObject157.bin"/><Relationship Id="rId8" Type="http://schemas.openxmlformats.org/officeDocument/2006/relationships/image" Target="../media/image180.w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4" Type="http://schemas.openxmlformats.org/officeDocument/2006/relationships/image" Target="../media/image181.wmf"/><Relationship Id="rId5" Type="http://schemas.openxmlformats.org/officeDocument/2006/relationships/oleObject" Target="../embeddings/oleObject159.bin"/><Relationship Id="rId6" Type="http://schemas.openxmlformats.org/officeDocument/2006/relationships/image" Target="../media/image182.wmf"/><Relationship Id="rId7" Type="http://schemas.openxmlformats.org/officeDocument/2006/relationships/oleObject" Target="../embeddings/oleObject160.bin"/><Relationship Id="rId8" Type="http://schemas.openxmlformats.org/officeDocument/2006/relationships/image" Target="../media/image183.wmf"/><Relationship Id="rId9" Type="http://schemas.openxmlformats.org/officeDocument/2006/relationships/oleObject" Target="../embeddings/oleObject161.bin"/><Relationship Id="rId10" Type="http://schemas.openxmlformats.org/officeDocument/2006/relationships/image" Target="../media/image184.w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4" Type="http://schemas.openxmlformats.org/officeDocument/2006/relationships/image" Target="../media/image185.w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4" Type="http://schemas.openxmlformats.org/officeDocument/2006/relationships/image" Target="../media/image186.wmf"/><Relationship Id="rId5" Type="http://schemas.openxmlformats.org/officeDocument/2006/relationships/oleObject" Target="../embeddings/oleObject164.bin"/><Relationship Id="rId6" Type="http://schemas.openxmlformats.org/officeDocument/2006/relationships/image" Target="../media/image187.w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4" Type="http://schemas.openxmlformats.org/officeDocument/2006/relationships/image" Target="../media/image188.wmf"/><Relationship Id="rId5" Type="http://schemas.openxmlformats.org/officeDocument/2006/relationships/oleObject" Target="../embeddings/oleObject166.bin"/><Relationship Id="rId6" Type="http://schemas.openxmlformats.org/officeDocument/2006/relationships/image" Target="../media/image189.w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4" Type="http://schemas.openxmlformats.org/officeDocument/2006/relationships/image" Target="../media/image169.wmf"/><Relationship Id="rId5" Type="http://schemas.openxmlformats.org/officeDocument/2006/relationships/oleObject" Target="../embeddings/oleObject168.bin"/><Relationship Id="rId6" Type="http://schemas.openxmlformats.org/officeDocument/2006/relationships/image" Target="../media/image170.w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44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wmf"/><Relationship Id="rId12" Type="http://schemas.openxmlformats.org/officeDocument/2006/relationships/oleObject" Target="../embeddings/oleObject173.bin"/><Relationship Id="rId13" Type="http://schemas.openxmlformats.org/officeDocument/2006/relationships/image" Target="../media/image147.w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69.bin"/><Relationship Id="rId5" Type="http://schemas.openxmlformats.org/officeDocument/2006/relationships/image" Target="../media/image143.wmf"/><Relationship Id="rId6" Type="http://schemas.openxmlformats.org/officeDocument/2006/relationships/oleObject" Target="../embeddings/oleObject170.bin"/><Relationship Id="rId7" Type="http://schemas.openxmlformats.org/officeDocument/2006/relationships/image" Target="../media/image144.wmf"/><Relationship Id="rId8" Type="http://schemas.openxmlformats.org/officeDocument/2006/relationships/oleObject" Target="../embeddings/oleObject171.bin"/><Relationship Id="rId9" Type="http://schemas.openxmlformats.org/officeDocument/2006/relationships/image" Target="../media/image145.wmf"/><Relationship Id="rId10" Type="http://schemas.openxmlformats.org/officeDocument/2006/relationships/oleObject" Target="../embeddings/oleObject172.bin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jpeg"/><Relationship Id="rId3" Type="http://schemas.openxmlformats.org/officeDocument/2006/relationships/image" Target="../media/image149.jpe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.bin"/><Relationship Id="rId12" Type="http://schemas.openxmlformats.org/officeDocument/2006/relationships/image" Target="../media/image49.emf"/><Relationship Id="rId13" Type="http://schemas.openxmlformats.org/officeDocument/2006/relationships/image" Target="../media/image50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8.xml"/><Relationship Id="rId3" Type="http://schemas.openxmlformats.org/officeDocument/2006/relationships/oleObject" Target="../embeddings/oleObject2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47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48.wmf"/></Relationships>
</file>

<file path=ppt/slides/_rels/slide1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jpe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jpeg"/><Relationship Id="rId16" Type="http://schemas.openxmlformats.org/officeDocument/2006/relationships/image" Target="../media/image161.png"/><Relationship Id="rId1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01.wmf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jpeg"/><Relationship Id="rId8" Type="http://schemas.openxmlformats.org/officeDocument/2006/relationships/image" Target="../media/image70.jpe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oleObject" Target="../embeddings/oleObject174.bin"/><Relationship Id="rId5" Type="http://schemas.openxmlformats.org/officeDocument/2006/relationships/image" Target="../media/image105.w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4" Type="http://schemas.openxmlformats.org/officeDocument/2006/relationships/image" Target="../media/image109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e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4.jpeg"/></Relationships>
</file>

<file path=ppt/slides/_rels/slide16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9.bin"/><Relationship Id="rId12" Type="http://schemas.openxmlformats.org/officeDocument/2006/relationships/image" Target="../media/image112.wmf"/><Relationship Id="rId13" Type="http://schemas.openxmlformats.org/officeDocument/2006/relationships/image" Target="../media/image50.jpeg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18.xml"/><Relationship Id="rId3" Type="http://schemas.openxmlformats.org/officeDocument/2006/relationships/oleObject" Target="../embeddings/oleObject175.bin"/><Relationship Id="rId4" Type="http://schemas.openxmlformats.org/officeDocument/2006/relationships/image" Target="../media/image110.wmf"/><Relationship Id="rId5" Type="http://schemas.openxmlformats.org/officeDocument/2006/relationships/oleObject" Target="../embeddings/oleObject176.bin"/><Relationship Id="rId6" Type="http://schemas.openxmlformats.org/officeDocument/2006/relationships/image" Target="../media/image111.wmf"/><Relationship Id="rId7" Type="http://schemas.openxmlformats.org/officeDocument/2006/relationships/oleObject" Target="../embeddings/oleObject177.bin"/><Relationship Id="rId8" Type="http://schemas.openxmlformats.org/officeDocument/2006/relationships/image" Target="../media/image47.wmf"/><Relationship Id="rId9" Type="http://schemas.openxmlformats.org/officeDocument/2006/relationships/oleObject" Target="../embeddings/oleObject178.bin"/><Relationship Id="rId10" Type="http://schemas.openxmlformats.org/officeDocument/2006/relationships/image" Target="../media/image48.wmf"/></Relationships>
</file>

<file path=ppt/slides/_rels/slide16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4.bin"/><Relationship Id="rId12" Type="http://schemas.openxmlformats.org/officeDocument/2006/relationships/image" Target="../media/image51.wmf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180.bin"/><Relationship Id="rId4" Type="http://schemas.openxmlformats.org/officeDocument/2006/relationships/image" Target="../media/image113.wmf"/><Relationship Id="rId5" Type="http://schemas.openxmlformats.org/officeDocument/2006/relationships/oleObject" Target="../embeddings/oleObject181.bin"/><Relationship Id="rId6" Type="http://schemas.openxmlformats.org/officeDocument/2006/relationships/image" Target="../media/image52.wmf"/><Relationship Id="rId7" Type="http://schemas.openxmlformats.org/officeDocument/2006/relationships/oleObject" Target="../embeddings/oleObject182.bin"/><Relationship Id="rId8" Type="http://schemas.openxmlformats.org/officeDocument/2006/relationships/image" Target="../media/image53.wmf"/><Relationship Id="rId9" Type="http://schemas.openxmlformats.org/officeDocument/2006/relationships/oleObject" Target="../embeddings/oleObject183.bin"/><Relationship Id="rId10" Type="http://schemas.openxmlformats.org/officeDocument/2006/relationships/image" Target="../media/image114.wmf"/></Relationships>
</file>

<file path=ppt/slides/_rels/slide16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8.bin"/><Relationship Id="rId20" Type="http://schemas.openxmlformats.org/officeDocument/2006/relationships/image" Target="../media/image122.wmf"/><Relationship Id="rId21" Type="http://schemas.openxmlformats.org/officeDocument/2006/relationships/oleObject" Target="../embeddings/oleObject194.bin"/><Relationship Id="rId22" Type="http://schemas.openxmlformats.org/officeDocument/2006/relationships/image" Target="../media/image123.wmf"/><Relationship Id="rId23" Type="http://schemas.openxmlformats.org/officeDocument/2006/relationships/oleObject" Target="../embeddings/oleObject195.bin"/><Relationship Id="rId24" Type="http://schemas.openxmlformats.org/officeDocument/2006/relationships/image" Target="../media/image124.wmf"/><Relationship Id="rId10" Type="http://schemas.openxmlformats.org/officeDocument/2006/relationships/image" Target="../media/image117.wmf"/><Relationship Id="rId11" Type="http://schemas.openxmlformats.org/officeDocument/2006/relationships/oleObject" Target="../embeddings/oleObject189.bin"/><Relationship Id="rId12" Type="http://schemas.openxmlformats.org/officeDocument/2006/relationships/image" Target="../media/image118.wmf"/><Relationship Id="rId13" Type="http://schemas.openxmlformats.org/officeDocument/2006/relationships/oleObject" Target="../embeddings/oleObject190.bin"/><Relationship Id="rId14" Type="http://schemas.openxmlformats.org/officeDocument/2006/relationships/image" Target="../media/image119.wmf"/><Relationship Id="rId15" Type="http://schemas.openxmlformats.org/officeDocument/2006/relationships/oleObject" Target="../embeddings/oleObject191.bin"/><Relationship Id="rId16" Type="http://schemas.openxmlformats.org/officeDocument/2006/relationships/image" Target="../media/image120.wmf"/><Relationship Id="rId17" Type="http://schemas.openxmlformats.org/officeDocument/2006/relationships/oleObject" Target="../embeddings/oleObject192.bin"/><Relationship Id="rId18" Type="http://schemas.openxmlformats.org/officeDocument/2006/relationships/image" Target="../media/image121.wmf"/><Relationship Id="rId19" Type="http://schemas.openxmlformats.org/officeDocument/2006/relationships/oleObject" Target="../embeddings/oleObject193.bin"/><Relationship Id="rId1" Type="http://schemas.openxmlformats.org/officeDocument/2006/relationships/vmlDrawing" Target="../drawings/vmlDrawing55.vml"/><Relationship Id="rId2" Type="http://schemas.openxmlformats.org/officeDocument/2006/relationships/slideLayout" Target="../slideLayouts/slideLayout18.xml"/><Relationship Id="rId3" Type="http://schemas.openxmlformats.org/officeDocument/2006/relationships/oleObject" Target="../embeddings/oleObject185.bin"/><Relationship Id="rId4" Type="http://schemas.openxmlformats.org/officeDocument/2006/relationships/image" Target="../media/image110.wmf"/><Relationship Id="rId5" Type="http://schemas.openxmlformats.org/officeDocument/2006/relationships/oleObject" Target="../embeddings/oleObject186.bin"/><Relationship Id="rId6" Type="http://schemas.openxmlformats.org/officeDocument/2006/relationships/image" Target="../media/image115.wmf"/><Relationship Id="rId7" Type="http://schemas.openxmlformats.org/officeDocument/2006/relationships/oleObject" Target="../embeddings/oleObject187.bin"/><Relationship Id="rId8" Type="http://schemas.openxmlformats.org/officeDocument/2006/relationships/image" Target="../media/image116.w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5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8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51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52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53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54.wmf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71.png"/><Relationship Id="rId3" Type="http://schemas.openxmlformats.org/officeDocument/2006/relationships/image" Target="../media/image101.w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26.jpeg"/><Relationship Id="rId5" Type="http://schemas.openxmlformats.org/officeDocument/2006/relationships/oleObject" Target="../embeddings/oleObject196.bin"/><Relationship Id="rId6" Type="http://schemas.openxmlformats.org/officeDocument/2006/relationships/image" Target="../media/image125.wmf"/><Relationship Id="rId1" Type="http://schemas.openxmlformats.org/officeDocument/2006/relationships/vmlDrawing" Target="../drawings/vmlDrawing56.vml"/><Relationship Id="rId2" Type="http://schemas.openxmlformats.org/officeDocument/2006/relationships/slideLayout" Target="../slideLayouts/slideLayout3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7.bin"/><Relationship Id="rId4" Type="http://schemas.openxmlformats.org/officeDocument/2006/relationships/image" Target="../media/image127.wmf"/><Relationship Id="rId5" Type="http://schemas.openxmlformats.org/officeDocument/2006/relationships/oleObject" Target="../embeddings/oleObject198.bin"/><Relationship Id="rId6" Type="http://schemas.openxmlformats.org/officeDocument/2006/relationships/image" Target="../media/image128.wmf"/><Relationship Id="rId7" Type="http://schemas.openxmlformats.org/officeDocument/2006/relationships/oleObject" Target="../embeddings/oleObject199.bin"/><Relationship Id="rId8" Type="http://schemas.openxmlformats.org/officeDocument/2006/relationships/image" Target="../media/image129.wmf"/><Relationship Id="rId9" Type="http://schemas.openxmlformats.org/officeDocument/2006/relationships/oleObject" Target="../embeddings/oleObject200.bin"/><Relationship Id="rId10" Type="http://schemas.openxmlformats.org/officeDocument/2006/relationships/image" Target="../media/image130.wmf"/><Relationship Id="rId1" Type="http://schemas.openxmlformats.org/officeDocument/2006/relationships/vmlDrawing" Target="../drawings/vmlDrawing57.vml"/><Relationship Id="rId2" Type="http://schemas.openxmlformats.org/officeDocument/2006/relationships/slideLayout" Target="../slideLayouts/slideLayout32.xml"/></Relationships>
</file>

<file path=ppt/slides/_rels/slide17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04.bin"/><Relationship Id="rId12" Type="http://schemas.openxmlformats.org/officeDocument/2006/relationships/image" Target="../media/image134.wmf"/><Relationship Id="rId1" Type="http://schemas.openxmlformats.org/officeDocument/2006/relationships/vmlDrawing" Target="../drawings/vmlDrawing58.vml"/><Relationship Id="rId2" Type="http://schemas.openxmlformats.org/officeDocument/2006/relationships/slideLayout" Target="../slideLayouts/slideLayout32.xml"/><Relationship Id="rId3" Type="http://schemas.openxmlformats.org/officeDocument/2006/relationships/image" Target="../media/image135.wmf"/><Relationship Id="rId4" Type="http://schemas.openxmlformats.org/officeDocument/2006/relationships/image" Target="../media/image136.wmf"/><Relationship Id="rId5" Type="http://schemas.openxmlformats.org/officeDocument/2006/relationships/oleObject" Target="../embeddings/oleObject201.bin"/><Relationship Id="rId6" Type="http://schemas.openxmlformats.org/officeDocument/2006/relationships/image" Target="../media/image131.wmf"/><Relationship Id="rId7" Type="http://schemas.openxmlformats.org/officeDocument/2006/relationships/oleObject" Target="../embeddings/oleObject202.bin"/><Relationship Id="rId8" Type="http://schemas.openxmlformats.org/officeDocument/2006/relationships/image" Target="../media/image132.wmf"/><Relationship Id="rId9" Type="http://schemas.openxmlformats.org/officeDocument/2006/relationships/oleObject" Target="../embeddings/oleObject203.bin"/><Relationship Id="rId10" Type="http://schemas.openxmlformats.org/officeDocument/2006/relationships/image" Target="../media/image133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4" Type="http://schemas.openxmlformats.org/officeDocument/2006/relationships/image" Target="../media/image139.jpeg"/><Relationship Id="rId5" Type="http://schemas.openxmlformats.org/officeDocument/2006/relationships/image" Target="../media/image140.jpeg"/><Relationship Id="rId6" Type="http://schemas.openxmlformats.org/officeDocument/2006/relationships/image" Target="../media/image141.jpeg"/><Relationship Id="rId7" Type="http://schemas.openxmlformats.org/officeDocument/2006/relationships/image" Target="../media/image142.wmf"/><Relationship Id="rId8" Type="http://schemas.openxmlformats.org/officeDocument/2006/relationships/oleObject" Target="../embeddings/oleObject205.bin"/><Relationship Id="rId9" Type="http://schemas.openxmlformats.org/officeDocument/2006/relationships/image" Target="../media/image137.wmf"/><Relationship Id="rId1" Type="http://schemas.openxmlformats.org/officeDocument/2006/relationships/vmlDrawing" Target="../drawings/vmlDrawing59.vml"/><Relationship Id="rId2" Type="http://schemas.openxmlformats.org/officeDocument/2006/relationships/slideLayout" Target="../slideLayouts/slideLayout3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6.bin"/><Relationship Id="rId4" Type="http://schemas.openxmlformats.org/officeDocument/2006/relationships/image" Target="../media/image190.wmf"/><Relationship Id="rId1" Type="http://schemas.openxmlformats.org/officeDocument/2006/relationships/vmlDrawing" Target="../drawings/vmlDrawing60.vml"/><Relationship Id="rId2" Type="http://schemas.openxmlformats.org/officeDocument/2006/relationships/slideLayout" Target="../slideLayouts/slideLayout3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1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60.wmf"/><Relationship Id="rId13" Type="http://schemas.openxmlformats.org/officeDocument/2006/relationships/oleObject" Target="../embeddings/oleObject17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8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56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57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58.w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59.wmf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7.bin"/><Relationship Id="rId4" Type="http://schemas.openxmlformats.org/officeDocument/2006/relationships/image" Target="../media/image192.wmf"/><Relationship Id="rId5" Type="http://schemas.openxmlformats.org/officeDocument/2006/relationships/oleObject" Target="../embeddings/oleObject208.bin"/><Relationship Id="rId6" Type="http://schemas.openxmlformats.org/officeDocument/2006/relationships/image" Target="../media/image193.wmf"/><Relationship Id="rId7" Type="http://schemas.openxmlformats.org/officeDocument/2006/relationships/oleObject" Target="../embeddings/oleObject209.bin"/><Relationship Id="rId8" Type="http://schemas.openxmlformats.org/officeDocument/2006/relationships/image" Target="../media/image123.wmf"/><Relationship Id="rId1" Type="http://schemas.openxmlformats.org/officeDocument/2006/relationships/vmlDrawing" Target="../drawings/vmlDrawing61.vml"/><Relationship Id="rId2" Type="http://schemas.openxmlformats.org/officeDocument/2006/relationships/slideLayout" Target="../slideLayouts/slideLayout18.xml"/></Relationships>
</file>

<file path=ppt/slides/_rels/slide18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4.bin"/><Relationship Id="rId12" Type="http://schemas.openxmlformats.org/officeDocument/2006/relationships/image" Target="../media/image198.wmf"/><Relationship Id="rId13" Type="http://schemas.openxmlformats.org/officeDocument/2006/relationships/oleObject" Target="../embeddings/oleObject215.bin"/><Relationship Id="rId14" Type="http://schemas.openxmlformats.org/officeDocument/2006/relationships/image" Target="../media/image199.wmf"/><Relationship Id="rId15" Type="http://schemas.openxmlformats.org/officeDocument/2006/relationships/oleObject" Target="../embeddings/oleObject216.bin"/><Relationship Id="rId16" Type="http://schemas.openxmlformats.org/officeDocument/2006/relationships/image" Target="../media/image200.wmf"/><Relationship Id="rId17" Type="http://schemas.openxmlformats.org/officeDocument/2006/relationships/oleObject" Target="../embeddings/oleObject217.bin"/><Relationship Id="rId18" Type="http://schemas.openxmlformats.org/officeDocument/2006/relationships/image" Target="../media/image201.wmf"/><Relationship Id="rId1" Type="http://schemas.openxmlformats.org/officeDocument/2006/relationships/vmlDrawing" Target="../drawings/vmlDrawing62.vml"/><Relationship Id="rId2" Type="http://schemas.openxmlformats.org/officeDocument/2006/relationships/slideLayout" Target="../slideLayouts/slideLayout18.xml"/><Relationship Id="rId3" Type="http://schemas.openxmlformats.org/officeDocument/2006/relationships/oleObject" Target="../embeddings/oleObject210.bin"/><Relationship Id="rId4" Type="http://schemas.openxmlformats.org/officeDocument/2006/relationships/image" Target="../media/image194.wmf"/><Relationship Id="rId5" Type="http://schemas.openxmlformats.org/officeDocument/2006/relationships/oleObject" Target="../embeddings/oleObject211.bin"/><Relationship Id="rId6" Type="http://schemas.openxmlformats.org/officeDocument/2006/relationships/image" Target="../media/image195.wmf"/><Relationship Id="rId7" Type="http://schemas.openxmlformats.org/officeDocument/2006/relationships/oleObject" Target="../embeddings/oleObject212.bin"/><Relationship Id="rId8" Type="http://schemas.openxmlformats.org/officeDocument/2006/relationships/image" Target="../media/image196.wmf"/><Relationship Id="rId9" Type="http://schemas.openxmlformats.org/officeDocument/2006/relationships/oleObject" Target="../embeddings/oleObject213.bin"/><Relationship Id="rId10" Type="http://schemas.openxmlformats.org/officeDocument/2006/relationships/image" Target="../media/image197.wmf"/></Relationships>
</file>

<file path=ppt/slides/_rels/slide18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2.bin"/><Relationship Id="rId12" Type="http://schemas.openxmlformats.org/officeDocument/2006/relationships/image" Target="../media/image206.wmf"/><Relationship Id="rId13" Type="http://schemas.openxmlformats.org/officeDocument/2006/relationships/oleObject" Target="../embeddings/oleObject223.bin"/><Relationship Id="rId14" Type="http://schemas.openxmlformats.org/officeDocument/2006/relationships/image" Target="../media/image207.wmf"/><Relationship Id="rId15" Type="http://schemas.openxmlformats.org/officeDocument/2006/relationships/oleObject" Target="../embeddings/oleObject224.bin"/><Relationship Id="rId16" Type="http://schemas.openxmlformats.org/officeDocument/2006/relationships/image" Target="../media/image208.wmf"/><Relationship Id="rId1" Type="http://schemas.openxmlformats.org/officeDocument/2006/relationships/vmlDrawing" Target="../drawings/vmlDrawing63.vml"/><Relationship Id="rId2" Type="http://schemas.openxmlformats.org/officeDocument/2006/relationships/slideLayout" Target="../slideLayouts/slideLayout18.xml"/><Relationship Id="rId3" Type="http://schemas.openxmlformats.org/officeDocument/2006/relationships/oleObject" Target="../embeddings/oleObject218.bin"/><Relationship Id="rId4" Type="http://schemas.openxmlformats.org/officeDocument/2006/relationships/image" Target="../media/image202.wmf"/><Relationship Id="rId5" Type="http://schemas.openxmlformats.org/officeDocument/2006/relationships/oleObject" Target="../embeddings/oleObject219.bin"/><Relationship Id="rId6" Type="http://schemas.openxmlformats.org/officeDocument/2006/relationships/image" Target="../media/image203.wmf"/><Relationship Id="rId7" Type="http://schemas.openxmlformats.org/officeDocument/2006/relationships/oleObject" Target="../embeddings/oleObject220.bin"/><Relationship Id="rId8" Type="http://schemas.openxmlformats.org/officeDocument/2006/relationships/image" Target="../media/image204.wmf"/><Relationship Id="rId9" Type="http://schemas.openxmlformats.org/officeDocument/2006/relationships/oleObject" Target="../embeddings/oleObject221.bin"/><Relationship Id="rId10" Type="http://schemas.openxmlformats.org/officeDocument/2006/relationships/image" Target="../media/image205.wm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09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0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2" Type="http://schemas.openxmlformats.org/officeDocument/2006/relationships/image" Target="../media/image37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10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5.bin"/><Relationship Id="rId4" Type="http://schemas.openxmlformats.org/officeDocument/2006/relationships/image" Target="../media/image176.wmf"/><Relationship Id="rId5" Type="http://schemas.openxmlformats.org/officeDocument/2006/relationships/oleObject" Target="../embeddings/oleObject226.bin"/><Relationship Id="rId6" Type="http://schemas.openxmlformats.org/officeDocument/2006/relationships/image" Target="../media/image177.wmf"/><Relationship Id="rId7" Type="http://schemas.openxmlformats.org/officeDocument/2006/relationships/oleObject" Target="../embeddings/oleObject227.bin"/><Relationship Id="rId8" Type="http://schemas.openxmlformats.org/officeDocument/2006/relationships/image" Target="../media/image169.wmf"/><Relationship Id="rId9" Type="http://schemas.openxmlformats.org/officeDocument/2006/relationships/oleObject" Target="../embeddings/oleObject228.bin"/><Relationship Id="rId10" Type="http://schemas.openxmlformats.org/officeDocument/2006/relationships/image" Target="../media/image170.wmf"/><Relationship Id="rId1" Type="http://schemas.openxmlformats.org/officeDocument/2006/relationships/vmlDrawing" Target="../drawings/vmlDrawing64.vml"/><Relationship Id="rId2" Type="http://schemas.openxmlformats.org/officeDocument/2006/relationships/slideLayout" Target="../slideLayouts/slideLayout3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9.bin"/><Relationship Id="rId4" Type="http://schemas.openxmlformats.org/officeDocument/2006/relationships/image" Target="../media/image192.wmf"/><Relationship Id="rId5" Type="http://schemas.openxmlformats.org/officeDocument/2006/relationships/oleObject" Target="../embeddings/oleObject230.bin"/><Relationship Id="rId6" Type="http://schemas.openxmlformats.org/officeDocument/2006/relationships/image" Target="../media/image193.wmf"/><Relationship Id="rId7" Type="http://schemas.openxmlformats.org/officeDocument/2006/relationships/oleObject" Target="../embeddings/oleObject231.bin"/><Relationship Id="rId8" Type="http://schemas.openxmlformats.org/officeDocument/2006/relationships/image" Target="../media/image123.wmf"/><Relationship Id="rId1" Type="http://schemas.openxmlformats.org/officeDocument/2006/relationships/vmlDrawing" Target="../drawings/vmlDrawing65.vml"/><Relationship Id="rId2" Type="http://schemas.openxmlformats.org/officeDocument/2006/relationships/slideLayout" Target="../slideLayouts/slideLayout38.xml"/></Relationships>
</file>

<file path=ppt/slides/_rels/slide19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36.bin"/><Relationship Id="rId12" Type="http://schemas.openxmlformats.org/officeDocument/2006/relationships/image" Target="../media/image198.wmf"/><Relationship Id="rId13" Type="http://schemas.openxmlformats.org/officeDocument/2006/relationships/oleObject" Target="../embeddings/oleObject237.bin"/><Relationship Id="rId14" Type="http://schemas.openxmlformats.org/officeDocument/2006/relationships/image" Target="../media/image199.wmf"/><Relationship Id="rId15" Type="http://schemas.openxmlformats.org/officeDocument/2006/relationships/oleObject" Target="../embeddings/oleObject238.bin"/><Relationship Id="rId16" Type="http://schemas.openxmlformats.org/officeDocument/2006/relationships/image" Target="../media/image200.wmf"/><Relationship Id="rId17" Type="http://schemas.openxmlformats.org/officeDocument/2006/relationships/oleObject" Target="../embeddings/oleObject239.bin"/><Relationship Id="rId18" Type="http://schemas.openxmlformats.org/officeDocument/2006/relationships/image" Target="../media/image201.wmf"/><Relationship Id="rId1" Type="http://schemas.openxmlformats.org/officeDocument/2006/relationships/vmlDrawing" Target="../drawings/vmlDrawing66.vml"/><Relationship Id="rId2" Type="http://schemas.openxmlformats.org/officeDocument/2006/relationships/slideLayout" Target="../slideLayouts/slideLayout38.xml"/><Relationship Id="rId3" Type="http://schemas.openxmlformats.org/officeDocument/2006/relationships/oleObject" Target="../embeddings/oleObject232.bin"/><Relationship Id="rId4" Type="http://schemas.openxmlformats.org/officeDocument/2006/relationships/image" Target="../media/image194.wmf"/><Relationship Id="rId5" Type="http://schemas.openxmlformats.org/officeDocument/2006/relationships/oleObject" Target="../embeddings/oleObject233.bin"/><Relationship Id="rId6" Type="http://schemas.openxmlformats.org/officeDocument/2006/relationships/image" Target="../media/image195.wmf"/><Relationship Id="rId7" Type="http://schemas.openxmlformats.org/officeDocument/2006/relationships/oleObject" Target="../embeddings/oleObject234.bin"/><Relationship Id="rId8" Type="http://schemas.openxmlformats.org/officeDocument/2006/relationships/image" Target="../media/image196.wmf"/><Relationship Id="rId9" Type="http://schemas.openxmlformats.org/officeDocument/2006/relationships/oleObject" Target="../embeddings/oleObject235.bin"/><Relationship Id="rId10" Type="http://schemas.openxmlformats.org/officeDocument/2006/relationships/image" Target="../media/image19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Relationship Id="rId3" Type="http://schemas.openxmlformats.org/officeDocument/2006/relationships/image" Target="../media/image18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0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4.bin"/><Relationship Id="rId12" Type="http://schemas.openxmlformats.org/officeDocument/2006/relationships/image" Target="../media/image206.wmf"/><Relationship Id="rId13" Type="http://schemas.openxmlformats.org/officeDocument/2006/relationships/oleObject" Target="../embeddings/oleObject245.bin"/><Relationship Id="rId14" Type="http://schemas.openxmlformats.org/officeDocument/2006/relationships/image" Target="../media/image207.wmf"/><Relationship Id="rId15" Type="http://schemas.openxmlformats.org/officeDocument/2006/relationships/oleObject" Target="../embeddings/oleObject246.bin"/><Relationship Id="rId16" Type="http://schemas.openxmlformats.org/officeDocument/2006/relationships/image" Target="../media/image208.wmf"/><Relationship Id="rId1" Type="http://schemas.openxmlformats.org/officeDocument/2006/relationships/vmlDrawing" Target="../drawings/vmlDrawing67.vml"/><Relationship Id="rId2" Type="http://schemas.openxmlformats.org/officeDocument/2006/relationships/slideLayout" Target="../slideLayouts/slideLayout38.xml"/><Relationship Id="rId3" Type="http://schemas.openxmlformats.org/officeDocument/2006/relationships/oleObject" Target="../embeddings/oleObject240.bin"/><Relationship Id="rId4" Type="http://schemas.openxmlformats.org/officeDocument/2006/relationships/image" Target="../media/image202.wmf"/><Relationship Id="rId5" Type="http://schemas.openxmlformats.org/officeDocument/2006/relationships/oleObject" Target="../embeddings/oleObject241.bin"/><Relationship Id="rId6" Type="http://schemas.openxmlformats.org/officeDocument/2006/relationships/image" Target="../media/image203.wmf"/><Relationship Id="rId7" Type="http://schemas.openxmlformats.org/officeDocument/2006/relationships/oleObject" Target="../embeddings/oleObject242.bin"/><Relationship Id="rId8" Type="http://schemas.openxmlformats.org/officeDocument/2006/relationships/image" Target="../media/image204.wmf"/><Relationship Id="rId9" Type="http://schemas.openxmlformats.org/officeDocument/2006/relationships/oleObject" Target="../embeddings/oleObject243.bin"/><Relationship Id="rId10" Type="http://schemas.openxmlformats.org/officeDocument/2006/relationships/image" Target="../media/image205.wm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7.bin"/><Relationship Id="rId4" Type="http://schemas.openxmlformats.org/officeDocument/2006/relationships/image" Target="../media/image192.wmf"/><Relationship Id="rId5" Type="http://schemas.openxmlformats.org/officeDocument/2006/relationships/oleObject" Target="../embeddings/oleObject248.bin"/><Relationship Id="rId6" Type="http://schemas.openxmlformats.org/officeDocument/2006/relationships/image" Target="../media/image193.wmf"/><Relationship Id="rId7" Type="http://schemas.openxmlformats.org/officeDocument/2006/relationships/oleObject" Target="../embeddings/oleObject249.bin"/><Relationship Id="rId8" Type="http://schemas.openxmlformats.org/officeDocument/2006/relationships/image" Target="../media/image123.wmf"/><Relationship Id="rId1" Type="http://schemas.openxmlformats.org/officeDocument/2006/relationships/vmlDrawing" Target="../drawings/vmlDrawing68.vml"/><Relationship Id="rId2" Type="http://schemas.openxmlformats.org/officeDocument/2006/relationships/slideLayout" Target="../slideLayouts/slideLayout38.xml"/></Relationships>
</file>

<file path=ppt/slides/_rels/slide20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4.bin"/><Relationship Id="rId12" Type="http://schemas.openxmlformats.org/officeDocument/2006/relationships/image" Target="../media/image198.wmf"/><Relationship Id="rId13" Type="http://schemas.openxmlformats.org/officeDocument/2006/relationships/oleObject" Target="../embeddings/oleObject255.bin"/><Relationship Id="rId14" Type="http://schemas.openxmlformats.org/officeDocument/2006/relationships/image" Target="../media/image199.wmf"/><Relationship Id="rId15" Type="http://schemas.openxmlformats.org/officeDocument/2006/relationships/oleObject" Target="../embeddings/oleObject256.bin"/><Relationship Id="rId16" Type="http://schemas.openxmlformats.org/officeDocument/2006/relationships/image" Target="../media/image200.wmf"/><Relationship Id="rId17" Type="http://schemas.openxmlformats.org/officeDocument/2006/relationships/oleObject" Target="../embeddings/oleObject257.bin"/><Relationship Id="rId18" Type="http://schemas.openxmlformats.org/officeDocument/2006/relationships/image" Target="../media/image201.wmf"/><Relationship Id="rId1" Type="http://schemas.openxmlformats.org/officeDocument/2006/relationships/vmlDrawing" Target="../drawings/vmlDrawing69.vml"/><Relationship Id="rId2" Type="http://schemas.openxmlformats.org/officeDocument/2006/relationships/slideLayout" Target="../slideLayouts/slideLayout38.xml"/><Relationship Id="rId3" Type="http://schemas.openxmlformats.org/officeDocument/2006/relationships/oleObject" Target="../embeddings/oleObject250.bin"/><Relationship Id="rId4" Type="http://schemas.openxmlformats.org/officeDocument/2006/relationships/image" Target="../media/image194.wmf"/><Relationship Id="rId5" Type="http://schemas.openxmlformats.org/officeDocument/2006/relationships/oleObject" Target="../embeddings/oleObject251.bin"/><Relationship Id="rId6" Type="http://schemas.openxmlformats.org/officeDocument/2006/relationships/image" Target="../media/image195.wmf"/><Relationship Id="rId7" Type="http://schemas.openxmlformats.org/officeDocument/2006/relationships/oleObject" Target="../embeddings/oleObject252.bin"/><Relationship Id="rId8" Type="http://schemas.openxmlformats.org/officeDocument/2006/relationships/image" Target="../media/image196.wmf"/><Relationship Id="rId9" Type="http://schemas.openxmlformats.org/officeDocument/2006/relationships/oleObject" Target="../embeddings/oleObject253.bin"/><Relationship Id="rId10" Type="http://schemas.openxmlformats.org/officeDocument/2006/relationships/image" Target="../media/image197.wmf"/></Relationships>
</file>

<file path=ppt/slides/_rels/slide20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2.bin"/><Relationship Id="rId12" Type="http://schemas.openxmlformats.org/officeDocument/2006/relationships/image" Target="../media/image206.wmf"/><Relationship Id="rId13" Type="http://schemas.openxmlformats.org/officeDocument/2006/relationships/oleObject" Target="../embeddings/oleObject263.bin"/><Relationship Id="rId14" Type="http://schemas.openxmlformats.org/officeDocument/2006/relationships/image" Target="../media/image207.wmf"/><Relationship Id="rId15" Type="http://schemas.openxmlformats.org/officeDocument/2006/relationships/oleObject" Target="../embeddings/oleObject264.bin"/><Relationship Id="rId16" Type="http://schemas.openxmlformats.org/officeDocument/2006/relationships/image" Target="../media/image208.wmf"/><Relationship Id="rId1" Type="http://schemas.openxmlformats.org/officeDocument/2006/relationships/vmlDrawing" Target="../drawings/vmlDrawing70.vml"/><Relationship Id="rId2" Type="http://schemas.openxmlformats.org/officeDocument/2006/relationships/slideLayout" Target="../slideLayouts/slideLayout38.xml"/><Relationship Id="rId3" Type="http://schemas.openxmlformats.org/officeDocument/2006/relationships/oleObject" Target="../embeddings/oleObject258.bin"/><Relationship Id="rId4" Type="http://schemas.openxmlformats.org/officeDocument/2006/relationships/image" Target="../media/image202.wmf"/><Relationship Id="rId5" Type="http://schemas.openxmlformats.org/officeDocument/2006/relationships/oleObject" Target="../embeddings/oleObject259.bin"/><Relationship Id="rId6" Type="http://schemas.openxmlformats.org/officeDocument/2006/relationships/image" Target="../media/image203.wmf"/><Relationship Id="rId7" Type="http://schemas.openxmlformats.org/officeDocument/2006/relationships/oleObject" Target="../embeddings/oleObject260.bin"/><Relationship Id="rId8" Type="http://schemas.openxmlformats.org/officeDocument/2006/relationships/image" Target="../media/image204.wmf"/><Relationship Id="rId9" Type="http://schemas.openxmlformats.org/officeDocument/2006/relationships/oleObject" Target="../embeddings/oleObject261.bin"/><Relationship Id="rId10" Type="http://schemas.openxmlformats.org/officeDocument/2006/relationships/image" Target="../media/image205.wmf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wmf"/><Relationship Id="rId20" Type="http://schemas.openxmlformats.org/officeDocument/2006/relationships/oleObject" Target="../embeddings/oleObject26.bin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64.wmf"/><Relationship Id="rId12" Type="http://schemas.openxmlformats.org/officeDocument/2006/relationships/oleObject" Target="../embeddings/oleObject22.bin"/><Relationship Id="rId13" Type="http://schemas.openxmlformats.org/officeDocument/2006/relationships/image" Target="../media/image65.wmf"/><Relationship Id="rId14" Type="http://schemas.openxmlformats.org/officeDocument/2006/relationships/oleObject" Target="../embeddings/oleObject23.bin"/><Relationship Id="rId15" Type="http://schemas.openxmlformats.org/officeDocument/2006/relationships/image" Target="../media/image66.wmf"/><Relationship Id="rId16" Type="http://schemas.openxmlformats.org/officeDocument/2006/relationships/oleObject" Target="../embeddings/oleObject24.bin"/><Relationship Id="rId17" Type="http://schemas.openxmlformats.org/officeDocument/2006/relationships/image" Target="../media/image67.wmf"/><Relationship Id="rId18" Type="http://schemas.openxmlformats.org/officeDocument/2006/relationships/oleObject" Target="../embeddings/oleObject25.bin"/><Relationship Id="rId19" Type="http://schemas.openxmlformats.org/officeDocument/2006/relationships/image" Target="../media/image68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8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61.w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62.wmf"/><Relationship Id="rId7" Type="http://schemas.openxmlformats.org/officeDocument/2006/relationships/image" Target="../media/image37.png"/><Relationship Id="rId8" Type="http://schemas.openxmlformats.org/officeDocument/2006/relationships/oleObject" Target="../embeddings/oleObject2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6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1.bin"/><Relationship Id="rId12" Type="http://schemas.openxmlformats.org/officeDocument/2006/relationships/image" Target="../media/image76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8.xml"/><Relationship Id="rId3" Type="http://schemas.openxmlformats.org/officeDocument/2006/relationships/oleObject" Target="../embeddings/oleObject27.bin"/><Relationship Id="rId4" Type="http://schemas.openxmlformats.org/officeDocument/2006/relationships/image" Target="../media/image72.w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73.w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74.wmf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7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6.bin"/><Relationship Id="rId12" Type="http://schemas.openxmlformats.org/officeDocument/2006/relationships/image" Target="../media/image81.wmf"/><Relationship Id="rId13" Type="http://schemas.openxmlformats.org/officeDocument/2006/relationships/oleObject" Target="../embeddings/oleObject37.bin"/><Relationship Id="rId14" Type="http://schemas.openxmlformats.org/officeDocument/2006/relationships/image" Target="../media/image82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2.bin"/><Relationship Id="rId4" Type="http://schemas.openxmlformats.org/officeDocument/2006/relationships/image" Target="../media/image77.w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78.w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79.wmf"/><Relationship Id="rId9" Type="http://schemas.openxmlformats.org/officeDocument/2006/relationships/oleObject" Target="../embeddings/oleObject35.bin"/><Relationship Id="rId10" Type="http://schemas.openxmlformats.org/officeDocument/2006/relationships/image" Target="../media/image80.w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29.jpeg"/><Relationship Id="rId13" Type="http://schemas.openxmlformats.org/officeDocument/2006/relationships/image" Target="../media/image30.jpeg"/><Relationship Id="rId1" Type="http://schemas.openxmlformats.org/officeDocument/2006/relationships/slideLayout" Target="../slideLayouts/slideLayout84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emf"/><Relationship Id="rId10" Type="http://schemas.openxmlformats.org/officeDocument/2006/relationships/image" Target="../media/image2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2.bin"/><Relationship Id="rId12" Type="http://schemas.openxmlformats.org/officeDocument/2006/relationships/image" Target="../media/image87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35.xml"/><Relationship Id="rId3" Type="http://schemas.openxmlformats.org/officeDocument/2006/relationships/oleObject" Target="../embeddings/oleObject38.bin"/><Relationship Id="rId4" Type="http://schemas.openxmlformats.org/officeDocument/2006/relationships/image" Target="../media/image83.w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84.w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85.wmf"/><Relationship Id="rId9" Type="http://schemas.openxmlformats.org/officeDocument/2006/relationships/oleObject" Target="../embeddings/oleObject41.bin"/><Relationship Id="rId10" Type="http://schemas.openxmlformats.org/officeDocument/2006/relationships/image" Target="../media/image8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4" Type="http://schemas.openxmlformats.org/officeDocument/2006/relationships/image" Target="../media/image88.wmf"/><Relationship Id="rId5" Type="http://schemas.openxmlformats.org/officeDocument/2006/relationships/oleObject" Target="../embeddings/oleObject44.bin"/><Relationship Id="rId6" Type="http://schemas.openxmlformats.org/officeDocument/2006/relationships/image" Target="../media/image89.wmf"/><Relationship Id="rId7" Type="http://schemas.openxmlformats.org/officeDocument/2006/relationships/oleObject" Target="../embeddings/oleObject45.bin"/><Relationship Id="rId8" Type="http://schemas.openxmlformats.org/officeDocument/2006/relationships/image" Target="../media/image90.wmf"/><Relationship Id="rId9" Type="http://schemas.openxmlformats.org/officeDocument/2006/relationships/oleObject" Target="../embeddings/oleObject46.bin"/><Relationship Id="rId10" Type="http://schemas.openxmlformats.org/officeDocument/2006/relationships/image" Target="../media/image91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92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93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image" Target="../media/image94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4" Type="http://schemas.openxmlformats.org/officeDocument/2006/relationships/image" Target="../media/image95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3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96.w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97.w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98.wmf"/><Relationship Id="rId9" Type="http://schemas.openxmlformats.org/officeDocument/2006/relationships/oleObject" Target="../embeddings/oleObject54.bin"/><Relationship Id="rId10" Type="http://schemas.openxmlformats.org/officeDocument/2006/relationships/image" Target="../media/image99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4" Type="http://schemas.openxmlformats.org/officeDocument/2006/relationships/image" Target="../media/image100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5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4" Type="http://schemas.openxmlformats.org/officeDocument/2006/relationships/image" Target="../media/image40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1.bin"/><Relationship Id="rId12" Type="http://schemas.openxmlformats.org/officeDocument/2006/relationships/image" Target="../media/image49.emf"/><Relationship Id="rId13" Type="http://schemas.openxmlformats.org/officeDocument/2006/relationships/image" Target="../media/image50.jpe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7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47.wmf"/><Relationship Id="rId9" Type="http://schemas.openxmlformats.org/officeDocument/2006/relationships/oleObject" Target="../embeddings/oleObject60.bin"/><Relationship Id="rId10" Type="http://schemas.openxmlformats.org/officeDocument/2006/relationships/image" Target="../media/image48.wm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6.bin"/><Relationship Id="rId12" Type="http://schemas.openxmlformats.org/officeDocument/2006/relationships/image" Target="../media/image55.w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2.bin"/><Relationship Id="rId4" Type="http://schemas.openxmlformats.org/officeDocument/2006/relationships/image" Target="../media/image51.wmf"/><Relationship Id="rId5" Type="http://schemas.openxmlformats.org/officeDocument/2006/relationships/oleObject" Target="../embeddings/oleObject63.bin"/><Relationship Id="rId6" Type="http://schemas.openxmlformats.org/officeDocument/2006/relationships/image" Target="../media/image52.wmf"/><Relationship Id="rId7" Type="http://schemas.openxmlformats.org/officeDocument/2006/relationships/oleObject" Target="../embeddings/oleObject64.bin"/><Relationship Id="rId8" Type="http://schemas.openxmlformats.org/officeDocument/2006/relationships/image" Target="../media/image53.wmf"/><Relationship Id="rId9" Type="http://schemas.openxmlformats.org/officeDocument/2006/relationships/oleObject" Target="../embeddings/oleObject65.bin"/><Relationship Id="rId10" Type="http://schemas.openxmlformats.org/officeDocument/2006/relationships/image" Target="../media/image54.wmf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1.bin"/><Relationship Id="rId12" Type="http://schemas.openxmlformats.org/officeDocument/2006/relationships/image" Target="../media/image60.wmf"/><Relationship Id="rId13" Type="http://schemas.openxmlformats.org/officeDocument/2006/relationships/oleObject" Target="../embeddings/oleObject72.bin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7.bin"/><Relationship Id="rId4" Type="http://schemas.openxmlformats.org/officeDocument/2006/relationships/image" Target="../media/image56.wmf"/><Relationship Id="rId5" Type="http://schemas.openxmlformats.org/officeDocument/2006/relationships/oleObject" Target="../embeddings/oleObject68.bin"/><Relationship Id="rId6" Type="http://schemas.openxmlformats.org/officeDocument/2006/relationships/image" Target="../media/image57.wmf"/><Relationship Id="rId7" Type="http://schemas.openxmlformats.org/officeDocument/2006/relationships/oleObject" Target="../embeddings/oleObject69.bin"/><Relationship Id="rId8" Type="http://schemas.openxmlformats.org/officeDocument/2006/relationships/image" Target="../media/image58.wmf"/><Relationship Id="rId9" Type="http://schemas.openxmlformats.org/officeDocument/2006/relationships/oleObject" Target="../embeddings/oleObject70.bin"/><Relationship Id="rId10" Type="http://schemas.openxmlformats.org/officeDocument/2006/relationships/image" Target="../media/image59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wmf"/><Relationship Id="rId20" Type="http://schemas.openxmlformats.org/officeDocument/2006/relationships/oleObject" Target="../embeddings/oleObject81.bin"/><Relationship Id="rId10" Type="http://schemas.openxmlformats.org/officeDocument/2006/relationships/oleObject" Target="../embeddings/oleObject76.bin"/><Relationship Id="rId11" Type="http://schemas.openxmlformats.org/officeDocument/2006/relationships/image" Target="../media/image64.wmf"/><Relationship Id="rId12" Type="http://schemas.openxmlformats.org/officeDocument/2006/relationships/oleObject" Target="../embeddings/oleObject77.bin"/><Relationship Id="rId13" Type="http://schemas.openxmlformats.org/officeDocument/2006/relationships/image" Target="../media/image65.wmf"/><Relationship Id="rId14" Type="http://schemas.openxmlformats.org/officeDocument/2006/relationships/oleObject" Target="../embeddings/oleObject78.bin"/><Relationship Id="rId15" Type="http://schemas.openxmlformats.org/officeDocument/2006/relationships/image" Target="../media/image66.wmf"/><Relationship Id="rId16" Type="http://schemas.openxmlformats.org/officeDocument/2006/relationships/oleObject" Target="../embeddings/oleObject79.bin"/><Relationship Id="rId17" Type="http://schemas.openxmlformats.org/officeDocument/2006/relationships/image" Target="../media/image67.wmf"/><Relationship Id="rId18" Type="http://schemas.openxmlformats.org/officeDocument/2006/relationships/oleObject" Target="../embeddings/oleObject80.bin"/><Relationship Id="rId19" Type="http://schemas.openxmlformats.org/officeDocument/2006/relationships/image" Target="../media/image68.w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3.bin"/><Relationship Id="rId4" Type="http://schemas.openxmlformats.org/officeDocument/2006/relationships/image" Target="../media/image61.wmf"/><Relationship Id="rId5" Type="http://schemas.openxmlformats.org/officeDocument/2006/relationships/oleObject" Target="../embeddings/oleObject74.bin"/><Relationship Id="rId6" Type="http://schemas.openxmlformats.org/officeDocument/2006/relationships/image" Target="../media/image62.wmf"/><Relationship Id="rId7" Type="http://schemas.openxmlformats.org/officeDocument/2006/relationships/image" Target="../media/image37.png"/><Relationship Id="rId8" Type="http://schemas.openxmlformats.org/officeDocument/2006/relationships/oleObject" Target="../embeddings/oleObject7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10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6.bin"/><Relationship Id="rId12" Type="http://schemas.openxmlformats.org/officeDocument/2006/relationships/image" Target="../media/image76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2.bin"/><Relationship Id="rId4" Type="http://schemas.openxmlformats.org/officeDocument/2006/relationships/image" Target="../media/image72.wmf"/><Relationship Id="rId5" Type="http://schemas.openxmlformats.org/officeDocument/2006/relationships/oleObject" Target="../embeddings/oleObject83.bin"/><Relationship Id="rId6" Type="http://schemas.openxmlformats.org/officeDocument/2006/relationships/image" Target="../media/image73.wmf"/><Relationship Id="rId7" Type="http://schemas.openxmlformats.org/officeDocument/2006/relationships/oleObject" Target="../embeddings/oleObject84.bin"/><Relationship Id="rId8" Type="http://schemas.openxmlformats.org/officeDocument/2006/relationships/image" Target="../media/image74.wmf"/><Relationship Id="rId9" Type="http://schemas.openxmlformats.org/officeDocument/2006/relationships/oleObject" Target="../embeddings/oleObject85.bin"/><Relationship Id="rId10" Type="http://schemas.openxmlformats.org/officeDocument/2006/relationships/image" Target="../media/image75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3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oleObject" Target="../embeddings/oleObject87.bin"/><Relationship Id="rId5" Type="http://schemas.openxmlformats.org/officeDocument/2006/relationships/image" Target="../media/image105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4" Type="http://schemas.openxmlformats.org/officeDocument/2006/relationships/image" Target="../media/image109.wmf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0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44.jpe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2.bin"/><Relationship Id="rId12" Type="http://schemas.openxmlformats.org/officeDocument/2006/relationships/image" Target="../media/image112.wmf"/><Relationship Id="rId13" Type="http://schemas.openxmlformats.org/officeDocument/2006/relationships/image" Target="../media/image50.jpeg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33.xml"/><Relationship Id="rId3" Type="http://schemas.openxmlformats.org/officeDocument/2006/relationships/oleObject" Target="../embeddings/oleObject88.bin"/><Relationship Id="rId4" Type="http://schemas.openxmlformats.org/officeDocument/2006/relationships/image" Target="../media/image110.wmf"/><Relationship Id="rId5" Type="http://schemas.openxmlformats.org/officeDocument/2006/relationships/oleObject" Target="../embeddings/oleObject89.bin"/><Relationship Id="rId6" Type="http://schemas.openxmlformats.org/officeDocument/2006/relationships/image" Target="../media/image111.wmf"/><Relationship Id="rId7" Type="http://schemas.openxmlformats.org/officeDocument/2006/relationships/oleObject" Target="../embeddings/oleObject90.bin"/><Relationship Id="rId8" Type="http://schemas.openxmlformats.org/officeDocument/2006/relationships/image" Target="../media/image47.wmf"/><Relationship Id="rId9" Type="http://schemas.openxmlformats.org/officeDocument/2006/relationships/oleObject" Target="../embeddings/oleObject91.bin"/><Relationship Id="rId10" Type="http://schemas.openxmlformats.org/officeDocument/2006/relationships/image" Target="../media/image48.wmf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7.bin"/><Relationship Id="rId12" Type="http://schemas.openxmlformats.org/officeDocument/2006/relationships/image" Target="../media/image51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35.xml"/><Relationship Id="rId3" Type="http://schemas.openxmlformats.org/officeDocument/2006/relationships/oleObject" Target="../embeddings/oleObject93.bin"/><Relationship Id="rId4" Type="http://schemas.openxmlformats.org/officeDocument/2006/relationships/image" Target="../media/image113.w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52.wmf"/><Relationship Id="rId7" Type="http://schemas.openxmlformats.org/officeDocument/2006/relationships/oleObject" Target="../embeddings/oleObject95.bin"/><Relationship Id="rId8" Type="http://schemas.openxmlformats.org/officeDocument/2006/relationships/image" Target="../media/image53.wmf"/><Relationship Id="rId9" Type="http://schemas.openxmlformats.org/officeDocument/2006/relationships/oleObject" Target="../embeddings/oleObject96.bin"/><Relationship Id="rId10" Type="http://schemas.openxmlformats.org/officeDocument/2006/relationships/image" Target="../media/image114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1.bin"/><Relationship Id="rId20" Type="http://schemas.openxmlformats.org/officeDocument/2006/relationships/image" Target="../media/image122.wmf"/><Relationship Id="rId21" Type="http://schemas.openxmlformats.org/officeDocument/2006/relationships/oleObject" Target="../embeddings/oleObject107.bin"/><Relationship Id="rId22" Type="http://schemas.openxmlformats.org/officeDocument/2006/relationships/image" Target="../media/image123.wmf"/><Relationship Id="rId23" Type="http://schemas.openxmlformats.org/officeDocument/2006/relationships/oleObject" Target="../embeddings/oleObject108.bin"/><Relationship Id="rId24" Type="http://schemas.openxmlformats.org/officeDocument/2006/relationships/image" Target="../media/image124.wmf"/><Relationship Id="rId10" Type="http://schemas.openxmlformats.org/officeDocument/2006/relationships/image" Target="../media/image117.wmf"/><Relationship Id="rId11" Type="http://schemas.openxmlformats.org/officeDocument/2006/relationships/oleObject" Target="../embeddings/oleObject102.bin"/><Relationship Id="rId12" Type="http://schemas.openxmlformats.org/officeDocument/2006/relationships/image" Target="../media/image118.wmf"/><Relationship Id="rId13" Type="http://schemas.openxmlformats.org/officeDocument/2006/relationships/oleObject" Target="../embeddings/oleObject103.bin"/><Relationship Id="rId14" Type="http://schemas.openxmlformats.org/officeDocument/2006/relationships/image" Target="../media/image119.wmf"/><Relationship Id="rId15" Type="http://schemas.openxmlformats.org/officeDocument/2006/relationships/oleObject" Target="../embeddings/oleObject104.bin"/><Relationship Id="rId16" Type="http://schemas.openxmlformats.org/officeDocument/2006/relationships/image" Target="../media/image120.wmf"/><Relationship Id="rId17" Type="http://schemas.openxmlformats.org/officeDocument/2006/relationships/oleObject" Target="../embeddings/oleObject105.bin"/><Relationship Id="rId18" Type="http://schemas.openxmlformats.org/officeDocument/2006/relationships/image" Target="../media/image121.wmf"/><Relationship Id="rId19" Type="http://schemas.openxmlformats.org/officeDocument/2006/relationships/oleObject" Target="../embeddings/oleObject106.bin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33.xml"/><Relationship Id="rId3" Type="http://schemas.openxmlformats.org/officeDocument/2006/relationships/oleObject" Target="../embeddings/oleObject98.bin"/><Relationship Id="rId4" Type="http://schemas.openxmlformats.org/officeDocument/2006/relationships/image" Target="../media/image110.wmf"/><Relationship Id="rId5" Type="http://schemas.openxmlformats.org/officeDocument/2006/relationships/oleObject" Target="../embeddings/oleObject99.bin"/><Relationship Id="rId6" Type="http://schemas.openxmlformats.org/officeDocument/2006/relationships/image" Target="../media/image115.wmf"/><Relationship Id="rId7" Type="http://schemas.openxmlformats.org/officeDocument/2006/relationships/oleObject" Target="../embeddings/oleObject100.bin"/><Relationship Id="rId8" Type="http://schemas.openxmlformats.org/officeDocument/2006/relationships/image" Target="../media/image116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71.png"/><Relationship Id="rId3" Type="http://schemas.openxmlformats.org/officeDocument/2006/relationships/image" Target="../media/image101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26.jpeg"/><Relationship Id="rId5" Type="http://schemas.openxmlformats.org/officeDocument/2006/relationships/oleObject" Target="../embeddings/oleObject109.bin"/><Relationship Id="rId6" Type="http://schemas.openxmlformats.org/officeDocument/2006/relationships/image" Target="../media/image125.w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4" Type="http://schemas.openxmlformats.org/officeDocument/2006/relationships/image" Target="../media/image127.wmf"/><Relationship Id="rId5" Type="http://schemas.openxmlformats.org/officeDocument/2006/relationships/oleObject" Target="../embeddings/oleObject111.bin"/><Relationship Id="rId6" Type="http://schemas.openxmlformats.org/officeDocument/2006/relationships/image" Target="../media/image128.wmf"/><Relationship Id="rId7" Type="http://schemas.openxmlformats.org/officeDocument/2006/relationships/oleObject" Target="../embeddings/oleObject112.bin"/><Relationship Id="rId8" Type="http://schemas.openxmlformats.org/officeDocument/2006/relationships/image" Target="../media/image129.wmf"/><Relationship Id="rId9" Type="http://schemas.openxmlformats.org/officeDocument/2006/relationships/oleObject" Target="../embeddings/oleObject113.bin"/><Relationship Id="rId10" Type="http://schemas.openxmlformats.org/officeDocument/2006/relationships/image" Target="../media/image130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35.xml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7.bin"/><Relationship Id="rId12" Type="http://schemas.openxmlformats.org/officeDocument/2006/relationships/image" Target="../media/image134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35.xml"/><Relationship Id="rId3" Type="http://schemas.openxmlformats.org/officeDocument/2006/relationships/image" Target="../media/image135.wmf"/><Relationship Id="rId4" Type="http://schemas.openxmlformats.org/officeDocument/2006/relationships/image" Target="../media/image136.wmf"/><Relationship Id="rId5" Type="http://schemas.openxmlformats.org/officeDocument/2006/relationships/oleObject" Target="../embeddings/oleObject114.bin"/><Relationship Id="rId6" Type="http://schemas.openxmlformats.org/officeDocument/2006/relationships/image" Target="../media/image131.wmf"/><Relationship Id="rId7" Type="http://schemas.openxmlformats.org/officeDocument/2006/relationships/oleObject" Target="../embeddings/oleObject115.bin"/><Relationship Id="rId8" Type="http://schemas.openxmlformats.org/officeDocument/2006/relationships/image" Target="../media/image132.wmf"/><Relationship Id="rId9" Type="http://schemas.openxmlformats.org/officeDocument/2006/relationships/oleObject" Target="../embeddings/oleObject116.bin"/><Relationship Id="rId10" Type="http://schemas.openxmlformats.org/officeDocument/2006/relationships/image" Target="../media/image133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4" Type="http://schemas.openxmlformats.org/officeDocument/2006/relationships/image" Target="../media/image139.jpeg"/><Relationship Id="rId5" Type="http://schemas.openxmlformats.org/officeDocument/2006/relationships/image" Target="../media/image140.jpeg"/><Relationship Id="rId6" Type="http://schemas.openxmlformats.org/officeDocument/2006/relationships/image" Target="../media/image141.jpeg"/><Relationship Id="rId7" Type="http://schemas.openxmlformats.org/officeDocument/2006/relationships/image" Target="../media/image142.wmf"/><Relationship Id="rId8" Type="http://schemas.openxmlformats.org/officeDocument/2006/relationships/oleObject" Target="../embeddings/oleObject118.bin"/><Relationship Id="rId9" Type="http://schemas.openxmlformats.org/officeDocument/2006/relationships/image" Target="../media/image137.w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35.xml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wmf"/><Relationship Id="rId12" Type="http://schemas.openxmlformats.org/officeDocument/2006/relationships/oleObject" Target="../embeddings/oleObject123.bin"/><Relationship Id="rId13" Type="http://schemas.openxmlformats.org/officeDocument/2006/relationships/image" Target="../media/image147.w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35.xml"/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143.wmf"/><Relationship Id="rId6" Type="http://schemas.openxmlformats.org/officeDocument/2006/relationships/oleObject" Target="../embeddings/oleObject120.bin"/><Relationship Id="rId7" Type="http://schemas.openxmlformats.org/officeDocument/2006/relationships/image" Target="../media/image144.wmf"/><Relationship Id="rId8" Type="http://schemas.openxmlformats.org/officeDocument/2006/relationships/oleObject" Target="../embeddings/oleObject121.bin"/><Relationship Id="rId9" Type="http://schemas.openxmlformats.org/officeDocument/2006/relationships/image" Target="../media/image145.wmf"/><Relationship Id="rId10" Type="http://schemas.openxmlformats.org/officeDocument/2006/relationships/oleObject" Target="../embeddings/oleObject122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48.jpeg"/><Relationship Id="rId3" Type="http://schemas.openxmlformats.org/officeDocument/2006/relationships/image" Target="../media/image149.jpeg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jpe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jpeg"/><Relationship Id="rId16" Type="http://schemas.openxmlformats.org/officeDocument/2006/relationships/image" Target="../media/image161.png"/><Relationship Id="rId17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71.png"/><Relationship Id="rId3" Type="http://schemas.openxmlformats.org/officeDocument/2006/relationships/image" Target="../media/image101.wmf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jpeg"/><Relationship Id="rId8" Type="http://schemas.openxmlformats.org/officeDocument/2006/relationships/image" Target="../media/image70.jpe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4" Type="http://schemas.openxmlformats.org/officeDocument/2006/relationships/image" Target="../media/image162.wmf"/><Relationship Id="rId5" Type="http://schemas.openxmlformats.org/officeDocument/2006/relationships/oleObject" Target="../embeddings/oleObject125.bin"/><Relationship Id="rId6" Type="http://schemas.openxmlformats.org/officeDocument/2006/relationships/image" Target="../media/image163.w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3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4.xml"/><Relationship Id="rId2" Type="http://schemas.openxmlformats.org/officeDocument/2006/relationships/image" Target="../media/image3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4" Type="http://schemas.openxmlformats.org/officeDocument/2006/relationships/image" Target="../media/image164.wmf"/><Relationship Id="rId5" Type="http://schemas.openxmlformats.org/officeDocument/2006/relationships/oleObject" Target="../embeddings/oleObject127.bin"/><Relationship Id="rId6" Type="http://schemas.openxmlformats.org/officeDocument/2006/relationships/image" Target="../media/image165.wmf"/><Relationship Id="rId7" Type="http://schemas.openxmlformats.org/officeDocument/2006/relationships/oleObject" Target="../embeddings/oleObject128.bin"/><Relationship Id="rId8" Type="http://schemas.openxmlformats.org/officeDocument/2006/relationships/image" Target="../media/image166.wmf"/><Relationship Id="rId9" Type="http://schemas.openxmlformats.org/officeDocument/2006/relationships/oleObject" Target="../embeddings/oleObject129.bin"/><Relationship Id="rId10" Type="http://schemas.openxmlformats.org/officeDocument/2006/relationships/image" Target="../media/image167.w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4" Type="http://schemas.openxmlformats.org/officeDocument/2006/relationships/image" Target="../media/image168.w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3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4" Type="http://schemas.openxmlformats.org/officeDocument/2006/relationships/image" Target="../media/image169.wmf"/><Relationship Id="rId5" Type="http://schemas.openxmlformats.org/officeDocument/2006/relationships/oleObject" Target="../embeddings/oleObject132.bin"/><Relationship Id="rId6" Type="http://schemas.openxmlformats.org/officeDocument/2006/relationships/image" Target="../media/image170.wmf"/><Relationship Id="rId7" Type="http://schemas.openxmlformats.org/officeDocument/2006/relationships/oleObject" Target="../embeddings/oleObject133.bin"/><Relationship Id="rId8" Type="http://schemas.openxmlformats.org/officeDocument/2006/relationships/image" Target="../media/image171.w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10175" y="5699343"/>
            <a:ext cx="396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Mike Sobolewski  PJIIT</a:t>
            </a:r>
          </a:p>
          <a:p>
            <a:r>
              <a:rPr lang="en-US" sz="14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Scott </a:t>
            </a:r>
            <a:r>
              <a:rPr lang="en-US" sz="1400" b="1" i="1" dirty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Burton American Optimization LLC</a:t>
            </a:r>
            <a:endParaRPr lang="en-US" sz="1400" b="1" i="1" dirty="0" smtClean="0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14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Ray Kolonay US Air Force Research Lab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762000"/>
            <a:ext cx="510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Multi-Fidelity </a:t>
            </a:r>
            <a:r>
              <a:rPr lang="en-US" sz="28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Analysis </a:t>
            </a:r>
            <a:r>
              <a:rPr lang="en-US" sz="28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en-US" sz="28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SORCER</a:t>
            </a:r>
          </a:p>
          <a:p>
            <a:pPr algn="ctr"/>
            <a:endParaRPr lang="en-US" sz="2800" b="1" i="1" dirty="0" smtClean="0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11" descr="MSTC Logo (small PNG format)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5308283"/>
            <a:ext cx="990600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57200" y="2590800"/>
            <a:ext cx="5105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20</a:t>
            </a:r>
            <a:r>
              <a:rPr lang="en-US" sz="2800" b="1" i="1" baseline="30000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th</a:t>
            </a:r>
            <a:r>
              <a:rPr lang="en-US" sz="28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 ISPE International Conference on Concurrent Engineering</a:t>
            </a:r>
          </a:p>
          <a:p>
            <a:pPr algn="ctr"/>
            <a:r>
              <a:rPr lang="en-US" sz="28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RMIT University</a:t>
            </a:r>
          </a:p>
          <a:p>
            <a:pPr algn="ctr"/>
            <a:r>
              <a:rPr lang="en-US" sz="28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Melbourne, Australia</a:t>
            </a:r>
          </a:p>
          <a:p>
            <a:pPr algn="ctr"/>
            <a:r>
              <a:rPr lang="en-US" sz="2800" b="1" i="1" dirty="0" smtClean="0">
                <a:solidFill>
                  <a:srgbClr val="1F497D"/>
                </a:solidFill>
                <a:latin typeface="Arial" pitchFamily="34" charset="0"/>
                <a:cs typeface="Arial" pitchFamily="34" charset="0"/>
              </a:rPr>
              <a:t>2-6 Sept, 2013</a:t>
            </a:r>
          </a:p>
          <a:p>
            <a:pPr algn="ctr"/>
            <a:endParaRPr lang="en-US" sz="2800" b="1" i="1" dirty="0" smtClean="0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-22578" y="1447800"/>
            <a:ext cx="38862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latin typeface="Arial"/>
                <a:cs typeface="Arial"/>
              </a:rPr>
              <a:t>SORCER </a:t>
            </a:r>
            <a:r>
              <a:rPr lang="en-US" b="1" u="sng" dirty="0" smtClean="0">
                <a:latin typeface="Arial"/>
                <a:cs typeface="Arial"/>
              </a:rPr>
              <a:t>Filter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Operates on value returned from evaluator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Reduces or transforms</a:t>
            </a:r>
          </a:p>
          <a:p>
            <a:r>
              <a:rPr lang="en-US" dirty="0" smtClean="0">
                <a:latin typeface="Arial"/>
                <a:cs typeface="Arial"/>
              </a:rPr>
              <a:t>SORCER </a:t>
            </a:r>
            <a:r>
              <a:rPr lang="en-US" b="1" u="sng" dirty="0" err="1" smtClean="0">
                <a:latin typeface="Arial"/>
                <a:cs typeface="Arial"/>
              </a:rPr>
              <a:t>Persisters</a:t>
            </a:r>
            <a:endParaRPr lang="en-US" b="1" u="sng" dirty="0" smtClean="0">
              <a:latin typeface="Arial"/>
              <a:cs typeface="Arial"/>
            </a:endParaRPr>
          </a:p>
          <a:p>
            <a:pPr lvl="1"/>
            <a:r>
              <a:rPr lang="en-US" dirty="0" smtClean="0">
                <a:latin typeface="Arial"/>
                <a:cs typeface="Arial"/>
              </a:rPr>
              <a:t>Operates on value returned from filter 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Sets value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Writes file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Passes to object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928731" y="1686484"/>
            <a:ext cx="5017734" cy="1078494"/>
            <a:chOff x="4005947" y="1709047"/>
            <a:chExt cx="5017734" cy="1078494"/>
          </a:xfrm>
        </p:grpSpPr>
        <p:sp>
          <p:nvSpPr>
            <p:cNvPr id="56" name="Flowchart: Magnetic Disk 55"/>
            <p:cNvSpPr/>
            <p:nvPr/>
          </p:nvSpPr>
          <p:spPr>
            <a:xfrm>
              <a:off x="8350706" y="2186326"/>
              <a:ext cx="672975" cy="284721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file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005947" y="1709047"/>
              <a:ext cx="3963759" cy="107849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Var: y1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9" name="Right Arrow Callout 48"/>
            <p:cNvSpPr/>
            <p:nvPr/>
          </p:nvSpPr>
          <p:spPr>
            <a:xfrm>
              <a:off x="5848947" y="2120589"/>
              <a:ext cx="1349795" cy="4572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  <a:latin typeface="Calibri"/>
                </a:rPr>
                <a:t>filter</a:t>
              </a:r>
              <a:endParaRPr lang="en-US" sz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Right Arrow Callout 49"/>
            <p:cNvSpPr/>
            <p:nvPr/>
          </p:nvSpPr>
          <p:spPr>
            <a:xfrm>
              <a:off x="4097146" y="2120589"/>
              <a:ext cx="1716948" cy="4572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prstClr val="black"/>
                  </a:solidFill>
                  <a:latin typeface="Calibri"/>
                </a:rPr>
                <a:t>evaluator reference</a:t>
              </a:r>
              <a:endParaRPr lang="en-US" sz="11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6392767" y="2212582"/>
              <a:ext cx="634150" cy="273215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Calibri"/>
                </a:rPr>
                <a:t>y1 value</a:t>
              </a:r>
              <a:endParaRPr lang="en-US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4926179" y="2154433"/>
              <a:ext cx="683382" cy="389513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Calibri"/>
                </a:rPr>
                <a:t>evaluator value</a:t>
              </a:r>
              <a:endParaRPr lang="en-US" sz="9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7" name="Curved Connector 161"/>
            <p:cNvCxnSpPr>
              <a:endCxn id="56" idx="2"/>
            </p:cNvCxnSpPr>
            <p:nvPr/>
          </p:nvCxnSpPr>
          <p:spPr>
            <a:xfrm>
              <a:off x="7749704" y="2328686"/>
              <a:ext cx="601002" cy="1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7225845" y="2120589"/>
              <a:ext cx="654214" cy="457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  <a:latin typeface="Calibri"/>
                </a:rPr>
                <a:t>persister</a:t>
              </a:r>
            </a:p>
          </p:txBody>
        </p:sp>
      </p:grpSp>
      <p:cxnSp>
        <p:nvCxnSpPr>
          <p:cNvPr id="20" name="Straight Connector 26"/>
          <p:cNvCxnSpPr>
            <a:endCxn id="48" idx="1"/>
          </p:cNvCxnSpPr>
          <p:nvPr/>
        </p:nvCxnSpPr>
        <p:spPr>
          <a:xfrm rot="16200000" flipV="1">
            <a:off x="3203550" y="2950912"/>
            <a:ext cx="2182428" cy="732065"/>
          </a:xfrm>
          <a:prstGeom prst="bentConnector4">
            <a:avLst>
              <a:gd name="adj1" fmla="val 9215"/>
              <a:gd name="adj2" fmla="val 131227"/>
            </a:avLst>
          </a:prstGeom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920418" y="4300090"/>
            <a:ext cx="1464129" cy="1948770"/>
            <a:chOff x="5382985" y="1752600"/>
            <a:chExt cx="1905000" cy="2209800"/>
          </a:xfrm>
        </p:grpSpPr>
        <p:sp>
          <p:nvSpPr>
            <p:cNvPr id="22" name="Rounded Rectangle 21"/>
            <p:cNvSpPr/>
            <p:nvPr/>
          </p:nvSpPr>
          <p:spPr>
            <a:xfrm>
              <a:off x="5382985" y="1752600"/>
              <a:ext cx="1905000" cy="2209800"/>
            </a:xfrm>
            <a:prstGeom prst="roundRect">
              <a:avLst>
                <a:gd name="adj" fmla="val 984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algn="ctr"/>
              <a:r>
                <a:rPr lang="en-US" sz="1400" i="1" dirty="0" smtClean="0">
                  <a:solidFill>
                    <a:prstClr val="white"/>
                  </a:solidFill>
                  <a:latin typeface="Calibri"/>
                </a:rPr>
                <a:t>ExertionEvaluator</a:t>
              </a:r>
              <a:endParaRPr lang="en-US" sz="1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553074" y="2146941"/>
              <a:ext cx="1564822" cy="10773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i="1" dirty="0" smtClean="0">
                  <a:solidFill>
                    <a:prstClr val="black"/>
                  </a:solidFill>
                  <a:latin typeface="Calibri"/>
                </a:rPr>
                <a:t>Task</a:t>
              </a:r>
              <a:endParaRPr lang="en-US" sz="1400" i="1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24" name="Group 12"/>
            <p:cNvGrpSpPr/>
            <p:nvPr/>
          </p:nvGrpSpPr>
          <p:grpSpPr>
            <a:xfrm>
              <a:off x="5673654" y="2512642"/>
              <a:ext cx="1323662" cy="603167"/>
              <a:chOff x="830778" y="5143500"/>
              <a:chExt cx="1295400" cy="857250"/>
            </a:xfrm>
          </p:grpSpPr>
          <p:sp>
            <p:nvSpPr>
              <p:cNvPr id="26" name="AutoShape 37"/>
              <p:cNvSpPr>
                <a:spLocks noChangeArrowheads="1"/>
              </p:cNvSpPr>
              <p:nvPr/>
            </p:nvSpPr>
            <p:spPr bwMode="auto">
              <a:xfrm>
                <a:off x="830778" y="5619750"/>
                <a:ext cx="1295400" cy="381000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 anchorCtr="0">
                <a:prstTxWarp prst="textNoShape">
                  <a:avLst/>
                </a:prstTxWarp>
                <a:flatTx/>
              </a:bodyPr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/>
                  </a:rPr>
                  <a:t>Context</a:t>
                </a:r>
                <a:endParaRPr lang="en-US" sz="1200" dirty="0">
                  <a:solidFill>
                    <a:prstClr val="black"/>
                  </a:solidFill>
                  <a:latin typeface="Calibri"/>
                  <a:cs typeface="Courier New" pitchFamily="49" charset="0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830778" y="5143500"/>
                <a:ext cx="1295400" cy="381000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sz="1400" dirty="0" smtClean="0">
                    <a:solidFill>
                      <a:prstClr val="white"/>
                    </a:solidFill>
                    <a:latin typeface="Calibri"/>
                  </a:rPr>
                  <a:t>Signature</a:t>
                </a:r>
                <a:endParaRPr lang="en-US" sz="140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5816847" y="3332246"/>
              <a:ext cx="1037276" cy="476071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1100" dirty="0" smtClean="0">
                  <a:solidFill>
                    <a:prstClr val="black"/>
                  </a:solidFill>
                  <a:latin typeface="Calibri"/>
                </a:rPr>
                <a:t>evaluator value</a:t>
              </a:r>
              <a:endParaRPr lang="en-US" sz="11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28731" y="2916570"/>
            <a:ext cx="5017734" cy="1078494"/>
            <a:chOff x="4005947" y="1709047"/>
            <a:chExt cx="5017734" cy="1078494"/>
          </a:xfrm>
        </p:grpSpPr>
        <p:sp>
          <p:nvSpPr>
            <p:cNvPr id="32" name="Flowchart: Magnetic Disk 31"/>
            <p:cNvSpPr/>
            <p:nvPr/>
          </p:nvSpPr>
          <p:spPr>
            <a:xfrm>
              <a:off x="8350706" y="2186326"/>
              <a:ext cx="672975" cy="284721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file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005947" y="1709047"/>
              <a:ext cx="3963759" cy="107849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Var: y2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Right Arrow Callout 33"/>
            <p:cNvSpPr/>
            <p:nvPr/>
          </p:nvSpPr>
          <p:spPr>
            <a:xfrm>
              <a:off x="5848947" y="2120589"/>
              <a:ext cx="1349795" cy="4572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  <a:latin typeface="Calibri"/>
                </a:rPr>
                <a:t>filter</a:t>
              </a:r>
              <a:endParaRPr lang="en-US" sz="12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Right Arrow Callout 34"/>
            <p:cNvSpPr/>
            <p:nvPr/>
          </p:nvSpPr>
          <p:spPr>
            <a:xfrm>
              <a:off x="4097146" y="2120589"/>
              <a:ext cx="1716948" cy="4572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prstClr val="black"/>
                  </a:solidFill>
                  <a:latin typeface="Calibri"/>
                </a:rPr>
                <a:t>evaluator reference</a:t>
              </a:r>
              <a:endParaRPr lang="en-US" sz="11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392767" y="2212582"/>
              <a:ext cx="634150" cy="273215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Calibri"/>
                </a:rPr>
                <a:t>y2 value</a:t>
              </a:r>
              <a:endParaRPr lang="en-US" sz="9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926179" y="2154433"/>
              <a:ext cx="683382" cy="389513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Calibri"/>
                </a:rPr>
                <a:t>evaluator value</a:t>
              </a:r>
              <a:endParaRPr lang="en-US" sz="9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8" name="Curved Connector 161"/>
            <p:cNvCxnSpPr>
              <a:endCxn id="32" idx="2"/>
            </p:cNvCxnSpPr>
            <p:nvPr/>
          </p:nvCxnSpPr>
          <p:spPr>
            <a:xfrm>
              <a:off x="7749704" y="2328686"/>
              <a:ext cx="601002" cy="1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225845" y="2120589"/>
              <a:ext cx="654214" cy="457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  <a:latin typeface="Calibri"/>
                </a:rPr>
                <a:t>persister</a:t>
              </a:r>
            </a:p>
          </p:txBody>
        </p:sp>
      </p:grpSp>
      <p:cxnSp>
        <p:nvCxnSpPr>
          <p:cNvPr id="41" name="Straight Connector 26"/>
          <p:cNvCxnSpPr>
            <a:endCxn id="33" idx="1"/>
          </p:cNvCxnSpPr>
          <p:nvPr/>
        </p:nvCxnSpPr>
        <p:spPr>
          <a:xfrm rot="16200000" flipV="1">
            <a:off x="3818593" y="3565955"/>
            <a:ext cx="952342" cy="732065"/>
          </a:xfrm>
          <a:prstGeom prst="bentConnector4">
            <a:avLst>
              <a:gd name="adj1" fmla="val 21688"/>
              <a:gd name="adj2" fmla="val 131227"/>
            </a:avLst>
          </a:prstGeom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1"/>
          <p:cNvSpPr txBox="1">
            <a:spLocks/>
          </p:cNvSpPr>
          <p:nvPr/>
        </p:nvSpPr>
        <p:spPr>
          <a:xfrm>
            <a:off x="0" y="0"/>
            <a:ext cx="7086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smtClean="0">
                <a:solidFill>
                  <a:srgbClr val="254061"/>
                </a:solidFill>
                <a:latin typeface="Arial"/>
                <a:cs typeface="Arial"/>
              </a:rPr>
              <a:t>SORCER Vars</a:t>
            </a:r>
            <a:endParaRPr lang="en-US" sz="3600" b="1" i="1" dirty="0">
              <a:solidFill>
                <a:srgbClr val="25406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870488"/>
      </p:ext>
    </p:extLst>
  </p:cSld>
  <p:clrMapOvr>
    <a:masterClrMapping/>
  </p:clrMapOvr>
  <p:transition xmlns:p14="http://schemas.microsoft.com/office/powerpoint/2010/main" advTm="63727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the Response Variables in the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379578"/>
            <a:ext cx="7924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 configure linked 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vars</a:t>
            </a:r>
            <a:endParaRPr lang="en-US" sz="1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"xl1", "xl1e", "7.0*x4", args("x4"));</a:t>
            </a:r>
          </a:p>
          <a:p>
            <a:endParaRPr lang="en-US" sz="1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 configure response 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vars</a:t>
            </a:r>
            <a:endParaRPr lang="en-US" sz="1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f</a:t>
            </a:r>
            <a:endParaRPr lang="en-US" sz="1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", "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fe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", "f1+f3+f4-21.0*x3+xl1+p1", args("f1","f3","f4","x3","xl1","p1"));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//f1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"f1", "f1e", "x1^2+x2^2", args("x1","x2"));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//f2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"f2", "f2e", "x1+x2", args("x1","x2"));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//f3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"f3", "f3e", "-5.0*f2", args("f2"));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//f4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"f4", "f4e", "2.0*x3^2+x4^2", args("x3","x4"));</a:t>
            </a:r>
          </a:p>
          <a:p>
            <a:endParaRPr lang="en-US" sz="1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//g1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"g1", "g1e", "f1+f2-2.0*x2+x3^2+x3+x4^2-x4-8.0", args("f1","f2","x2","x3","x4"));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//g2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"g2", "g2e", "x1^2-x1+2.0*x2^2+x3^2+2.0*x4^2-x4-10.0", args("x1","x2","x3","x4"));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//g3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"g3", "g3e", "2.0*x1^2+2.0*x1+x2^2-x2+x3^2-x4-5.0", args("x1","x2","x3","x4"));</a:t>
            </a:r>
            <a:endParaRPr lang="en-US"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Configuration of the Sensitivities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47800"/>
            <a:ext cx="6096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// link variable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dfedxl1e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expression("dfedxl1e", "7",args(sm.getDesignVar("x4")));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sm.setGradientEvaluators("xl1",  "xl1e", "xl1eg1", </a:t>
            </a:r>
            <a:r>
              <a:rPr lang="en-US" sz="1000" i="1" dirty="0" smtClean="0">
                <a:solidFill>
                  <a:prstClr val="black"/>
                </a:solidFill>
              </a:rPr>
              <a:t>list(dfedxl1e));</a:t>
            </a: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// response </a:t>
            </a:r>
            <a:r>
              <a:rPr lang="en-US" sz="1000" dirty="0" err="1" smtClean="0">
                <a:solidFill>
                  <a:prstClr val="black"/>
                </a:solidFill>
              </a:rPr>
              <a:t>f</a:t>
            </a:r>
            <a:r>
              <a:rPr lang="en-US" sz="1000" dirty="0" smtClean="0">
                <a:solidFill>
                  <a:prstClr val="black"/>
                </a:solidFill>
              </a:rPr>
              <a:t>="f1+f3+f4-21.0*x3+xl1+p1"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df/df1="1.0"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df/df3="1.0"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df/df4="1.0"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df/dx3="-21.0"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df/dxl1="1.0"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dfedf1e1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expression("dfedf1e1", "1.0");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dfedf3e1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expression("dfedf3e1", "1.0");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dfedf4e1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expression("dfedf4e1", "1.0");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dfedx3e1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expression("dfedx3e1", "-21.0");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dfedxl1e1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expression("dfedxl1e1", "1.0");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List&lt;Evaluator&gt; feg1 = </a:t>
            </a:r>
            <a:r>
              <a:rPr lang="en-US" sz="1000" i="1" dirty="0" smtClean="0">
                <a:solidFill>
                  <a:prstClr val="black"/>
                </a:solidFill>
              </a:rPr>
              <a:t>list(dfedf1e1, dfedf3e1, dfedf4e1, dfedx3e1, dfedxl1e1);</a:t>
            </a:r>
          </a:p>
          <a:p>
            <a:r>
              <a:rPr lang="en-US" sz="1000" dirty="0" err="1" smtClean="0">
                <a:solidFill>
                  <a:prstClr val="black"/>
                </a:solidFill>
              </a:rPr>
              <a:t>sm.setGradientEvaluators("f</a:t>
            </a:r>
            <a:r>
              <a:rPr lang="en-US" sz="1000" dirty="0" smtClean="0">
                <a:solidFill>
                  <a:prstClr val="black"/>
                </a:solidFill>
              </a:rPr>
              <a:t>", "</a:t>
            </a:r>
            <a:r>
              <a:rPr lang="en-US" sz="1000" dirty="0" err="1" smtClean="0">
                <a:solidFill>
                  <a:prstClr val="black"/>
                </a:solidFill>
              </a:rPr>
              <a:t>fe</a:t>
            </a:r>
            <a:r>
              <a:rPr lang="en-US" sz="1000" dirty="0" smtClean="0">
                <a:solidFill>
                  <a:prstClr val="black"/>
                </a:solidFill>
              </a:rPr>
              <a:t>", "feg1",  feg1);</a:t>
            </a: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// response f1="x1^2+x2^2"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df1/dx1 ="2.0*x1"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df1/dx2="2.0*x2"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df1edx1e1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expression("df1edx1e1", "2.0*x1",args(sm.getDesignVar("x1")));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df1edx2e1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expression("df1edx2e1", "2.0*x2",args(sm.getDesignVar("x2")));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List&lt;Evaluator&gt; f1eg1 = </a:t>
            </a:r>
            <a:r>
              <a:rPr lang="en-US" sz="1000" i="1" dirty="0" smtClean="0">
                <a:solidFill>
                  <a:prstClr val="black"/>
                </a:solidFill>
              </a:rPr>
              <a:t>list(df1edx1e1, df1edx2e1);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sm.setGradientEvaluators("f1", "f1e", "f1eg1",  f1eg1);</a:t>
            </a: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// response f2="x1+x2"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df2/dx1="1.0"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df2/dx2="1.0"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df2edx1e1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expression("df2edx2e1","1.0");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df2edx2e1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expression("df2edx2e1", "1.0");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List&lt;Evaluator&gt; f2eg1 = </a:t>
            </a:r>
            <a:r>
              <a:rPr lang="en-US" sz="1000" i="1" dirty="0" smtClean="0">
                <a:solidFill>
                  <a:prstClr val="black"/>
                </a:solidFill>
              </a:rPr>
              <a:t>list(df2edx1e1, df2edx2e1);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sm.setGradientEvaluators("f2", "f2e", "f2eg1",  f2eg1);</a:t>
            </a: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/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Configuration of the Sensitivities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1295400"/>
            <a:ext cx="5410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/ response f3="-5.0*f2"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df3/df2="-5.0"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df3edf2e1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expression("df3edf2e1","-5.0");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List&lt;Evaluator&gt; f3eg1 = </a:t>
            </a:r>
            <a:r>
              <a:rPr lang="en-US" sz="1000" i="1" dirty="0" smtClean="0">
                <a:solidFill>
                  <a:prstClr val="black"/>
                </a:solidFill>
              </a:rPr>
              <a:t>list(df3edf2e1);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sm.setGradientEvaluators("f3", "f3e", "f3eg1",  f3eg1);</a:t>
            </a: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// response f4=2.0*x3^2+x4^2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df4/dx3="4.0*x3"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df4/dx4="2.0*x4"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df4edx3e1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expression("df4edx3e1","4.0*x3",args(sm.getDesignVar("x3")));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df4edx4e1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expression("df4edx4e1", "2.0*x4",args(sm.getDesignVar("x4")));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List&lt;Evaluator&gt; f4eg1 = </a:t>
            </a:r>
            <a:r>
              <a:rPr lang="en-US" sz="1000" i="1" dirty="0" smtClean="0">
                <a:solidFill>
                  <a:prstClr val="black"/>
                </a:solidFill>
              </a:rPr>
              <a:t>list(df4edx3e1, df4edx4e1);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sm.setGradientEvaluators("f4", "f4e", "f4eg1",  f4eg1);</a:t>
            </a: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// response g1="f1+f2-2.0*x2+x3^2+x3+x4^2-x4-8.0" 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dg1/df1="1.0"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dg1/df2="1.0"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dg1/dx2="-2.0"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dg1/dx3=2.0*x3+1.0"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dg1/dx4=2.0*x4-1.0"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dg1edf1e1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expression("dg1edf1e1", "1.0");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dg1edf2e1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expression("dg1edf2e1", "1.0");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dg1edx2e1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expression("dg1edx2e1", "-2.0");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dg1edx3e1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expression("dg1edx3e1", "2.0*x3+1.0",args(sm.getDesignVar("x3")));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dg1edx4e1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expression("dg1edx4e1", "2.0*x4-1.0",args(sm.getDesignVar("x4")));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List&lt;Evaluator&gt; g1eg1 = </a:t>
            </a:r>
            <a:r>
              <a:rPr lang="en-US" sz="1000" i="1" dirty="0" smtClean="0">
                <a:solidFill>
                  <a:prstClr val="black"/>
                </a:solidFill>
              </a:rPr>
              <a:t>list(dg1edf1e1, dg1edf2e1, dg1edx2e1, dg1edx3e1, dg1edx4e1);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sm.setGradientEvaluators("g1", "g1e", "g1eg1",  g1eg1);</a:t>
            </a: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/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Configuration of the Sensitivities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1828800"/>
            <a:ext cx="59436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/ response g2="x1^2-x1+2.0*x2^2+x3^2+2.0*x4^2-x4-10.0"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dg2dx1 = "2.0*x1-1.0"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dg2dx2 = "4.0*x2"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dg2dx3 = "2.0*x3"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dg2dx4 = "4.0*x4-1.0"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dg2edx1e1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expression("dg2edx1e1", "2.0*x1-1",args(sm.getDesignVar("x1")));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dg2edx2e1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expression("dg2edx2e1", "4.0*x2",args(sm.getDesignVar("x2")));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dg2edx3e1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expression("dg2edx3e1", "2.0*x3",args(sm.getDesignVar("x3")));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dg2edx4e1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expression("dg2edx4e1", "4.0*x4-1.0",args(sm.getDesignVar("x4")));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List&lt;Evaluator&gt; g2eg1 = </a:t>
            </a:r>
            <a:r>
              <a:rPr lang="en-US" sz="1000" i="1" dirty="0" smtClean="0">
                <a:solidFill>
                  <a:prstClr val="black"/>
                </a:solidFill>
              </a:rPr>
              <a:t>list(dg2edx1e1, dg2edx2e1, dg2edx3e1, dg2edx4e1);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sm.setGradientEvaluators("g2", "g2e", "g2eg1",  g2eg1);</a:t>
            </a:r>
          </a:p>
          <a:p>
            <a:endParaRPr lang="en-US" sz="1000" dirty="0" smtClean="0">
              <a:solidFill>
                <a:prstClr val="black"/>
              </a:solidFill>
            </a:endParaRPr>
          </a:p>
          <a:p>
            <a:r>
              <a:rPr lang="en-US" sz="1000" dirty="0" smtClean="0">
                <a:solidFill>
                  <a:prstClr val="black"/>
                </a:solidFill>
              </a:rPr>
              <a:t>// response g3="2.0*x1^2+2.0*x1+x2^2-x2+x3^2-x4-5.0"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dg3dx1 = "4.0*x1+2.0"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dg3dx2 = "2.0*x2-1.0"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dg3dx3 = "2.0*x3"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// partial derivative dg3dx4 = "-1.0"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dg3edx1e1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expression("dg3edx1e1", "4.0*x1+2.0",args(sm.getDesignVar("x1")));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dg3edx2e1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expression("dg3edx2e1", "2.0*x2-1.0",args(sm.getDesignVar("x2")));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dg3edx3e1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expression("dg3edx3e1", "2.0*x3",args(sm.getDesignVar("x3")));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Evaluator dg3edx4e1 = </a:t>
            </a:r>
            <a:r>
              <a:rPr lang="en-US" sz="1000" i="1" dirty="0" smtClean="0">
                <a:solidFill>
                  <a:prstClr val="black"/>
                </a:solidFill>
              </a:rPr>
              <a:t>expression("dg3edx4e1", "-1.0",args());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List&lt;Evaluator&gt; g3eg1 = </a:t>
            </a:r>
            <a:r>
              <a:rPr lang="en-US" sz="1000" i="1" dirty="0" smtClean="0">
                <a:solidFill>
                  <a:prstClr val="black"/>
                </a:solidFill>
              </a:rPr>
              <a:t>list(dg3edx1e1, dg3edx2e1, dg3edx3e1, dg3edx4e1);</a:t>
            </a:r>
          </a:p>
          <a:p>
            <a:r>
              <a:rPr lang="en-US" sz="1000" dirty="0" smtClean="0">
                <a:solidFill>
                  <a:prstClr val="black"/>
                </a:solidFill>
              </a:rPr>
              <a:t>sm.setGradientEvaluators("g3", "g3e", "g3eg1",  g3eg1);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Function of Function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sz="1200" dirty="0" smtClean="0"/>
          </a:p>
          <a:p>
            <a:pPr>
              <a:buNone/>
            </a:pPr>
            <a:r>
              <a:rPr lang="en-US" sz="1895" i="1" dirty="0" err="1" smtClean="0"/>
              <a:t>logger.info</a:t>
            </a:r>
            <a:r>
              <a:rPr lang="en-US" sz="1895" i="1" dirty="0" smtClean="0"/>
              <a:t>("*-*-*-*-*-*-*-*-* partial gradients  for    </a:t>
            </a:r>
            <a:r>
              <a:rPr lang="en-US" sz="1895" i="1" dirty="0" err="1" smtClean="0"/>
              <a:t>RozenSuzuki</a:t>
            </a:r>
            <a:r>
              <a:rPr lang="en-US" sz="1895" i="1" dirty="0" smtClean="0"/>
              <a:t>: " + </a:t>
            </a:r>
            <a:r>
              <a:rPr lang="en-US" sz="1895" i="1" dirty="0" err="1" smtClean="0"/>
              <a:t>sm.getPartialGradients</a:t>
            </a:r>
            <a:r>
              <a:rPr lang="en-US" sz="1895" i="1" dirty="0" smtClean="0"/>
              <a:t>());</a:t>
            </a:r>
          </a:p>
          <a:p>
            <a:pPr>
              <a:buNone/>
            </a:pPr>
            <a:r>
              <a:rPr lang="en-US" sz="1895" i="1" dirty="0" err="1" smtClean="0"/>
              <a:t>logger.info</a:t>
            </a:r>
            <a:r>
              <a:rPr lang="en-US" sz="1895" i="1" dirty="0" smtClean="0"/>
              <a:t>("*+*+*+*+*+*+*+*+* total gradients  for    </a:t>
            </a:r>
            <a:r>
              <a:rPr lang="en-US" sz="1895" i="1" dirty="0" err="1" smtClean="0"/>
              <a:t>RozenSuzuki</a:t>
            </a:r>
            <a:r>
              <a:rPr lang="en-US" sz="1895" i="1" dirty="0" smtClean="0"/>
              <a:t>: " + </a:t>
            </a:r>
            <a:r>
              <a:rPr lang="en-US" sz="1895" i="1" dirty="0" err="1" smtClean="0"/>
              <a:t>sm.getTotalGradients</a:t>
            </a:r>
            <a:r>
              <a:rPr lang="en-US" sz="1895" i="1" dirty="0" smtClean="0"/>
              <a:t>());</a:t>
            </a:r>
          </a:p>
          <a:p>
            <a:pPr>
              <a:buNone/>
            </a:pPr>
            <a:r>
              <a:rPr lang="en-US" sz="1895" i="1" dirty="0" err="1" smtClean="0"/>
              <a:t>logger.info</a:t>
            </a:r>
            <a:r>
              <a:rPr lang="en-US" sz="1895" i="1" dirty="0" smtClean="0"/>
              <a:t>("*+*+*+*+*+*+*+*+* gradient     </a:t>
            </a:r>
            <a:r>
              <a:rPr lang="en-US" sz="1895" i="1" dirty="0" err="1" smtClean="0"/>
              <a:t>f</a:t>
            </a:r>
            <a:r>
              <a:rPr lang="en-US" sz="1895" i="1" dirty="0" smtClean="0"/>
              <a:t> </a:t>
            </a:r>
            <a:r>
              <a:rPr lang="en-US" sz="1895" i="1" dirty="0" err="1" smtClean="0"/>
              <a:t>wrt</a:t>
            </a:r>
            <a:r>
              <a:rPr lang="en-US" sz="1895" i="1" dirty="0" smtClean="0"/>
              <a:t> x1   fe|feg1: " + </a:t>
            </a:r>
            <a:r>
              <a:rPr lang="en-US" sz="1895" i="1" dirty="0" err="1" smtClean="0"/>
              <a:t>sm.getGradient("f</a:t>
            </a:r>
            <a:r>
              <a:rPr lang="en-US" sz="1895" i="1" dirty="0" smtClean="0"/>
              <a:t>", "feg1", "x1", "x2"));</a:t>
            </a:r>
          </a:p>
          <a:p>
            <a:pPr>
              <a:buNone/>
            </a:pPr>
            <a:r>
              <a:rPr lang="en-US" sz="2000" dirty="0" smtClean="0"/>
              <a:t>Aug 2, 2010 3:27:11 PM sorcer.test.eval.RosenSuzukiFunction1 </a:t>
            </a:r>
            <a:r>
              <a:rPr lang="en-US" sz="2000" dirty="0" err="1" smtClean="0"/>
              <a:t>doFunctionOfFunctionSensitivityAnalysis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INFO: *-*-*-*-*-*-*-*-* partial gradients  for    </a:t>
            </a:r>
            <a:r>
              <a:rPr lang="en-US" sz="2000" u="sng" dirty="0" err="1" smtClean="0"/>
              <a:t>RozenSuzuki</a:t>
            </a:r>
            <a:r>
              <a:rPr lang="en-US" sz="2000" u="sng" dirty="0" smtClean="0"/>
              <a:t>: [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f:fe[x3, f1, f3, f4, xl1]</a:t>
            </a:r>
          </a:p>
          <a:p>
            <a:pPr>
              <a:buNone/>
            </a:pPr>
            <a:r>
              <a:rPr lang="en-US" sz="2000" dirty="0" smtClean="0"/>
              <a:t>     [java] feg1[-21.0, 1.0, 1.0, 1.0, 1.0], 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f1:f1e[x1, x2]</a:t>
            </a:r>
          </a:p>
          <a:p>
            <a:pPr>
              <a:buNone/>
            </a:pPr>
            <a:r>
              <a:rPr lang="en-US" sz="2000" dirty="0" smtClean="0"/>
              <a:t>     [java] f1eg1[4.0, 6.0], 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f2:f2e[x1, x2]</a:t>
            </a:r>
          </a:p>
          <a:p>
            <a:pPr>
              <a:buNone/>
            </a:pPr>
            <a:r>
              <a:rPr lang="en-US" sz="2000" dirty="0" smtClean="0"/>
              <a:t>     [java] f2eg1[1.0, 1.0], 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f3:f3e[f2]</a:t>
            </a:r>
          </a:p>
          <a:p>
            <a:pPr>
              <a:buNone/>
            </a:pPr>
            <a:r>
              <a:rPr lang="en-US" sz="2000" dirty="0" smtClean="0"/>
              <a:t>     [java] f3eg1[-5.0], 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f4:f4e[x3, x4]</a:t>
            </a:r>
          </a:p>
          <a:p>
            <a:pPr>
              <a:buNone/>
            </a:pPr>
            <a:r>
              <a:rPr lang="en-US" sz="2000" dirty="0" smtClean="0"/>
              <a:t>     [java] f4eg1[16.0, 10.0], 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g1:g1e[x2, x3, x4, f1, f2]</a:t>
            </a:r>
          </a:p>
          <a:p>
            <a:pPr>
              <a:buNone/>
            </a:pPr>
            <a:r>
              <a:rPr lang="en-US" sz="2000" dirty="0" smtClean="0"/>
              <a:t>     [java] g1eg1[-2.0, 9.0, 9.0, 1.0, 1.0], 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g2:g2e[x1, x2, x3, x4]</a:t>
            </a:r>
          </a:p>
          <a:p>
            <a:pPr>
              <a:buNone/>
            </a:pPr>
            <a:r>
              <a:rPr lang="en-US" sz="2000" dirty="0" smtClean="0"/>
              <a:t>     [java] g2eg1[3.0, 12.0, 8.0, 19.0], 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g3:g3e[x1, x2, x3, x4]</a:t>
            </a:r>
          </a:p>
          <a:p>
            <a:pPr>
              <a:buNone/>
            </a:pPr>
            <a:r>
              <a:rPr lang="en-US" sz="2000" dirty="0" smtClean="0"/>
              <a:t>     [java] g3eg1[10.0, 5.0, 8.0, -1.0], 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xl1:xl1e[x4]</a:t>
            </a:r>
          </a:p>
          <a:p>
            <a:pPr>
              <a:buNone/>
            </a:pPr>
            <a:r>
              <a:rPr lang="en-US" sz="2000" dirty="0" smtClean="0"/>
              <a:t>     [</a:t>
            </a:r>
            <a:r>
              <a:rPr lang="en-US" sz="2000" u="sng" dirty="0" smtClean="0"/>
              <a:t>java] xl1eg1[7.0]]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Function of Function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u="sng" dirty="0" smtClean="0"/>
              <a:t>java] Aug 2, 2010 3:27:11 PM sorcer.test.eval.RosenSuzukiFunction1 </a:t>
            </a:r>
            <a:r>
              <a:rPr lang="en-US" u="sng" dirty="0" err="1" smtClean="0"/>
              <a:t>doFunctionOfFunctionSensitivityAnalysis</a:t>
            </a:r>
            <a:endParaRPr lang="en-US" u="sng" dirty="0" smtClean="0"/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INFO: *+*+*+*+*+*+*+*+* total gradients  for    </a:t>
            </a:r>
            <a:r>
              <a:rPr lang="en-US" u="sng" dirty="0" err="1" smtClean="0"/>
              <a:t>RozenSuzuki</a:t>
            </a:r>
            <a:r>
              <a:rPr lang="en-US" u="sng" dirty="0" smtClean="0"/>
              <a:t>: [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f:fe[x3, f1, f3, f4, xl1]</a:t>
            </a:r>
          </a:p>
          <a:p>
            <a:pPr>
              <a:buNone/>
            </a:pPr>
            <a:r>
              <a:rPr lang="en-US" dirty="0" smtClean="0"/>
              <a:t>     [java] feg1[-5.0, 1.0, 1.0, 1.0, 1.0], 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f1:f1e[x1, x2]</a:t>
            </a:r>
          </a:p>
          <a:p>
            <a:pPr>
              <a:buNone/>
            </a:pPr>
            <a:r>
              <a:rPr lang="en-US" dirty="0" smtClean="0"/>
              <a:t>     [java] f1eg1[4.0, 6.0], 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f2:f2e[x1, x2]</a:t>
            </a:r>
          </a:p>
          <a:p>
            <a:pPr>
              <a:buNone/>
            </a:pPr>
            <a:r>
              <a:rPr lang="en-US" dirty="0" smtClean="0"/>
              <a:t>     [java] f2eg1[1.0, 1.0], 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f3:f3e[f2]</a:t>
            </a:r>
          </a:p>
          <a:p>
            <a:pPr>
              <a:buNone/>
            </a:pPr>
            <a:r>
              <a:rPr lang="en-US" dirty="0" smtClean="0"/>
              <a:t>     [java] f3eg1[1.0], 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f4:f4e[x3, x4]</a:t>
            </a:r>
          </a:p>
          <a:p>
            <a:pPr>
              <a:buNone/>
            </a:pPr>
            <a:r>
              <a:rPr lang="en-US" dirty="0" smtClean="0"/>
              <a:t>     [java] f4eg1[16.0, 10.0], 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g1:g1e[x2, x3, x4, f1, f2]</a:t>
            </a:r>
          </a:p>
          <a:p>
            <a:pPr>
              <a:buNone/>
            </a:pPr>
            <a:r>
              <a:rPr lang="en-US" dirty="0" smtClean="0"/>
              <a:t>     [java] g1eg1[5.0, 9.0, 9.0, 1.0, 1.0], 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g2:g2e[x1, x2, x3, x4]</a:t>
            </a:r>
          </a:p>
          <a:p>
            <a:pPr>
              <a:buNone/>
            </a:pPr>
            <a:r>
              <a:rPr lang="en-US" dirty="0" smtClean="0"/>
              <a:t>     [java] g2eg1[3.0, 12.0, 8.0, 19.0], 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g3:g3e[x1, x2, x3, x4]</a:t>
            </a:r>
          </a:p>
          <a:p>
            <a:pPr>
              <a:buNone/>
            </a:pPr>
            <a:r>
              <a:rPr lang="en-US" dirty="0" smtClean="0"/>
              <a:t>     [java] g3eg1[10.0, 5.0, 8.0, -1.0], 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xl1:xl1e[x4]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xl1eg1[7.0]]</a:t>
            </a:r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u="sng" dirty="0" smtClean="0"/>
              <a:t>java] Aug 2, 2010 3:27:11 PM sorcer.test.eval.RosenSuzukiFunction1 </a:t>
            </a:r>
            <a:r>
              <a:rPr lang="en-US" u="sng" dirty="0" err="1" smtClean="0"/>
              <a:t>doFunctionOfFunctionSensitivityAnalysis</a:t>
            </a:r>
            <a:endParaRPr lang="en-US" u="sng" dirty="0" smtClean="0"/>
          </a:p>
          <a:p>
            <a:pPr>
              <a:buNone/>
            </a:pPr>
            <a:r>
              <a:rPr lang="en-US" dirty="0" smtClean="0"/>
              <a:t>     [</a:t>
            </a:r>
            <a:r>
              <a:rPr lang="en-US" dirty="0" smtClean="0">
                <a:solidFill>
                  <a:srgbClr val="008000"/>
                </a:solidFill>
              </a:rPr>
              <a:t>java] INFO: *+*+*+*+*+*+*+*+* gradient     </a:t>
            </a:r>
            <a:r>
              <a:rPr lang="en-US" dirty="0" err="1" smtClean="0">
                <a:solidFill>
                  <a:srgbClr val="008000"/>
                </a:solidFill>
              </a:rPr>
              <a:t>f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err="1" smtClean="0">
                <a:solidFill>
                  <a:srgbClr val="008000"/>
                </a:solidFill>
              </a:rPr>
              <a:t>wrt</a:t>
            </a:r>
            <a:r>
              <a:rPr lang="en-US" dirty="0" smtClean="0">
                <a:solidFill>
                  <a:srgbClr val="008000"/>
                </a:solidFill>
              </a:rPr>
              <a:t> x1 x2  fe|feg1: </a:t>
            </a:r>
          </a:p>
          <a:p>
            <a:pPr>
              <a:buNone/>
            </a:pPr>
            <a:r>
              <a:rPr lang="en-US" dirty="0" smtClean="0">
                <a:solidFill>
                  <a:srgbClr val="008000"/>
                </a:solidFill>
              </a:rPr>
              <a:t>     [</a:t>
            </a:r>
            <a:r>
              <a:rPr lang="en-US" u="sng" dirty="0" smtClean="0">
                <a:solidFill>
                  <a:srgbClr val="008000"/>
                </a:solidFill>
              </a:rPr>
              <a:t>java] f:fe[x1, x2]</a:t>
            </a:r>
          </a:p>
          <a:p>
            <a:pPr>
              <a:buNone/>
            </a:pPr>
            <a:r>
              <a:rPr lang="en-US" dirty="0" smtClean="0">
                <a:solidFill>
                  <a:srgbClr val="008000"/>
                </a:solidFill>
              </a:rPr>
              <a:t>     [</a:t>
            </a:r>
            <a:r>
              <a:rPr lang="en-US" u="sng" dirty="0" smtClean="0">
                <a:solidFill>
                  <a:srgbClr val="008000"/>
                </a:solidFill>
              </a:rPr>
              <a:t>java] feg1[-1.0, 1.0] 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29000" y="6248400"/>
            <a:ext cx="216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Chain Rule Validation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2133600" y="5867400"/>
            <a:ext cx="1219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Event-driven Exploration:</a:t>
            </a:r>
            <a:br>
              <a:rPr lang="en-US" dirty="0" smtClean="0"/>
            </a:br>
            <a:r>
              <a:rPr lang="en-US" dirty="0" smtClean="0"/>
              <a:t>Dispatcher, Model, Optimizer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865928" y="4650119"/>
            <a:ext cx="1397000" cy="889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ts val="412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Model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722079" y="3419180"/>
            <a:ext cx="1738919" cy="8792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ts val="412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Dispatcher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842003" y="4650119"/>
            <a:ext cx="1641231" cy="889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ts val="412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Optimizer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45570" y="2973442"/>
            <a:ext cx="2306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Dispatcher#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Notify:ExploreContext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  <a:cs typeface="Courier New"/>
              </a:rPr>
              <a:t>from optimizer</a:t>
            </a:r>
            <a:endParaRPr lang="en-US" sz="1200" dirty="0">
              <a:solidFill>
                <a:srgbClr val="000000"/>
              </a:solidFill>
              <a:ea typeface="ＭＳ Ｐゴシック" charset="-128"/>
              <a:cs typeface="Courier New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25278" y="3555664"/>
            <a:ext cx="1372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register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update</a:t>
            </a:r>
            <a:endParaRPr lang="en-US" sz="1400" dirty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cxnSp>
        <p:nvCxnSpPr>
          <p:cNvPr id="16" name="Shape 15"/>
          <p:cNvCxnSpPr>
            <a:stCxn id="7" idx="0"/>
            <a:endCxn id="7" idx="3"/>
          </p:cNvCxnSpPr>
          <p:nvPr/>
        </p:nvCxnSpPr>
        <p:spPr bwMode="auto">
          <a:xfrm rot="16200000" flipH="1">
            <a:off x="4806460" y="3204259"/>
            <a:ext cx="439616" cy="869459"/>
          </a:xfrm>
          <a:prstGeom prst="curvedConnector4">
            <a:avLst>
              <a:gd name="adj1" fmla="val -52000"/>
              <a:gd name="adj2" fmla="val 126292"/>
            </a:avLst>
          </a:prstGeom>
          <a:solidFill>
            <a:schemeClr val="accent1"/>
          </a:solidFill>
          <a:ln w="317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23" name="Shape 22"/>
          <p:cNvCxnSpPr>
            <a:stCxn id="7" idx="1"/>
            <a:endCxn id="7" idx="2"/>
          </p:cNvCxnSpPr>
          <p:nvPr/>
        </p:nvCxnSpPr>
        <p:spPr bwMode="auto">
          <a:xfrm rot="10800000" flipH="1" flipV="1">
            <a:off x="3722079" y="3858795"/>
            <a:ext cx="869460" cy="439615"/>
          </a:xfrm>
          <a:prstGeom prst="curvedConnector4">
            <a:avLst>
              <a:gd name="adj1" fmla="val -26292"/>
              <a:gd name="adj2" fmla="val 152000"/>
            </a:avLst>
          </a:prstGeom>
          <a:solidFill>
            <a:schemeClr val="accent1"/>
          </a:solidFill>
          <a:ln w="317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3398648" y="4458351"/>
            <a:ext cx="2517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Dispatcher#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notify:ModelContext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  <a:cs typeface="Courier New"/>
              </a:rPr>
              <a:t>from model</a:t>
            </a:r>
            <a:endParaRPr lang="en-US" sz="1200" dirty="0">
              <a:solidFill>
                <a:srgbClr val="000000"/>
              </a:solidFill>
              <a:ea typeface="ＭＳ Ｐゴシック" charset="-128"/>
              <a:cs typeface="Courier New"/>
            </a:endParaRPr>
          </a:p>
        </p:txBody>
      </p:sp>
      <p:cxnSp>
        <p:nvCxnSpPr>
          <p:cNvPr id="51" name="Shape 50"/>
          <p:cNvCxnSpPr>
            <a:stCxn id="7" idx="1"/>
            <a:endCxn id="6" idx="0"/>
          </p:cNvCxnSpPr>
          <p:nvPr/>
        </p:nvCxnSpPr>
        <p:spPr bwMode="auto">
          <a:xfrm rot="10800000" flipV="1">
            <a:off x="2564429" y="3858795"/>
            <a:ext cx="1157651" cy="791323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52" name="Shape 51"/>
          <p:cNvCxnSpPr>
            <a:stCxn id="7" idx="3"/>
            <a:endCxn id="8" idx="0"/>
          </p:cNvCxnSpPr>
          <p:nvPr/>
        </p:nvCxnSpPr>
        <p:spPr bwMode="auto">
          <a:xfrm>
            <a:off x="5460998" y="3858796"/>
            <a:ext cx="1201621" cy="791323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55" name="Rectangle 54"/>
          <p:cNvSpPr/>
          <p:nvPr/>
        </p:nvSpPr>
        <p:spPr>
          <a:xfrm>
            <a:off x="5329054" y="3555668"/>
            <a:ext cx="1372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register</a:t>
            </a:r>
            <a:b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search</a:t>
            </a:r>
            <a:endParaRPr lang="en-US" sz="1400" dirty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63306" y="5525156"/>
            <a:ext cx="30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Optimizer#processContext(SearchContext):SearchContext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514235" y="5525157"/>
            <a:ext cx="3428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Modeling#update(Context):void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Modeling#model(Context):Context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3761158" y="1924503"/>
            <a:ext cx="1641231" cy="8792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ts val="412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Explorer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 bwMode="auto">
          <a:xfrm rot="16200000" flipH="1">
            <a:off x="3897942" y="3106574"/>
            <a:ext cx="615446" cy="976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Rounded Rectangle 53"/>
          <p:cNvSpPr/>
          <p:nvPr/>
        </p:nvSpPr>
        <p:spPr bwMode="auto">
          <a:xfrm>
            <a:off x="1318851" y="1983118"/>
            <a:ext cx="1641231" cy="7717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Explore</a:t>
            </a:r>
            <a:b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Context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cxnSp>
        <p:nvCxnSpPr>
          <p:cNvPr id="57" name="Straight Arrow Connector 56"/>
          <p:cNvCxnSpPr>
            <a:stCxn id="54" idx="3"/>
            <a:endCxn id="32" idx="1"/>
          </p:cNvCxnSpPr>
          <p:nvPr/>
        </p:nvCxnSpPr>
        <p:spPr bwMode="auto">
          <a:xfrm flipV="1">
            <a:off x="2960082" y="2364119"/>
            <a:ext cx="801076" cy="489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Rectangle 61"/>
          <p:cNvSpPr/>
          <p:nvPr/>
        </p:nvSpPr>
        <p:spPr>
          <a:xfrm>
            <a:off x="1426310" y="6012826"/>
            <a:ext cx="6857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ExplorerDispatcher#dispatch():void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ExplorerDispatcher#initializeSearchContext(SearchContext):SearchContext</a:t>
            </a:r>
            <a:r>
              <a:rPr lang="en-US" sz="12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ExplorerDispatcher#updateModelContext(SearchContext):ModelContext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ExplorerDispatcher#updateSearchContext(ModelContext):SearchContext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470768" y="2086387"/>
            <a:ext cx="1983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Explorer#explore(Context):Context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01460" y="1373234"/>
            <a:ext cx="3829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90"/>
                </a:solidFill>
                <a:ea typeface="ＭＳ Ｐゴシック" charset="-128"/>
                <a:cs typeface="Courier New"/>
              </a:rPr>
              <a:t>Intra or Inter-processor Exploration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6683175" y="4350938"/>
            <a:ext cx="13851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SearchContext</a:t>
            </a:r>
            <a:endParaRPr lang="en-US" sz="1200" dirty="0">
              <a:solidFill>
                <a:srgbClr val="000000"/>
              </a:solidFill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268347" y="4350938"/>
            <a:ext cx="1292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ModelContext</a:t>
            </a:r>
            <a:endParaRPr lang="en-US" sz="1200" dirty="0">
              <a:solidFill>
                <a:srgbClr val="000000"/>
              </a:solidFill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Composition:  MBP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628" y="1496386"/>
            <a:ext cx="8620372" cy="5473014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Create a model: </a:t>
            </a:r>
            <a:r>
              <a:rPr lang="en-US" sz="1800" dirty="0" smtClean="0"/>
              <a:t>&lt;model&gt;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Create an </a:t>
            </a:r>
            <a:r>
              <a:rPr lang="en-US" sz="1800" dirty="0" smtClean="0">
                <a:solidFill>
                  <a:srgbClr val="6A2800"/>
                </a:solidFill>
                <a:latin typeface="Courier"/>
                <a:cs typeface="Courier"/>
              </a:rPr>
              <a:t>Evaluator</a:t>
            </a:r>
          </a:p>
          <a:p>
            <a:r>
              <a:rPr lang="en-US" sz="1800" dirty="0" smtClean="0">
                <a:solidFill>
                  <a:srgbClr val="000000"/>
                </a:solidFill>
              </a:rPr>
              <a:t>Create a </a:t>
            </a:r>
            <a:r>
              <a:rPr lang="en-US" sz="1800" dirty="0" smtClean="0">
                <a:solidFill>
                  <a:srgbClr val="6A2800"/>
                </a:solidFill>
                <a:latin typeface="Courier"/>
                <a:cs typeface="Courier"/>
              </a:rPr>
              <a:t>Filter</a:t>
            </a:r>
          </a:p>
          <a:p>
            <a:r>
              <a:rPr lang="en-US" sz="1800" dirty="0" err="1" smtClean="0">
                <a:solidFill>
                  <a:srgbClr val="6A2800"/>
                </a:solidFill>
                <a:latin typeface="Courier"/>
                <a:cs typeface="Courier"/>
              </a:rPr>
              <a:t>Var</a:t>
            </a:r>
            <a:r>
              <a:rPr lang="en-US" sz="1800" dirty="0" smtClean="0">
                <a:solidFill>
                  <a:srgbClr val="6A2800"/>
                </a:solidFill>
                <a:latin typeface="Courier"/>
                <a:cs typeface="Courier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var</a:t>
            </a:r>
            <a:r>
              <a:rPr lang="en-US" sz="1800" dirty="0" smtClean="0">
                <a:solidFill>
                  <a:srgbClr val="000000"/>
                </a:solidFill>
              </a:rPr>
              <a:t> = </a:t>
            </a:r>
            <a:r>
              <a:rPr lang="en-US" sz="1800" i="1" dirty="0" smtClean="0">
                <a:solidFill>
                  <a:srgbClr val="000090"/>
                </a:solidFill>
              </a:rPr>
              <a:t>composition</a:t>
            </a:r>
            <a:r>
              <a:rPr lang="en-US" sz="1800" dirty="0" smtClean="0"/>
              <a:t>( </a:t>
            </a:r>
          </a:p>
          <a:p>
            <a:r>
              <a:rPr lang="en-US" sz="1800" dirty="0" smtClean="0"/>
              <a:t>&lt;model&gt;, </a:t>
            </a:r>
            <a:br>
              <a:rPr lang="en-US" sz="1800" dirty="0" smtClean="0"/>
            </a:br>
            <a:r>
              <a:rPr lang="en-US" sz="1800" dirty="0" smtClean="0"/>
              <a:t>	&lt;</a:t>
            </a:r>
            <a:r>
              <a:rPr lang="en-US" sz="1800" dirty="0" err="1" smtClean="0"/>
              <a:t>varName</a:t>
            </a:r>
            <a:r>
              <a:rPr lang="en-US" sz="1800" dirty="0" smtClean="0"/>
              <a:t>&gt;, </a:t>
            </a:r>
            <a:br>
              <a:rPr lang="en-US" sz="1800" dirty="0" smtClean="0"/>
            </a:br>
            <a:r>
              <a:rPr lang="en-US" sz="1800" dirty="0" smtClean="0"/>
              <a:t>	&lt;evaluator&gt;, </a:t>
            </a:r>
            <a:br>
              <a:rPr lang="en-US" sz="1800" dirty="0" smtClean="0"/>
            </a:br>
            <a:r>
              <a:rPr lang="en-US" sz="1800" dirty="0" smtClean="0"/>
              <a:t>	&lt;filter&gt;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	</a:t>
            </a:r>
            <a:r>
              <a:rPr lang="en-US" sz="1800" dirty="0" smtClean="0"/>
              <a:t>[&lt;</a:t>
            </a:r>
            <a:r>
              <a:rPr lang="en-US" sz="1800" dirty="0" err="1" smtClean="0"/>
              <a:t>varNameList</a:t>
            </a:r>
            <a:r>
              <a:rPr lang="en-US" sz="1800" dirty="0" smtClean="0"/>
              <a:t>&gt; | </a:t>
            </a:r>
            <a:r>
              <a:rPr lang="en-US" sz="1800" i="1" dirty="0" smtClean="0">
                <a:solidFill>
                  <a:srgbClr val="000090"/>
                </a:solidFill>
              </a:rPr>
              <a:t>dependents</a:t>
            </a:r>
            <a:r>
              <a:rPr lang="en-US" sz="1800" dirty="0" smtClean="0"/>
              <a:t>({&lt;</a:t>
            </a:r>
            <a:r>
              <a:rPr lang="en-US" sz="1800" dirty="0" err="1" smtClean="0"/>
              <a:t>varNameList</a:t>
            </a:r>
            <a:r>
              <a:rPr lang="en-US" sz="1800" dirty="0" smtClean="0"/>
              <a:t>&gt;})])</a:t>
            </a:r>
          </a:p>
          <a:p>
            <a:r>
              <a:rPr lang="en-US" sz="1800" dirty="0" smtClean="0"/>
              <a:t>&lt;</a:t>
            </a:r>
            <a:r>
              <a:rPr lang="en-US" sz="1800" dirty="0" err="1" smtClean="0"/>
              <a:t>varNameList</a:t>
            </a:r>
            <a:r>
              <a:rPr lang="en-US" sz="1800" dirty="0" smtClean="0"/>
              <a:t>&gt; = </a:t>
            </a:r>
            <a:r>
              <a:rPr lang="en-US" sz="1800" i="1" dirty="0" smtClean="0">
                <a:solidFill>
                  <a:srgbClr val="000090"/>
                </a:solidFill>
              </a:rPr>
              <a:t>list</a:t>
            </a:r>
            <a:r>
              <a:rPr lang="en-US" sz="1800" dirty="0" smtClean="0"/>
              <a:t>(&lt;</a:t>
            </a:r>
            <a:r>
              <a:rPr lang="en-US" sz="1800" dirty="0" err="1" smtClean="0"/>
              <a:t>varName</a:t>
            </a:r>
            <a:r>
              <a:rPr lang="en-US" sz="1800" dirty="0" smtClean="0"/>
              <a:t>&gt; {, &lt;</a:t>
            </a:r>
            <a:r>
              <a:rPr lang="en-US" sz="1800" dirty="0" err="1" smtClean="0"/>
              <a:t>varName</a:t>
            </a:r>
            <a:r>
              <a:rPr lang="en-US" sz="1800" dirty="0" smtClean="0"/>
              <a:t>&gt;} )</a:t>
            </a:r>
          </a:p>
          <a:p>
            <a:r>
              <a:rPr lang="en-US" sz="1800" dirty="0" smtClean="0"/>
              <a:t>Example:</a:t>
            </a:r>
          </a:p>
          <a:p>
            <a:pPr lvl="1">
              <a:buNone/>
            </a:pPr>
            <a:r>
              <a:rPr lang="en-US" sz="1600" dirty="0" err="1" smtClean="0">
                <a:solidFill>
                  <a:srgbClr val="6A2800"/>
                </a:solidFill>
                <a:latin typeface="Courier"/>
                <a:cs typeface="Courier"/>
              </a:rPr>
              <a:t>ResponseModel</a:t>
            </a: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rgbClr val="000000"/>
                </a:solidFill>
              </a:rPr>
              <a:t>model;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lvl="1">
              <a:buNone/>
            </a:pP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Evaluator </a:t>
            </a:r>
            <a:r>
              <a:rPr lang="en-US" sz="1600" dirty="0" smtClean="0"/>
              <a:t>y1e2 = </a:t>
            </a:r>
            <a:r>
              <a:rPr lang="en-US" sz="1600" dirty="0" smtClean="0">
                <a:cs typeface="Courier"/>
              </a:rPr>
              <a:t>new </a:t>
            </a: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GroovyEvaluator</a:t>
            </a:r>
            <a:r>
              <a:rPr lang="en-US" sz="1600" dirty="0" smtClean="0"/>
              <a:t>("y1e2", "y3 + y4 + y5 + 4*x2^3");</a:t>
            </a:r>
          </a:p>
          <a:p>
            <a:pPr lvl="1">
              <a:buNone/>
            </a:pPr>
            <a:r>
              <a:rPr lang="en-US" sz="1600" i="1" dirty="0" err="1" smtClean="0">
                <a:solidFill>
                  <a:srgbClr val="000090"/>
                </a:solidFill>
              </a:rPr>
              <a:t>composition</a:t>
            </a:r>
            <a:r>
              <a:rPr lang="en-US" sz="1600" dirty="0" err="1" smtClean="0"/>
              <a:t>(model</a:t>
            </a:r>
            <a:r>
              <a:rPr lang="en-US" sz="1600" dirty="0" smtClean="0"/>
              <a:t>, </a:t>
            </a:r>
            <a:br>
              <a:rPr lang="en-US" sz="1600" dirty="0" smtClean="0"/>
            </a:br>
            <a:r>
              <a:rPr lang="en-US" sz="1600" dirty="0" smtClean="0"/>
              <a:t>"y1", </a:t>
            </a:r>
            <a:br>
              <a:rPr lang="en-US" sz="1600" dirty="0" smtClean="0"/>
            </a:br>
            <a:r>
              <a:rPr lang="en-US" sz="1600" dirty="0" smtClean="0"/>
              <a:t>y1e2, </a:t>
            </a:r>
            <a:br>
              <a:rPr lang="en-US" sz="1600" dirty="0" smtClean="0"/>
            </a:br>
            <a:r>
              <a:rPr lang="en-US" sz="1600" i="1" dirty="0" smtClean="0">
                <a:solidFill>
                  <a:srgbClr val="000090"/>
                </a:solidFill>
              </a:rPr>
              <a:t>dependents</a:t>
            </a:r>
            <a:r>
              <a:rPr lang="en-US" sz="1600" dirty="0" smtClean="0"/>
              <a:t>(</a:t>
            </a:r>
            <a:r>
              <a:rPr lang="en-US" sz="1600" i="1" dirty="0" smtClean="0">
                <a:solidFill>
                  <a:srgbClr val="000090"/>
                </a:solidFill>
              </a:rPr>
              <a:t>list</a:t>
            </a:r>
            <a:r>
              <a:rPr lang="en-US" sz="1600" dirty="0" smtClean="0"/>
              <a:t>("y3", "y4", "y5”), </a:t>
            </a:r>
            <a:r>
              <a:rPr lang="en-US" sz="1600" i="1" dirty="0" smtClean="0">
                <a:solidFill>
                  <a:srgbClr val="000090"/>
                </a:solidFill>
              </a:rPr>
              <a:t>list</a:t>
            </a:r>
            <a:r>
              <a:rPr lang="en-US" sz="1600" dirty="0" smtClean="0"/>
              <a:t>("x2")));</a:t>
            </a:r>
          </a:p>
          <a:p>
            <a:pPr lvl="1">
              <a:buNone/>
            </a:pP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Object </a:t>
            </a:r>
            <a:r>
              <a:rPr lang="en-US" sz="1600" dirty="0" smtClean="0"/>
              <a:t>value = </a:t>
            </a:r>
            <a:r>
              <a:rPr lang="en-US" sz="1600" dirty="0" err="1" smtClean="0"/>
              <a:t>var.getValue</a:t>
            </a:r>
            <a:r>
              <a:rPr lang="en-US" sz="1600" dirty="0" smtClean="0"/>
              <a:t>(); or value = model.getValue(“y1”);</a:t>
            </a:r>
          </a:p>
          <a:p>
            <a:pPr>
              <a:buNone/>
            </a:pPr>
            <a:r>
              <a:rPr lang="en-US" sz="1800" dirty="0" smtClean="0"/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Mike Sobolewski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B0E867-761E-264F-9436-73FFFB3EA5A5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00867" y="1370526"/>
            <a:ext cx="210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alternation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|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option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[ ... ]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repetition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{ ... }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705" y="152400"/>
            <a:ext cx="8183666" cy="1143000"/>
          </a:xfrm>
        </p:spPr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Composition: MBP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628" y="1930840"/>
            <a:ext cx="8620372" cy="4508020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Create a model: </a:t>
            </a:r>
            <a:r>
              <a:rPr lang="en-US" sz="1800" dirty="0" smtClean="0"/>
              <a:t>&lt;model&gt;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dirty="0" err="1" smtClean="0">
                <a:solidFill>
                  <a:srgbClr val="6A2800"/>
                </a:solidFill>
                <a:latin typeface="Courier"/>
                <a:cs typeface="Courier"/>
              </a:rPr>
              <a:t>ExpressionEvaluator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eval</a:t>
            </a:r>
            <a:r>
              <a:rPr lang="en-US" sz="1800" dirty="0" smtClean="0">
                <a:solidFill>
                  <a:srgbClr val="000000"/>
                </a:solidFill>
              </a:rPr>
              <a:t> = </a:t>
            </a:r>
            <a:r>
              <a:rPr lang="en-US" sz="1800" i="1" dirty="0" smtClean="0">
                <a:solidFill>
                  <a:srgbClr val="000090"/>
                </a:solidFill>
              </a:rPr>
              <a:t>expression</a:t>
            </a:r>
            <a:r>
              <a:rPr lang="en-US" sz="1800" dirty="0" smtClean="0"/>
              <a:t>(&lt;model&gt;, </a:t>
            </a:r>
            <a:br>
              <a:rPr lang="en-US" sz="1800" dirty="0" smtClean="0"/>
            </a:br>
            <a:r>
              <a:rPr lang="en-US" sz="1800" dirty="0" smtClean="0"/>
              <a:t>	&lt;</a:t>
            </a:r>
            <a:r>
              <a:rPr lang="en-US" sz="1800" dirty="0" err="1" smtClean="0"/>
              <a:t>varName</a:t>
            </a:r>
            <a:r>
              <a:rPr lang="en-US" sz="1800" dirty="0" smtClean="0"/>
              <a:t>&gt;, [&lt;</a:t>
            </a:r>
            <a:r>
              <a:rPr lang="en-US" sz="1800" dirty="0" err="1" smtClean="0"/>
              <a:t>evalName</a:t>
            </a:r>
            <a:r>
              <a:rPr lang="en-US" sz="1800" dirty="0" smtClean="0"/>
              <a:t>&gt;], </a:t>
            </a:r>
          </a:p>
          <a:p>
            <a:pPr>
              <a:buNone/>
            </a:pPr>
            <a:r>
              <a:rPr lang="en-US" sz="1800" dirty="0" smtClean="0"/>
              <a:t>		&lt;script&gt;, </a:t>
            </a:r>
          </a:p>
          <a:p>
            <a:pPr>
              <a:buNone/>
            </a:pPr>
            <a:r>
              <a:rPr lang="en-US" sz="1800" dirty="0" smtClean="0"/>
              <a:t>		[&lt;</a:t>
            </a:r>
            <a:r>
              <a:rPr lang="en-US" sz="1800" dirty="0" err="1" smtClean="0"/>
              <a:t>varNameList</a:t>
            </a:r>
            <a:r>
              <a:rPr lang="en-US" sz="1800" dirty="0" smtClean="0"/>
              <a:t>&gt; | </a:t>
            </a:r>
            <a:r>
              <a:rPr lang="en-US" sz="1800" i="1" dirty="0" smtClean="0">
                <a:solidFill>
                  <a:srgbClr val="000090"/>
                </a:solidFill>
              </a:rPr>
              <a:t>dependents</a:t>
            </a:r>
            <a:r>
              <a:rPr lang="en-US" sz="1800" dirty="0" smtClean="0"/>
              <a:t>({&lt;</a:t>
            </a:r>
            <a:r>
              <a:rPr lang="en-US" sz="1800" dirty="0" err="1" smtClean="0"/>
              <a:t>varNameList</a:t>
            </a:r>
            <a:r>
              <a:rPr lang="en-US" sz="1800" dirty="0" smtClean="0"/>
              <a:t>&gt;})], [&lt;</a:t>
            </a:r>
            <a:r>
              <a:rPr lang="en-US" sz="1800" dirty="0" err="1" smtClean="0"/>
              <a:t>evalType</a:t>
            </a:r>
            <a:r>
              <a:rPr lang="en-US" sz="1800" dirty="0" smtClean="0"/>
              <a:t>&gt;])</a:t>
            </a:r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Example:</a:t>
            </a:r>
          </a:p>
          <a:p>
            <a:pPr lvl="1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ResponseModel</a:t>
            </a: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sz="1600" dirty="0" smtClean="0"/>
              <a:t>model;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i="1" dirty="0" err="1" smtClean="0">
                <a:solidFill>
                  <a:srgbClr val="000090"/>
                </a:solidFill>
              </a:rPr>
              <a:t>expression</a:t>
            </a:r>
            <a:r>
              <a:rPr lang="en-US" sz="1600" dirty="0" err="1" smtClean="0"/>
              <a:t>(model</a:t>
            </a:r>
            <a:r>
              <a:rPr lang="en-US" sz="1600" dirty="0" smtClean="0"/>
              <a:t>, </a:t>
            </a:r>
            <a:br>
              <a:rPr lang="en-US" sz="1600" dirty="0" smtClean="0"/>
            </a:br>
            <a:r>
              <a:rPr lang="en-US" sz="1600" dirty="0" smtClean="0"/>
              <a:t>	“y1”, “y1e1", </a:t>
            </a:r>
            <a:br>
              <a:rPr lang="en-US" sz="1600" dirty="0" smtClean="0"/>
            </a:br>
            <a:r>
              <a:rPr lang="en-US" sz="1600" dirty="0" smtClean="0"/>
              <a:t>	"xl1 + 2*x2^2 + 3*x3^2 + 5*x4 +4*x2^3”,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	</a:t>
            </a:r>
            <a:r>
              <a:rPr lang="en-US" sz="1600" i="1" dirty="0" smtClean="0">
                <a:solidFill>
                  <a:srgbClr val="000090"/>
                </a:solidFill>
              </a:rPr>
              <a:t>dependents</a:t>
            </a:r>
            <a:r>
              <a:rPr lang="en-US" sz="1600" dirty="0" smtClean="0"/>
              <a:t>(</a:t>
            </a:r>
            <a:r>
              <a:rPr lang="en-US" sz="1600" i="1" dirty="0" smtClean="0">
                <a:solidFill>
                  <a:srgbClr val="000090"/>
                </a:solidFill>
              </a:rPr>
              <a:t>list</a:t>
            </a:r>
            <a:r>
              <a:rPr lang="en-US" sz="1600" dirty="0" smtClean="0"/>
              <a:t>("xl1”, "x2", "x3", "x4")));</a:t>
            </a:r>
          </a:p>
          <a:p>
            <a:pPr lvl="1">
              <a:buNone/>
            </a:pPr>
            <a:r>
              <a:rPr lang="en-US" sz="1600" dirty="0" smtClean="0"/>
              <a:t>	</a:t>
            </a: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Object </a:t>
            </a:r>
            <a:r>
              <a:rPr lang="en-US" sz="1600" dirty="0" smtClean="0"/>
              <a:t>value = model.getValue(“y1”);</a:t>
            </a:r>
          </a:p>
          <a:p>
            <a:pPr lvl="1">
              <a:buNone/>
            </a:pPr>
            <a:r>
              <a:rPr lang="en-US" sz="1600" dirty="0" smtClean="0"/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Mike Sobolewski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B0E867-761E-264F-9436-73FFFB3EA5A5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00867" y="1370526"/>
            <a:ext cx="210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alternation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|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option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[ ... ]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repetition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{ ... }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Composition: </a:t>
            </a:r>
            <a:br>
              <a:rPr lang="en-US" dirty="0" smtClean="0"/>
            </a:br>
            <a:r>
              <a:rPr lang="en-US" dirty="0" smtClean="0"/>
              <a:t>	MBP &amp; Expression Evaluators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486" y="1429546"/>
            <a:ext cx="8653795" cy="5294776"/>
          </a:xfrm>
        </p:spPr>
        <p:txBody>
          <a:bodyPr/>
          <a:lstStyle/>
          <a:p>
            <a:r>
              <a:rPr lang="en-US" sz="1800" dirty="0" smtClean="0">
                <a:solidFill>
                  <a:srgbClr val="000000"/>
                </a:solidFill>
              </a:rPr>
              <a:t>Create a model: </a:t>
            </a:r>
            <a:r>
              <a:rPr lang="en-US" sz="1800" dirty="0" smtClean="0"/>
              <a:t>&lt;model&gt;</a:t>
            </a:r>
            <a:endParaRPr lang="en-US" sz="1800" dirty="0" smtClean="0">
              <a:solidFill>
                <a:srgbClr val="000000"/>
              </a:solidFill>
            </a:endParaRPr>
          </a:p>
          <a:p>
            <a:r>
              <a:rPr lang="en-US" sz="1800" i="1" dirty="0" smtClean="0">
                <a:solidFill>
                  <a:srgbClr val="000090"/>
                </a:solidFill>
              </a:rPr>
              <a:t>expression</a:t>
            </a:r>
            <a:r>
              <a:rPr lang="en-US" sz="1800" dirty="0" smtClean="0"/>
              <a:t>([&lt;</a:t>
            </a:r>
            <a:r>
              <a:rPr lang="en-US" sz="1800" dirty="0" err="1" smtClean="0"/>
              <a:t>evalName</a:t>
            </a:r>
            <a:r>
              <a:rPr lang="en-US" sz="1800" dirty="0" smtClean="0"/>
              <a:t>&gt;], </a:t>
            </a:r>
          </a:p>
          <a:p>
            <a:pPr>
              <a:buNone/>
            </a:pPr>
            <a:r>
              <a:rPr lang="en-US" sz="1800" dirty="0" smtClean="0"/>
              <a:t>		&lt;script&gt;, </a:t>
            </a:r>
          </a:p>
          <a:p>
            <a:pPr>
              <a:buNone/>
            </a:pPr>
            <a:r>
              <a:rPr lang="en-US" sz="1800" dirty="0" smtClean="0"/>
              <a:t>		[&lt;</a:t>
            </a:r>
            <a:r>
              <a:rPr lang="en-US" sz="1800" dirty="0" err="1" smtClean="0"/>
              <a:t>varList</a:t>
            </a:r>
            <a:r>
              <a:rPr lang="en-US" sz="1800" dirty="0" smtClean="0"/>
              <a:t>&gt; | </a:t>
            </a:r>
            <a:r>
              <a:rPr lang="en-US" sz="1800" i="1" dirty="0" smtClean="0">
                <a:solidFill>
                  <a:srgbClr val="000090"/>
                </a:solidFill>
              </a:rPr>
              <a:t>dependents</a:t>
            </a:r>
            <a:r>
              <a:rPr lang="en-US" sz="1800" dirty="0" smtClean="0"/>
              <a:t>({&lt;</a:t>
            </a:r>
            <a:r>
              <a:rPr lang="en-US" sz="1800" dirty="0" err="1" smtClean="0"/>
              <a:t>varList</a:t>
            </a:r>
            <a:r>
              <a:rPr lang="en-US" sz="1800" dirty="0" smtClean="0"/>
              <a:t>&gt;})], [&lt;</a:t>
            </a:r>
            <a:r>
              <a:rPr lang="en-US" sz="1800" dirty="0" err="1" smtClean="0"/>
              <a:t>evalType</a:t>
            </a:r>
            <a:r>
              <a:rPr lang="en-US" sz="1800" dirty="0" smtClean="0"/>
              <a:t>&gt;])</a:t>
            </a:r>
          </a:p>
          <a:p>
            <a:r>
              <a:rPr lang="en-US" sz="1800" i="1" dirty="0" smtClean="0">
                <a:solidFill>
                  <a:srgbClr val="000090"/>
                </a:solidFill>
              </a:rPr>
              <a:t>expression</a:t>
            </a:r>
            <a:r>
              <a:rPr lang="en-US" sz="1800" dirty="0" smtClean="0"/>
              <a:t>([&lt;</a:t>
            </a:r>
            <a:r>
              <a:rPr lang="en-US" sz="1800" dirty="0" err="1" smtClean="0"/>
              <a:t>evalName</a:t>
            </a:r>
            <a:r>
              <a:rPr lang="en-US" sz="1800" dirty="0" smtClean="0"/>
              <a:t>&gt;], &lt;script&gt;,  [&lt;</a:t>
            </a:r>
            <a:r>
              <a:rPr lang="en-US" sz="1800" dirty="0" err="1" smtClean="0"/>
              <a:t>varList</a:t>
            </a:r>
            <a:r>
              <a:rPr lang="en-US" sz="1800" dirty="0" smtClean="0"/>
              <a:t>&gt; | </a:t>
            </a:r>
            <a:r>
              <a:rPr lang="en-US" sz="1800" i="1" dirty="0" smtClean="0">
                <a:solidFill>
                  <a:srgbClr val="000090"/>
                </a:solidFill>
              </a:rPr>
              <a:t>dependents</a:t>
            </a:r>
            <a:r>
              <a:rPr lang="en-US" sz="1800" dirty="0" smtClean="0"/>
              <a:t>({&lt;</a:t>
            </a:r>
            <a:r>
              <a:rPr lang="en-US" sz="1800" dirty="0" err="1" smtClean="0"/>
              <a:t>varList</a:t>
            </a:r>
            <a:r>
              <a:rPr lang="en-US" sz="1800" dirty="0" smtClean="0"/>
              <a:t>&gt;})]) //JEP                </a:t>
            </a:r>
          </a:p>
          <a:p>
            <a:r>
              <a:rPr lang="en-US" sz="1800" i="1" dirty="0" smtClean="0">
                <a:solidFill>
                  <a:srgbClr val="000090"/>
                </a:solidFill>
              </a:rPr>
              <a:t>groovy</a:t>
            </a:r>
            <a:r>
              <a:rPr lang="en-US" sz="1800" dirty="0" smtClean="0"/>
              <a:t>([&lt;</a:t>
            </a:r>
            <a:r>
              <a:rPr lang="en-US" sz="1800" dirty="0" err="1" smtClean="0"/>
              <a:t>evalName</a:t>
            </a:r>
            <a:r>
              <a:rPr lang="en-US" sz="1800" dirty="0" smtClean="0"/>
              <a:t>&gt;], &lt;script&gt;,  [&lt;</a:t>
            </a:r>
            <a:r>
              <a:rPr lang="en-US" sz="1800" dirty="0" err="1" smtClean="0"/>
              <a:t>varList</a:t>
            </a:r>
            <a:r>
              <a:rPr lang="en-US" sz="1800" dirty="0" smtClean="0"/>
              <a:t>&gt; | </a:t>
            </a:r>
            <a:r>
              <a:rPr lang="en-US" sz="1800" i="1" dirty="0" smtClean="0">
                <a:solidFill>
                  <a:srgbClr val="000090"/>
                </a:solidFill>
              </a:rPr>
              <a:t>dependents</a:t>
            </a:r>
            <a:r>
              <a:rPr lang="en-US" sz="1800" dirty="0" smtClean="0"/>
              <a:t>({&lt;</a:t>
            </a:r>
            <a:r>
              <a:rPr lang="en-US" sz="1800" dirty="0" err="1" smtClean="0"/>
              <a:t>varList</a:t>
            </a:r>
            <a:r>
              <a:rPr lang="en-US" sz="1800" dirty="0" smtClean="0"/>
              <a:t>&gt;})]) 	</a:t>
            </a:r>
          </a:p>
          <a:p>
            <a:r>
              <a:rPr lang="en-US" sz="1800" dirty="0" smtClean="0"/>
              <a:t>&lt;</a:t>
            </a:r>
            <a:r>
              <a:rPr lang="en-US" sz="1800" dirty="0" err="1" smtClean="0"/>
              <a:t>varList</a:t>
            </a:r>
            <a:r>
              <a:rPr lang="en-US" sz="1800" dirty="0" smtClean="0"/>
              <a:t>&gt; = </a:t>
            </a:r>
            <a:r>
              <a:rPr lang="en-US" sz="1800" i="1" dirty="0" err="1" smtClean="0">
                <a:solidFill>
                  <a:srgbClr val="000090"/>
                </a:solidFill>
              </a:rPr>
              <a:t>varList</a:t>
            </a:r>
            <a:r>
              <a:rPr lang="en-US" sz="1800" dirty="0" smtClean="0"/>
              <a:t>(&lt;</a:t>
            </a:r>
            <a:r>
              <a:rPr lang="en-US" sz="1800" dirty="0" err="1" smtClean="0"/>
              <a:t>aVar</a:t>
            </a:r>
            <a:r>
              <a:rPr lang="en-US" sz="1800" dirty="0" smtClean="0"/>
              <a:t>&gt; {, &lt;</a:t>
            </a:r>
            <a:r>
              <a:rPr lang="en-US" sz="1800" dirty="0" err="1" smtClean="0"/>
              <a:t>aVar</a:t>
            </a:r>
            <a:r>
              <a:rPr lang="en-US" sz="1800" dirty="0" smtClean="0"/>
              <a:t>&gt;} )  | &lt;</a:t>
            </a:r>
            <a:r>
              <a:rPr lang="en-US" sz="1800" dirty="0" err="1" smtClean="0"/>
              <a:t>instanceof</a:t>
            </a:r>
            <a:r>
              <a:rPr lang="en-US" sz="1800" dirty="0" smtClean="0"/>
              <a:t> </a:t>
            </a:r>
            <a:r>
              <a:rPr lang="en-US" sz="1800" dirty="0" err="1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VarList</a:t>
            </a:r>
            <a:r>
              <a:rPr lang="en-US" sz="1800" dirty="0" smtClean="0"/>
              <a:t>&gt;</a:t>
            </a:r>
          </a:p>
          <a:p>
            <a:r>
              <a:rPr lang="en-US" sz="1800" dirty="0" smtClean="0"/>
              <a:t>&lt;</a:t>
            </a:r>
            <a:r>
              <a:rPr lang="en-US" sz="1800" dirty="0" err="1" smtClean="0"/>
              <a:t>aVar</a:t>
            </a:r>
            <a:r>
              <a:rPr lang="en-US" sz="1800" dirty="0" smtClean="0"/>
              <a:t>&gt;  = </a:t>
            </a:r>
            <a:r>
              <a:rPr lang="en-US" sz="1800" i="1" dirty="0" err="1" smtClean="0">
                <a:solidFill>
                  <a:srgbClr val="000090"/>
                </a:solidFill>
              </a:rPr>
              <a:t>var</a:t>
            </a:r>
            <a:r>
              <a:rPr lang="en-US" sz="1800" dirty="0" smtClean="0"/>
              <a:t>(&lt;name&gt;, &lt;value&gt;) | &lt;</a:t>
            </a:r>
            <a:r>
              <a:rPr lang="en-US" sz="1800" dirty="0" err="1" smtClean="0"/>
              <a:t>instanceof</a:t>
            </a:r>
            <a:r>
              <a:rPr lang="en-US" sz="1800" dirty="0" smtClean="0"/>
              <a:t> </a:t>
            </a:r>
            <a:r>
              <a:rPr lang="en-US" sz="1800" dirty="0" err="1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Var</a:t>
            </a:r>
            <a:r>
              <a:rPr lang="en-US" sz="1800" dirty="0" smtClean="0"/>
              <a:t>&gt;</a:t>
            </a:r>
          </a:p>
          <a:p>
            <a:r>
              <a:rPr lang="en-US" sz="1800" dirty="0" smtClean="0"/>
              <a:t>Example:</a:t>
            </a:r>
          </a:p>
          <a:p>
            <a:pPr lvl="1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ResponseModel</a:t>
            </a: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sz="1600" dirty="0" smtClean="0"/>
              <a:t>model;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Evaluator </a:t>
            </a:r>
            <a:r>
              <a:rPr lang="en-US" sz="1600" dirty="0" smtClean="0"/>
              <a:t>y1e1 = </a:t>
            </a:r>
            <a:r>
              <a:rPr lang="en-US" sz="1600" i="1" dirty="0" smtClean="0">
                <a:solidFill>
                  <a:srgbClr val="000090"/>
                </a:solidFill>
              </a:rPr>
              <a:t>expression</a:t>
            </a:r>
            <a:r>
              <a:rPr lang="en-US" sz="1600" dirty="0" smtClean="0"/>
              <a:t>("y1e1", </a:t>
            </a:r>
          </a:p>
          <a:p>
            <a:pPr lvl="1">
              <a:buNone/>
            </a:pPr>
            <a:r>
              <a:rPr lang="en-US" sz="1600" dirty="0" smtClean="0"/>
              <a:t>		"xl1 + 2*x2^2 + 3*x3^2 + 5*x4 +4*x2^3”,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	</a:t>
            </a:r>
            <a:r>
              <a:rPr lang="en-US" sz="1600" i="1" dirty="0" smtClean="0">
                <a:solidFill>
                  <a:srgbClr val="000090"/>
                </a:solidFill>
              </a:rPr>
              <a:t>dependents</a:t>
            </a:r>
            <a:r>
              <a:rPr lang="en-US" sz="1600" dirty="0" smtClean="0"/>
              <a:t>(model.getVars("xl1”, "x2", "x3", "x4")));</a:t>
            </a:r>
          </a:p>
          <a:p>
            <a:pPr lvl="1">
              <a:buNone/>
            </a:pPr>
            <a:r>
              <a:rPr lang="en-US" sz="1600" dirty="0" smtClean="0"/>
              <a:t>	model.setEvaluator("y1", y1e1);</a:t>
            </a:r>
          </a:p>
          <a:p>
            <a:pPr lvl="1">
              <a:buNone/>
            </a:pPr>
            <a:r>
              <a:rPr lang="en-US" sz="1600" dirty="0" smtClean="0"/>
              <a:t>	</a:t>
            </a: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Object </a:t>
            </a:r>
            <a:r>
              <a:rPr lang="en-US" sz="1600" dirty="0" smtClean="0"/>
              <a:t>value = model.getValue(“y1”);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Mike Sobolewski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B0E867-761E-264F-9436-73FFFB3EA5A5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00867" y="1370526"/>
            <a:ext cx="210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alternation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|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option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[ ... ]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repetition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{ ... }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0" y="3606801"/>
            <a:ext cx="9144000" cy="2743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3911601"/>
            <a:ext cx="5105400" cy="228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172200" y="2692401"/>
            <a:ext cx="2286000" cy="381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172200" y="2040466"/>
            <a:ext cx="2286000" cy="381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107269" y="719668"/>
            <a:ext cx="2743200" cy="381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3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2209800" y="3073401"/>
            <a:ext cx="1371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44" name="Straight Arrow Connector 17"/>
          <p:cNvCxnSpPr>
            <a:cxnSpLocks noChangeShapeType="1"/>
          </p:cNvCxnSpPr>
          <p:nvPr/>
        </p:nvCxnSpPr>
        <p:spPr bwMode="auto">
          <a:xfrm>
            <a:off x="3657600" y="3073401"/>
            <a:ext cx="22860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93267"/>
              </p:ext>
            </p:extLst>
          </p:nvPr>
        </p:nvGraphicFramePr>
        <p:xfrm>
          <a:off x="5257800" y="4521201"/>
          <a:ext cx="1455737" cy="1492250"/>
        </p:xfrm>
        <a:graphic>
          <a:graphicData uri="http://schemas.openxmlformats.org/drawingml/2006/table">
            <a:tbl>
              <a:tblPr/>
              <a:tblGrid>
                <a:gridCol w="1455737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831544"/>
              </p:ext>
            </p:extLst>
          </p:nvPr>
        </p:nvGraphicFramePr>
        <p:xfrm>
          <a:off x="3217863" y="1998664"/>
          <a:ext cx="2152650" cy="396875"/>
        </p:xfrm>
        <a:graphic>
          <a:graphicData uri="http://schemas.openxmlformats.org/drawingml/2006/table">
            <a:tbl>
              <a:tblPr/>
              <a:tblGrid>
                <a:gridCol w="717550"/>
                <a:gridCol w="717550"/>
                <a:gridCol w="71755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562001"/>
              </p:ext>
            </p:extLst>
          </p:nvPr>
        </p:nvGraphicFramePr>
        <p:xfrm>
          <a:off x="3228975" y="2746376"/>
          <a:ext cx="1606550" cy="365760"/>
        </p:xfrm>
        <a:graphic>
          <a:graphicData uri="http://schemas.openxmlformats.org/drawingml/2006/table">
            <a:tbl>
              <a:tblPr/>
              <a:tblGrid>
                <a:gridCol w="803275"/>
                <a:gridCol w="803275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900389"/>
              </p:ext>
            </p:extLst>
          </p:nvPr>
        </p:nvGraphicFramePr>
        <p:xfrm>
          <a:off x="1066800" y="4521201"/>
          <a:ext cx="1455738" cy="1492250"/>
        </p:xfrm>
        <a:graphic>
          <a:graphicData uri="http://schemas.openxmlformats.org/drawingml/2006/table">
            <a:tbl>
              <a:tblPr/>
              <a:tblGrid>
                <a:gridCol w="1455738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682750" y="2043114"/>
            <a:ext cx="1325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  <a:cs typeface="ＭＳ Ｐゴシック" charset="-128"/>
              </a:rPr>
              <a:t>Variables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82750" y="2755901"/>
            <a:ext cx="1325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  <a:cs typeface="ＭＳ Ｐゴシック" charset="-128"/>
              </a:rPr>
              <a:t>Evaluators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2237" y="4902201"/>
            <a:ext cx="13255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ＭＳ Ｐゴシック" charset="-128"/>
              </a:rPr>
              <a:t>Variables</a:t>
            </a:r>
            <a:endParaRPr lang="en-US" sz="1400" dirty="0">
              <a:solidFill>
                <a:prstClr val="black"/>
              </a:solidFill>
              <a:latin typeface="Calibri"/>
              <a:cs typeface="ＭＳ Ｐゴシック" charset="-128"/>
            </a:endParaRPr>
          </a:p>
        </p:txBody>
      </p:sp>
      <p:cxnSp>
        <p:nvCxnSpPr>
          <p:cNvPr id="52" name="Straight Arrow Connector 13"/>
          <p:cNvCxnSpPr>
            <a:cxnSpLocks noChangeShapeType="1"/>
          </p:cNvCxnSpPr>
          <p:nvPr/>
        </p:nvCxnSpPr>
        <p:spPr bwMode="auto">
          <a:xfrm>
            <a:off x="3609975" y="2320926"/>
            <a:ext cx="434975" cy="434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3" name="TextBox 52"/>
          <p:cNvSpPr txBox="1"/>
          <p:nvPr/>
        </p:nvSpPr>
        <p:spPr>
          <a:xfrm>
            <a:off x="6324600" y="2006601"/>
            <a:ext cx="2219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Calibri"/>
                <a:cs typeface="ＭＳ Ｐゴシック" charset="-128"/>
              </a:rPr>
              <a:t>Multidisciplinary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43562" y="2692401"/>
            <a:ext cx="2219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ＭＳ Ｐゴシック" charset="-128"/>
              </a:rPr>
              <a:t>Multi-fidelity </a:t>
            </a:r>
            <a:endParaRPr lang="en-US" sz="2000" b="1" dirty="0">
              <a:solidFill>
                <a:prstClr val="black"/>
              </a:solidFill>
              <a:latin typeface="Calibri"/>
              <a:cs typeface="ＭＳ Ｐゴシック" charset="-128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46650" y="2563814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graphicFrame>
        <p:nvGraphicFramePr>
          <p:cNvPr id="5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891482"/>
              </p:ext>
            </p:extLst>
          </p:nvPr>
        </p:nvGraphicFramePr>
        <p:xfrm>
          <a:off x="685800" y="1016001"/>
          <a:ext cx="793115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623" name="Equation" r:id="rId3" imgW="2984400" imgH="228600" progId="Equation.3">
                  <p:embed/>
                </p:oleObj>
              </mc:Choice>
              <mc:Fallback>
                <p:oleObj name="Equation" r:id="rId3" imgW="2984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16001"/>
                        <a:ext cx="7931151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7" name="Straight Arrow Connector 56"/>
          <p:cNvCxnSpPr/>
          <p:nvPr/>
        </p:nvCxnSpPr>
        <p:spPr>
          <a:xfrm flipV="1">
            <a:off x="1524000" y="2997201"/>
            <a:ext cx="16764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7496" y="2997201"/>
            <a:ext cx="1492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Drag  via N-S Calc. 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3302001"/>
            <a:ext cx="1946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Drag  via Surrogate Calc. 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0" name="Straight Arrow Connector 59"/>
          <p:cNvCxnSpPr>
            <a:stCxn id="59" idx="3"/>
          </p:cNvCxnSpPr>
          <p:nvPr/>
        </p:nvCxnSpPr>
        <p:spPr>
          <a:xfrm flipV="1">
            <a:off x="1946191" y="3149601"/>
            <a:ext cx="2321009" cy="30628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135140"/>
              </p:ext>
            </p:extLst>
          </p:nvPr>
        </p:nvGraphicFramePr>
        <p:xfrm>
          <a:off x="2743200" y="4521202"/>
          <a:ext cx="1905000" cy="304799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</a:tblGrid>
              <a:tr h="30479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dy1e1dx1e1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dy1e1dx1e2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4572000" y="4445001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cxnSp>
        <p:nvCxnSpPr>
          <p:cNvPr id="63" name="Straight Arrow Connector 17"/>
          <p:cNvCxnSpPr>
            <a:cxnSpLocks noChangeShapeType="1"/>
          </p:cNvCxnSpPr>
          <p:nvPr/>
        </p:nvCxnSpPr>
        <p:spPr bwMode="auto">
          <a:xfrm>
            <a:off x="2514600" y="4673601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028224"/>
              </p:ext>
            </p:extLst>
          </p:nvPr>
        </p:nvGraphicFramePr>
        <p:xfrm>
          <a:off x="6934200" y="4597401"/>
          <a:ext cx="1905000" cy="304799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</a:tblGrid>
              <a:tr h="30479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dy1e2dx1e1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dy1e2dx1e2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8763000" y="4521200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cxnSp>
        <p:nvCxnSpPr>
          <p:cNvPr id="66" name="Straight Arrow Connector 17"/>
          <p:cNvCxnSpPr>
            <a:cxnSpLocks noChangeShapeType="1"/>
          </p:cNvCxnSpPr>
          <p:nvPr/>
        </p:nvCxnSpPr>
        <p:spPr bwMode="auto">
          <a:xfrm>
            <a:off x="6705600" y="4749800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436073"/>
              </p:ext>
            </p:extLst>
          </p:nvPr>
        </p:nvGraphicFramePr>
        <p:xfrm>
          <a:off x="2743200" y="5672140"/>
          <a:ext cx="1905000" cy="304799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</a:tblGrid>
              <a:tr h="30479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dy1e1dx4e1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dy1e1dx4e2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4572000" y="5595939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cxnSp>
        <p:nvCxnSpPr>
          <p:cNvPr id="69" name="Straight Arrow Connector 17"/>
          <p:cNvCxnSpPr>
            <a:cxnSpLocks noChangeShapeType="1"/>
          </p:cNvCxnSpPr>
          <p:nvPr/>
        </p:nvCxnSpPr>
        <p:spPr bwMode="auto">
          <a:xfrm>
            <a:off x="2514600" y="5824539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047915"/>
              </p:ext>
            </p:extLst>
          </p:nvPr>
        </p:nvGraphicFramePr>
        <p:xfrm>
          <a:off x="6946900" y="5672140"/>
          <a:ext cx="1905000" cy="304799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</a:tblGrid>
              <a:tr h="30479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dy1e2dx4e1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dy1e2dx4e2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71" name="TextBox 70"/>
          <p:cNvSpPr txBox="1"/>
          <p:nvPr/>
        </p:nvSpPr>
        <p:spPr>
          <a:xfrm>
            <a:off x="8788400" y="5595939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cxnSp>
        <p:nvCxnSpPr>
          <p:cNvPr id="72" name="Straight Arrow Connector 17"/>
          <p:cNvCxnSpPr>
            <a:cxnSpLocks noChangeShapeType="1"/>
          </p:cNvCxnSpPr>
          <p:nvPr/>
        </p:nvCxnSpPr>
        <p:spPr bwMode="auto">
          <a:xfrm>
            <a:off x="6718300" y="5824539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73" name="TextBox 72"/>
          <p:cNvSpPr txBox="1"/>
          <p:nvPr/>
        </p:nvSpPr>
        <p:spPr>
          <a:xfrm>
            <a:off x="3200400" y="685800"/>
            <a:ext cx="281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prstClr val="black"/>
                </a:solidFill>
                <a:latin typeface="Calibri"/>
                <a:cs typeface="ＭＳ Ｐゴシック" charset="-128"/>
              </a:rPr>
              <a:t>Functions of Functions</a:t>
            </a:r>
            <a:endParaRPr lang="en-US" sz="2000" b="1" dirty="0">
              <a:solidFill>
                <a:prstClr val="black"/>
              </a:solidFill>
              <a:latin typeface="Calibri"/>
              <a:cs typeface="ＭＳ Ｐゴシック" charset="-128"/>
            </a:endParaRPr>
          </a:p>
        </p:txBody>
      </p: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922130"/>
              </p:ext>
            </p:extLst>
          </p:nvPr>
        </p:nvGraphicFramePr>
        <p:xfrm>
          <a:off x="1219200" y="4064001"/>
          <a:ext cx="990600" cy="36576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y1e1g1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805282"/>
              </p:ext>
            </p:extLst>
          </p:nvPr>
        </p:nvGraphicFramePr>
        <p:xfrm>
          <a:off x="5486400" y="4025901"/>
          <a:ext cx="1066800" cy="365760"/>
        </p:xfrm>
        <a:graphic>
          <a:graphicData uri="http://schemas.openxmlformats.org/drawingml/2006/table">
            <a:tbl>
              <a:tblPr/>
              <a:tblGrid>
                <a:gridCol w="1066800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y1e1g2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152400" y="4064001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ＭＳ Ｐゴシック" charset="-128"/>
              </a:rPr>
              <a:t>Gradient </a:t>
            </a:r>
            <a:endParaRPr lang="en-US" sz="1400" dirty="0">
              <a:solidFill>
                <a:prstClr val="black"/>
              </a:solidFill>
              <a:latin typeface="Calibri"/>
              <a:cs typeface="ＭＳ Ｐゴシック" charset="-128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0" y="3606801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prstClr val="black"/>
                </a:solidFill>
                <a:latin typeface="Calibri"/>
                <a:cs typeface="ＭＳ Ｐゴシック" charset="-128"/>
              </a:rPr>
              <a:t>Differentiator </a:t>
            </a:r>
            <a:endParaRPr lang="en-US" sz="1400" dirty="0">
              <a:solidFill>
                <a:prstClr val="black"/>
              </a:solidFill>
              <a:latin typeface="Calibri"/>
              <a:cs typeface="ＭＳ Ｐゴシック" charset="-128"/>
            </a:endParaRPr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0" y="0"/>
            <a:ext cx="7086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err="1" smtClean="0">
                <a:solidFill>
                  <a:srgbClr val="254061"/>
                </a:solidFill>
                <a:latin typeface="Arial"/>
                <a:cs typeface="Arial"/>
              </a:rPr>
              <a:t>Var</a:t>
            </a:r>
            <a:r>
              <a:rPr lang="en-US" sz="3600" b="1" i="1" dirty="0" smtClean="0">
                <a:solidFill>
                  <a:srgbClr val="254061"/>
                </a:solidFill>
                <a:latin typeface="Arial"/>
                <a:cs typeface="Arial"/>
              </a:rPr>
              <a:t> Structure</a:t>
            </a:r>
            <a:endParaRPr lang="en-US" sz="3600" b="1" i="1" dirty="0">
              <a:solidFill>
                <a:srgbClr val="25406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099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39" y="152400"/>
            <a:ext cx="8311208" cy="1143000"/>
          </a:xfrm>
        </p:spPr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Composition:  MBP + VOP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628" y="1708043"/>
            <a:ext cx="8620372" cy="48756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 smtClean="0"/>
              <a:t>Create a model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Create an evaluator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Create a filter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Add dependents to the evaluator (model-based </a:t>
            </a:r>
            <a:r>
              <a:rPr lang="en-US" sz="1800" dirty="0" err="1" smtClean="0"/>
              <a:t>var</a:t>
            </a:r>
            <a:r>
              <a:rPr lang="en-US" sz="1800" dirty="0" smtClean="0"/>
              <a:t> composition)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Assign the evaluator for the variable in the model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Example:</a:t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600" dirty="0" err="1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ResponseModel</a:t>
            </a: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  </a:t>
            </a:r>
            <a:r>
              <a:rPr lang="en-US" sz="1600" dirty="0" smtClean="0">
                <a:solidFill>
                  <a:srgbClr val="000000"/>
                </a:solidFill>
              </a:rPr>
              <a:t>model</a:t>
            </a:r>
            <a:r>
              <a:rPr lang="en-US" sz="1600" dirty="0" smtClean="0"/>
              <a:t>;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Evaluator </a:t>
            </a:r>
            <a:r>
              <a:rPr lang="en-US" sz="1600" dirty="0" smtClean="0"/>
              <a:t>y1e2 = </a:t>
            </a:r>
            <a:r>
              <a:rPr lang="en-US" sz="1600" i="1" dirty="0" smtClean="0">
                <a:solidFill>
                  <a:srgbClr val="000090"/>
                </a:solidFill>
              </a:rPr>
              <a:t>expression</a:t>
            </a:r>
            <a:r>
              <a:rPr lang="en-US" sz="1600" dirty="0" smtClean="0"/>
              <a:t>("y1e2", "y3 + y4 + y5 + 4*x2^3")</a:t>
            </a:r>
            <a:r>
              <a:rPr lang="en-US" sz="1600" i="1" dirty="0" smtClean="0"/>
              <a:t>;</a:t>
            </a:r>
            <a:br>
              <a:rPr lang="en-US" sz="1600" i="1" dirty="0" smtClean="0"/>
            </a:b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Filter </a:t>
            </a:r>
            <a:r>
              <a:rPr lang="en-US" sz="1600" dirty="0" smtClean="0"/>
              <a:t>y1f2;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dirty="0" smtClean="0"/>
              <a:t>y1e2.addDependents(model.getVars("y3", "y4", "y5”, "x2"));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dirty="0" smtClean="0"/>
              <a:t>model.setEvaluation("y1", y1e2, y1f2);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chemeClr val="accent5">
                    <a:lumMod val="25000"/>
                  </a:schemeClr>
                </a:solidFill>
                <a:latin typeface="Courier"/>
                <a:cs typeface="Courier"/>
              </a:rPr>
              <a:t>Object </a:t>
            </a:r>
            <a:r>
              <a:rPr lang="en-US" sz="1600" dirty="0" smtClean="0"/>
              <a:t>value = model.getValue(“y1”);</a:t>
            </a:r>
          </a:p>
          <a:p>
            <a:pPr lvl="1">
              <a:buNone/>
            </a:pPr>
            <a:r>
              <a:rPr lang="en-US" sz="1600" dirty="0" smtClean="0"/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Mike Sobolewski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B0E867-761E-264F-9436-73FFFB3EA5A5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00867" y="1370526"/>
            <a:ext cx="210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alternation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|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option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[ ... ]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repetition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{ ... }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39" y="152400"/>
            <a:ext cx="8311208" cy="1143000"/>
          </a:xfrm>
        </p:spPr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Composition:  MBP + EOP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628" y="1618922"/>
            <a:ext cx="8620372" cy="5239077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 smtClean="0"/>
              <a:t>Create a model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Create an exertion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Get an </a:t>
            </a:r>
            <a:r>
              <a:rPr lang="en-US" sz="1800" dirty="0" err="1" smtClean="0">
                <a:solidFill>
                  <a:srgbClr val="6A2800"/>
                </a:solidFill>
                <a:latin typeface="Courier"/>
                <a:cs typeface="Courier"/>
              </a:rPr>
              <a:t>ExertionEvaluator</a:t>
            </a:r>
            <a:endParaRPr lang="en-US" sz="1800" dirty="0" smtClean="0">
              <a:solidFill>
                <a:srgbClr val="6A2800"/>
              </a:solidFill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sz="1800" dirty="0" smtClean="0"/>
              <a:t>Add dependents to the evaluator (model-based </a:t>
            </a:r>
            <a:r>
              <a:rPr lang="en-US" sz="1800" dirty="0" err="1" smtClean="0"/>
              <a:t>var</a:t>
            </a:r>
            <a:r>
              <a:rPr lang="en-US" sz="1800" dirty="0" smtClean="0"/>
              <a:t> composition)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Assign the evaluator for the variable in the model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Example:</a:t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600" dirty="0" err="1" smtClean="0">
                <a:solidFill>
                  <a:srgbClr val="6A2800"/>
                </a:solidFill>
                <a:latin typeface="Courier"/>
                <a:cs typeface="Courier"/>
              </a:rPr>
              <a:t>ResponseModel</a:t>
            </a: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  </a:t>
            </a:r>
            <a:r>
              <a:rPr lang="en-US" sz="1600" dirty="0" smtClean="0"/>
              <a:t>model;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Exertion </a:t>
            </a:r>
            <a:r>
              <a:rPr lang="en-US" sz="1600" dirty="0" smtClean="0"/>
              <a:t>exe = new </a:t>
            </a:r>
            <a:r>
              <a:rPr lang="en-US" sz="1600" dirty="0" err="1" smtClean="0">
                <a:solidFill>
                  <a:srgbClr val="6A2800"/>
                </a:solidFill>
                <a:latin typeface="Courier"/>
                <a:cs typeface="Courier"/>
              </a:rPr>
              <a:t>ServiceJob</a:t>
            </a:r>
            <a:r>
              <a:rPr lang="en-US" sz="1600" dirty="0" err="1" smtClean="0"/>
              <a:t>(“service-oriented-colaboration</a:t>
            </a:r>
            <a:r>
              <a:rPr lang="en-US" sz="1600" dirty="0" smtClean="0"/>
              <a:t>”); </a:t>
            </a:r>
            <a:br>
              <a:rPr lang="en-US" sz="1600" dirty="0" smtClean="0"/>
            </a:br>
            <a:r>
              <a:rPr lang="en-US" sz="1600" dirty="0" smtClean="0"/>
              <a:t> …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Evaluator </a:t>
            </a:r>
            <a:r>
              <a:rPr lang="en-US" sz="1600" dirty="0" smtClean="0">
                <a:solidFill>
                  <a:srgbClr val="000000"/>
                </a:solidFill>
              </a:rPr>
              <a:t>y1e = </a:t>
            </a:r>
            <a:r>
              <a:rPr lang="en-US" sz="1600" dirty="0" err="1" smtClean="0">
                <a:solidFill>
                  <a:srgbClr val="000000"/>
                </a:solidFill>
              </a:rPr>
              <a:t>exe.getEvaluator</a:t>
            </a:r>
            <a:r>
              <a:rPr lang="en-US" sz="1600" dirty="0" smtClean="0">
                <a:solidFill>
                  <a:srgbClr val="000000"/>
                </a:solidFill>
              </a:rPr>
              <a:t>();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Filter </a:t>
            </a:r>
            <a:r>
              <a:rPr lang="en-US" sz="1600" dirty="0" smtClean="0"/>
              <a:t>y1f;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dirty="0" smtClean="0"/>
              <a:t>y1e.addDependents(model.getVars(”y1", ”y2", “x4"));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dirty="0" smtClean="0"/>
              <a:t>model.setEvaluation("y1", y1e, y1f);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Object </a:t>
            </a:r>
            <a:r>
              <a:rPr lang="en-US" sz="1600" dirty="0" smtClean="0"/>
              <a:t>value = model.getValue(“y1”);</a:t>
            </a:r>
          </a:p>
          <a:p>
            <a:pPr lvl="1">
              <a:buNone/>
            </a:pPr>
            <a:r>
              <a:rPr lang="en-US" sz="1600" dirty="0" smtClean="0"/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Mike Sobolewski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B0E867-761E-264F-9436-73FFFB3EA5A5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00867" y="1370526"/>
            <a:ext cx="210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alternation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|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option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[ ... ]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repetition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{ ... }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Composition:  VOP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628" y="1830583"/>
            <a:ext cx="8620372" cy="4675119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 smtClean="0"/>
              <a:t>Create all related variables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Create an evaluator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Add dependents to the variables (</a:t>
            </a:r>
            <a:r>
              <a:rPr lang="en-US" sz="1800" dirty="0" err="1" smtClean="0"/>
              <a:t>var</a:t>
            </a:r>
            <a:r>
              <a:rPr lang="en-US" sz="1800" dirty="0" smtClean="0"/>
              <a:t> composition)</a:t>
            </a:r>
          </a:p>
          <a:p>
            <a:pPr>
              <a:buFont typeface="+mj-lt"/>
              <a:buAutoNum type="arabicPeriod"/>
            </a:pPr>
            <a:r>
              <a:rPr lang="en-US" sz="1800" dirty="0" smtClean="0"/>
              <a:t>Assign the evaluator for the variable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Example:</a:t>
            </a:r>
            <a:br>
              <a:rPr lang="en-US" sz="1800" dirty="0" smtClean="0"/>
            </a:br>
            <a:endParaRPr lang="en-US" sz="1800" dirty="0" smtClean="0"/>
          </a:p>
          <a:p>
            <a:pPr marL="457200" lvl="1" indent="0">
              <a:buNone/>
            </a:pPr>
            <a:r>
              <a:rPr lang="en-US" sz="1600" dirty="0" err="1" smtClean="0">
                <a:solidFill>
                  <a:srgbClr val="6A2800"/>
                </a:solidFill>
                <a:latin typeface="Courier"/>
                <a:cs typeface="Courier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</a:rPr>
              <a:t>&lt;</a:t>
            </a: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Double</a:t>
            </a:r>
            <a:r>
              <a:rPr lang="en-US" sz="1600" dirty="0" smtClean="0">
                <a:solidFill>
                  <a:srgbClr val="000000"/>
                </a:solidFill>
              </a:rPr>
              <a:t>&gt; y1 = new </a:t>
            </a: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</a:rPr>
              <a:t>(“y1”, 10.0);</a:t>
            </a:r>
          </a:p>
          <a:p>
            <a:pPr marL="457200" lvl="1" indent="0">
              <a:buNone/>
            </a:pPr>
            <a:r>
              <a:rPr lang="en-US" sz="1600" dirty="0" err="1" smtClean="0">
                <a:solidFill>
                  <a:srgbClr val="6A2800"/>
                </a:solidFill>
                <a:latin typeface="Courier"/>
                <a:cs typeface="Courier"/>
              </a:rPr>
              <a:t>Var</a:t>
            </a:r>
            <a:r>
              <a:rPr lang="en-US" sz="1600" dirty="0" smtClean="0">
                <a:solidFill>
                  <a:srgbClr val="000000"/>
                </a:solidFill>
              </a:rPr>
              <a:t>&lt;</a:t>
            </a: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Double</a:t>
            </a:r>
            <a:r>
              <a:rPr lang="en-US" sz="1600" dirty="0" smtClean="0">
                <a:solidFill>
                  <a:srgbClr val="000000"/>
                </a:solidFill>
              </a:rPr>
              <a:t>&gt; y3 = …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Evaluator </a:t>
            </a:r>
            <a:r>
              <a:rPr lang="en-US" sz="1600" dirty="0" smtClean="0">
                <a:solidFill>
                  <a:srgbClr val="000000"/>
                </a:solidFill>
              </a:rPr>
              <a:t>y1e2 = new </a:t>
            </a: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GroovyEvaluator</a:t>
            </a:r>
            <a:r>
              <a:rPr lang="en-US" sz="1600" dirty="0" smtClean="0">
                <a:solidFill>
                  <a:srgbClr val="000000"/>
                </a:solidFill>
              </a:rPr>
              <a:t>("y1e2", "y3 + y4 + y5 + 4*x2^3");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y1.addDependents(y3, y4, y5, x2));</a:t>
            </a:r>
            <a:br>
              <a:rPr lang="en-US" sz="1600" dirty="0" smtClean="0">
                <a:solidFill>
                  <a:srgbClr val="000000"/>
                </a:solidFill>
              </a:rPr>
            </a:br>
            <a:r>
              <a:rPr lang="en-US" sz="1600" dirty="0" smtClean="0">
                <a:solidFill>
                  <a:srgbClr val="000000"/>
                </a:solidFill>
              </a:rPr>
              <a:t>y1.setEvaluator( y1e2);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6A2800"/>
                </a:solidFill>
                <a:latin typeface="Courier"/>
                <a:cs typeface="Courier"/>
              </a:rPr>
              <a:t>Object </a:t>
            </a:r>
            <a:r>
              <a:rPr lang="en-US" sz="1600" dirty="0" smtClean="0"/>
              <a:t>value = y1.getValue();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1">
              <a:buNone/>
            </a:pPr>
            <a:r>
              <a:rPr lang="en-US" sz="1600" dirty="0" smtClean="0"/>
              <a:t>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Mike Sobolewski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FB0E867-761E-264F-9436-73FFFB3EA5A5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00867" y="1370526"/>
            <a:ext cx="210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alternation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|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option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[ ... ]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</a:rPr>
              <a:t>repetition	</a:t>
            </a:r>
            <a:r>
              <a:rPr lang="en-US" sz="1200" b="1" dirty="0" smtClean="0">
                <a:solidFill>
                  <a:srgbClr val="000000"/>
                </a:solidFill>
                <a:ea typeface="ＭＳ Ｐゴシック" charset="-128"/>
              </a:rPr>
              <a:t>{ ... }	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0000"/>
              </a:solidFill>
              <a:ea typeface="ＭＳ Ｐゴシック" charset="-128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SORCER </a:t>
            </a:r>
            <a:r>
              <a:rPr lang="en-US" sz="2800" i="1" dirty="0" smtClean="0"/>
              <a:t>Models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295400"/>
            <a:ext cx="861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SORCER Models support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Analysis – (</a:t>
            </a:r>
            <a:r>
              <a:rPr lang="en-US" dirty="0" err="1" smtClean="0"/>
              <a:t>ResponsModel</a:t>
            </a:r>
            <a:r>
              <a:rPr lang="en-US" dirty="0" smtClean="0"/>
              <a:t> &amp; </a:t>
            </a:r>
            <a:r>
              <a:rPr lang="en-US" dirty="0" err="1" smtClean="0"/>
              <a:t>ParametricModel</a:t>
            </a:r>
            <a:r>
              <a:rPr lang="en-US" dirty="0" smtClean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mtClean="0"/>
              <a:t>multidisciplinary response analysis</a:t>
            </a:r>
            <a:endParaRPr lang="en-US" dirty="0" smtClean="0"/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multi-fidelity response analysis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multi-fidelity response sensitivities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Design Space Exploration (</a:t>
            </a:r>
            <a:r>
              <a:rPr lang="en-US" dirty="0" err="1" smtClean="0"/>
              <a:t>OptimizationModel</a:t>
            </a:r>
            <a:r>
              <a:rPr lang="en-US" dirty="0" smtClean="0"/>
              <a:t>)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 Optimization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 Multidisciplinary Optimization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SORCER </a:t>
            </a:r>
            <a:r>
              <a:rPr lang="en-US" sz="2800" i="1" dirty="0" smtClean="0"/>
              <a:t>Variables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981200"/>
            <a:ext cx="3505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SORCER Variable </a:t>
            </a:r>
            <a:r>
              <a:rPr lang="en-US" sz="1600" b="1" i="1" dirty="0" smtClean="0"/>
              <a:t>Types </a:t>
            </a:r>
            <a:r>
              <a:rPr lang="en-US" sz="1600" dirty="0" smtClean="0"/>
              <a:t>(only one)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 </a:t>
            </a:r>
            <a:r>
              <a:rPr lang="en-US" sz="1600" cap="all" dirty="0" smtClean="0"/>
              <a:t>Design (default)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 </a:t>
            </a:r>
            <a:r>
              <a:rPr lang="en-US" sz="1600" cap="all" dirty="0" smtClean="0"/>
              <a:t>Response</a:t>
            </a:r>
          </a:p>
          <a:p>
            <a:pPr lvl="1">
              <a:buFont typeface="Arial" pitchFamily="34" charset="0"/>
              <a:buChar char="•"/>
            </a:pPr>
            <a:endParaRPr lang="en-US" sz="1600" dirty="0" smtClean="0"/>
          </a:p>
          <a:p>
            <a:r>
              <a:rPr lang="en-US" sz="1600" dirty="0" smtClean="0"/>
              <a:t>SORCER Variable </a:t>
            </a:r>
            <a:r>
              <a:rPr lang="en-US" sz="1600" b="1" i="1" dirty="0" smtClean="0"/>
              <a:t>Kinds </a:t>
            </a:r>
            <a:r>
              <a:rPr lang="en-US" sz="1600" dirty="0" smtClean="0"/>
              <a:t>(one or more combinations)</a:t>
            </a:r>
            <a:endParaRPr lang="en-US" sz="1600" cap="all" dirty="0" smtClean="0"/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Linked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Parameter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Bounded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Random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Constraint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Objective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2192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SORCER Variables are distinguished by four attributes: </a:t>
            </a:r>
            <a:r>
              <a:rPr lang="en-US" b="1" i="1" dirty="0" smtClean="0"/>
              <a:t>Type, Kind, </a:t>
            </a:r>
            <a:r>
              <a:rPr lang="en-US" b="1" i="1" dirty="0" err="1" smtClean="0"/>
              <a:t>ValueType</a:t>
            </a:r>
            <a:r>
              <a:rPr lang="en-US" b="1" i="1" dirty="0" smtClean="0"/>
              <a:t>, </a:t>
            </a:r>
            <a:r>
              <a:rPr lang="en-US" dirty="0" smtClean="0"/>
              <a:t>and</a:t>
            </a:r>
            <a:r>
              <a:rPr lang="en-US" b="1" i="1" dirty="0" smtClean="0"/>
              <a:t> </a:t>
            </a:r>
            <a:r>
              <a:rPr lang="en-US" b="1" i="1" dirty="0" err="1" smtClean="0"/>
              <a:t>MathType</a:t>
            </a:r>
            <a:endParaRPr lang="en-US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3581400" y="1600200"/>
            <a:ext cx="5562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SORCER Variable </a:t>
            </a:r>
            <a:r>
              <a:rPr lang="en-US" sz="1600" b="1" i="1" dirty="0" err="1" smtClean="0"/>
              <a:t>ValueType</a:t>
            </a:r>
            <a:r>
              <a:rPr lang="en-US" sz="1600" dirty="0" smtClean="0"/>
              <a:t> (only one)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 </a:t>
            </a:r>
            <a:r>
              <a:rPr lang="en-US" sz="1600" cap="all" dirty="0" smtClean="0"/>
              <a:t>Integer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Long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Double (Default)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Float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String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Object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Unknown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Undefined</a:t>
            </a:r>
          </a:p>
          <a:p>
            <a:pPr lvl="1">
              <a:buFont typeface="Arial" pitchFamily="34" charset="0"/>
              <a:buChar char="•"/>
            </a:pPr>
            <a:endParaRPr lang="en-US" sz="1600" dirty="0" smtClean="0"/>
          </a:p>
          <a:p>
            <a:r>
              <a:rPr lang="en-US" sz="1600" dirty="0" smtClean="0"/>
              <a:t>SORCER Variable </a:t>
            </a:r>
            <a:r>
              <a:rPr lang="en-US" sz="1600" b="1" i="1" dirty="0" err="1" smtClean="0"/>
              <a:t>MathType</a:t>
            </a:r>
            <a:r>
              <a:rPr lang="en-US" sz="1600" b="1" i="1" dirty="0" smtClean="0"/>
              <a:t> </a:t>
            </a:r>
            <a:r>
              <a:rPr lang="en-US" sz="1600" dirty="0" smtClean="0"/>
              <a:t>(one or more combinations)</a:t>
            </a:r>
            <a:endParaRPr lang="en-US" sz="1600" b="1" i="1" dirty="0" smtClean="0"/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 </a:t>
            </a:r>
            <a:r>
              <a:rPr lang="en-US" sz="1600" cap="all" dirty="0" smtClean="0"/>
              <a:t>Continuous (default)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Discrete</a:t>
            </a:r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</a:t>
            </a:r>
            <a:r>
              <a:rPr lang="en-US" sz="1600" cap="all" dirty="0" err="1" smtClean="0"/>
              <a:t>Discrete_With_Order</a:t>
            </a:r>
            <a:endParaRPr lang="en-US" sz="1600" cap="all" dirty="0" smtClean="0"/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</a:t>
            </a:r>
            <a:r>
              <a:rPr lang="en-US" sz="1600" cap="all" dirty="0" err="1" smtClean="0"/>
              <a:t>Discrete_with_Math</a:t>
            </a:r>
            <a:endParaRPr lang="en-US" sz="1600" cap="all" dirty="0" smtClean="0"/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</a:t>
            </a:r>
            <a:r>
              <a:rPr lang="en-US" sz="1600" cap="all" dirty="0" err="1" smtClean="0"/>
              <a:t>Discrete_No_Order</a:t>
            </a:r>
            <a:endParaRPr lang="en-US" sz="1600" cap="all" dirty="0" smtClean="0"/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</a:t>
            </a:r>
            <a:r>
              <a:rPr lang="en-US" sz="1600" cap="all" dirty="0" err="1" smtClean="0"/>
              <a:t>Problem_Parameter</a:t>
            </a:r>
            <a:endParaRPr lang="en-US" sz="1600" cap="all" dirty="0" smtClean="0"/>
          </a:p>
          <a:p>
            <a:pPr lvl="1">
              <a:buFont typeface="Arial" pitchFamily="34" charset="0"/>
              <a:buChar char="•"/>
            </a:pPr>
            <a:r>
              <a:rPr lang="en-US" sz="1600" cap="all" dirty="0" smtClean="0"/>
              <a:t> </a:t>
            </a:r>
            <a:r>
              <a:rPr lang="en-US" sz="1600" cap="all" dirty="0" err="1" smtClean="0"/>
              <a:t>ReaL</a:t>
            </a:r>
            <a:endParaRPr lang="en-US" sz="1600" cap="all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52400" y="60960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Example: </a:t>
            </a:r>
            <a:r>
              <a:rPr lang="en-US" sz="1600" dirty="0" err="1" smtClean="0"/>
              <a:t>skinThickness</a:t>
            </a:r>
            <a:r>
              <a:rPr lang="en-US" sz="1600" dirty="0" smtClean="0"/>
              <a:t>: </a:t>
            </a:r>
            <a:r>
              <a:rPr lang="en-US" sz="1600" dirty="0" err="1" smtClean="0"/>
              <a:t>Type:DESIGN</a:t>
            </a:r>
            <a:r>
              <a:rPr lang="en-US" sz="1600" dirty="0" smtClean="0"/>
              <a:t>, </a:t>
            </a:r>
            <a:r>
              <a:rPr lang="en-US" sz="1600" dirty="0" err="1" smtClean="0"/>
              <a:t>Kinds:BOUNDED,RANDOM</a:t>
            </a:r>
            <a:r>
              <a:rPr lang="en-US" sz="1600" dirty="0" smtClean="0"/>
              <a:t>, </a:t>
            </a:r>
            <a:r>
              <a:rPr lang="en-US" sz="1600" dirty="0" err="1" smtClean="0"/>
              <a:t>ValueType:DOUBLE</a:t>
            </a:r>
            <a:r>
              <a:rPr lang="en-US" sz="1600" dirty="0" smtClean="0"/>
              <a:t>, </a:t>
            </a:r>
            <a:r>
              <a:rPr lang="en-US" sz="1600" dirty="0" err="1" smtClean="0"/>
              <a:t>MathType</a:t>
            </a:r>
            <a:r>
              <a:rPr lang="en-US" sz="1600" dirty="0" smtClean="0"/>
              <a:t>: REAL, CONTINUOUS</a:t>
            </a:r>
            <a:endParaRPr lang="en-US" sz="1600" b="1" i="1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Variable, Evaluator, Filter (VEF) </a:t>
            </a:r>
            <a:br>
              <a:rPr lang="en-US" b="1" i="1" dirty="0" smtClean="0"/>
            </a:br>
            <a:r>
              <a:rPr lang="en-US" b="1" i="1" dirty="0" smtClean="0"/>
              <a:t> Design Patterns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965325"/>
            <a:ext cx="7829550" cy="410527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Lazy variable evaluation</a:t>
            </a:r>
          </a:p>
          <a:p>
            <a:pPr lvl="1"/>
            <a:r>
              <a:rPr lang="en-US" sz="2200" dirty="0" err="1" smtClean="0"/>
              <a:t>getValue</a:t>
            </a:r>
            <a:r>
              <a:rPr lang="en-US" sz="2200" dirty="0" smtClean="0"/>
              <a:t> vs. evaluate (</a:t>
            </a:r>
            <a:r>
              <a:rPr lang="en-US" sz="2200" b="1" dirty="0" smtClean="0"/>
              <a:t>demand driven calculations</a:t>
            </a:r>
            <a:r>
              <a:rPr lang="en-US" sz="2200" dirty="0" smtClean="0"/>
              <a:t>)</a:t>
            </a:r>
          </a:p>
          <a:p>
            <a:r>
              <a:rPr lang="en-US" sz="2400" dirty="0" smtClean="0"/>
              <a:t>Evaluator – Decorator  pattern</a:t>
            </a:r>
          </a:p>
          <a:p>
            <a:pPr lvl="1"/>
            <a:r>
              <a:rPr lang="en-US" sz="2200" dirty="0" smtClean="0"/>
              <a:t>Evaluator: </a:t>
            </a:r>
            <a:r>
              <a:rPr lang="en-US" sz="2200" dirty="0" err="1" smtClean="0"/>
              <a:t>getValue</a:t>
            </a:r>
            <a:r>
              <a:rPr lang="en-US" sz="2200" dirty="0" smtClean="0"/>
              <a:t>/evaluate implements </a:t>
            </a:r>
            <a:r>
              <a:rPr lang="en-US" sz="2200" dirty="0" err="1" smtClean="0">
                <a:latin typeface="Courier New" charset="0"/>
                <a:cs typeface="Courier New" charset="0"/>
              </a:rPr>
              <a:t>EvaluationManagement</a:t>
            </a:r>
            <a:endParaRPr lang="en-US" sz="2200" dirty="0" smtClean="0">
              <a:latin typeface="Courier New" charset="0"/>
              <a:cs typeface="Courier New" charset="0"/>
            </a:endParaRPr>
          </a:p>
          <a:p>
            <a:pPr lvl="1"/>
            <a:r>
              <a:rPr lang="en-US" sz="2200" dirty="0" smtClean="0"/>
              <a:t>Outer evaluator calls on its inner one </a:t>
            </a:r>
            <a:endParaRPr lang="en-US" sz="2200" b="1" dirty="0" smtClean="0"/>
          </a:p>
          <a:p>
            <a:pPr lvl="1"/>
            <a:r>
              <a:rPr lang="en-US" sz="2200" dirty="0" smtClean="0"/>
              <a:t>Evaluator is observable and observer (</a:t>
            </a:r>
            <a:r>
              <a:rPr lang="en-US" sz="2200" b="1" dirty="0" smtClean="0"/>
              <a:t>functional programming</a:t>
            </a:r>
            <a:r>
              <a:rPr lang="en-US" sz="2200" dirty="0" smtClean="0"/>
              <a:t>)</a:t>
            </a:r>
          </a:p>
          <a:p>
            <a:r>
              <a:rPr lang="en-US" sz="2400" dirty="0" smtClean="0"/>
              <a:t>Observer-Observable</a:t>
            </a:r>
          </a:p>
          <a:p>
            <a:pPr lvl="1"/>
            <a:r>
              <a:rPr lang="en-US" sz="2200" dirty="0" err="1" smtClean="0"/>
              <a:t>setChanged</a:t>
            </a:r>
            <a:endParaRPr lang="en-US" sz="2200" dirty="0" smtClean="0"/>
          </a:p>
          <a:p>
            <a:pPr lvl="1"/>
            <a:r>
              <a:rPr lang="en-US" sz="2200" dirty="0" smtClean="0"/>
              <a:t>notify/update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565650" y="3567113"/>
          <a:ext cx="803275" cy="365760"/>
        </p:xfrm>
        <a:graphic>
          <a:graphicData uri="http://schemas.openxmlformats.org/drawingml/2006/table">
            <a:tbl>
              <a:tblPr/>
              <a:tblGrid>
                <a:gridCol w="803275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y1f3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4424363" y="3414713"/>
          <a:ext cx="803275" cy="365760"/>
        </p:xfrm>
        <a:graphic>
          <a:graphicData uri="http://schemas.openxmlformats.org/drawingml/2006/table">
            <a:tbl>
              <a:tblPr/>
              <a:tblGrid>
                <a:gridCol w="803275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y1f12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532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Basic Variable Structure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217863" y="2506663"/>
          <a:ext cx="1219200" cy="396875"/>
        </p:xfrm>
        <a:graphic>
          <a:graphicData uri="http://schemas.openxmlformats.org/drawingml/2006/table">
            <a:tbl>
              <a:tblPr/>
              <a:tblGrid>
                <a:gridCol w="12192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28975" y="3254375"/>
          <a:ext cx="803275" cy="365760"/>
        </p:xfrm>
        <a:graphic>
          <a:graphicData uri="http://schemas.openxmlformats.org/drawingml/2006/table">
            <a:tbl>
              <a:tblPr/>
              <a:tblGrid>
                <a:gridCol w="803275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206750" y="4256088"/>
          <a:ext cx="1455738" cy="1492250"/>
        </p:xfrm>
        <a:graphic>
          <a:graphicData uri="http://schemas.openxmlformats.org/drawingml/2006/table">
            <a:tbl>
              <a:tblPr/>
              <a:tblGrid>
                <a:gridCol w="1455738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dy1dx1e1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dy1dx2e2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dy1dx3e2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dy1dx4e3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82750" y="2528888"/>
            <a:ext cx="1325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latin typeface="+mn-lt"/>
                <a:cs typeface="ＭＳ Ｐゴシック" charset="-128"/>
              </a:rPr>
              <a:t>Variable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2750" y="3263900"/>
            <a:ext cx="1325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latin typeface="+mn-lt"/>
                <a:cs typeface="ＭＳ Ｐゴシック" charset="-128"/>
              </a:rPr>
              <a:t>Evaluator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82750" y="4725988"/>
            <a:ext cx="13255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latin typeface="+mn-lt"/>
                <a:cs typeface="ＭＳ Ｐゴシック" charset="-128"/>
              </a:rPr>
              <a:t>Derivative</a:t>
            </a:r>
            <a:br>
              <a:rPr lang="en-US" sz="1400" dirty="0">
                <a:latin typeface="+mn-lt"/>
                <a:cs typeface="ＭＳ Ｐゴシック" charset="-128"/>
              </a:rPr>
            </a:br>
            <a:r>
              <a:rPr lang="en-US" sz="1400" dirty="0">
                <a:latin typeface="+mn-lt"/>
                <a:cs typeface="ＭＳ Ｐゴシック" charset="-128"/>
              </a:rPr>
              <a:t>Evaluators</a:t>
            </a:r>
          </a:p>
        </p:txBody>
      </p:sp>
      <p:cxnSp>
        <p:nvCxnSpPr>
          <p:cNvPr id="53292" name="Straight Arrow Connector 13"/>
          <p:cNvCxnSpPr>
            <a:cxnSpLocks noChangeShapeType="1"/>
          </p:cNvCxnSpPr>
          <p:nvPr/>
        </p:nvCxnSpPr>
        <p:spPr bwMode="auto">
          <a:xfrm rot="16200000" flipH="1">
            <a:off x="3414712" y="3068638"/>
            <a:ext cx="3460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3293" name="Straight Arrow Connector 14"/>
          <p:cNvCxnSpPr>
            <a:cxnSpLocks noChangeShapeType="1"/>
          </p:cNvCxnSpPr>
          <p:nvPr/>
        </p:nvCxnSpPr>
        <p:spPr bwMode="auto">
          <a:xfrm rot="5400000">
            <a:off x="3352801" y="3943350"/>
            <a:ext cx="64611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4227513" y="3251200"/>
          <a:ext cx="803275" cy="365760"/>
        </p:xfrm>
        <a:graphic>
          <a:graphicData uri="http://schemas.openxmlformats.org/drawingml/2006/table">
            <a:tbl>
              <a:tblPr/>
              <a:tblGrid>
                <a:gridCol w="803275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y1f1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cxnSp>
        <p:nvCxnSpPr>
          <p:cNvPr id="53300" name="Straight Arrow Connector 21"/>
          <p:cNvCxnSpPr>
            <a:cxnSpLocks noChangeShapeType="1"/>
          </p:cNvCxnSpPr>
          <p:nvPr/>
        </p:nvCxnSpPr>
        <p:spPr bwMode="auto">
          <a:xfrm>
            <a:off x="4189413" y="2908300"/>
            <a:ext cx="433387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2" name="TextBox 31"/>
          <p:cNvSpPr txBox="1"/>
          <p:nvPr/>
        </p:nvSpPr>
        <p:spPr>
          <a:xfrm>
            <a:off x="5656263" y="3271838"/>
            <a:ext cx="13255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latin typeface="+mn-lt"/>
                <a:cs typeface="ＭＳ Ｐゴシック" charset="-128"/>
              </a:rPr>
              <a:t>Pipe of Filters</a:t>
            </a:r>
          </a:p>
        </p:txBody>
      </p:sp>
      <p:graphicFrame>
        <p:nvGraphicFramePr>
          <p:cNvPr id="204802" name="Object 2"/>
          <p:cNvGraphicFramePr>
            <a:graphicFrameLocks noChangeAspect="1"/>
          </p:cNvGraphicFramePr>
          <p:nvPr/>
        </p:nvGraphicFramePr>
        <p:xfrm>
          <a:off x="2057400" y="1524000"/>
          <a:ext cx="209241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8" name="Equation" r:id="rId3" imgW="787320" imgH="228600" progId="Equation.3">
                  <p:embed/>
                </p:oleObj>
              </mc:Choice>
              <mc:Fallback>
                <p:oleObj name="Equation" r:id="rId3" imgW="78732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524000"/>
                        <a:ext cx="2092411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871913" y="4217988"/>
          <a:ext cx="2909887" cy="1492250"/>
        </p:xfrm>
        <a:graphic>
          <a:graphicData uri="http://schemas.openxmlformats.org/drawingml/2006/table">
            <a:tbl>
              <a:tblPr/>
              <a:tblGrid>
                <a:gridCol w="1455737"/>
                <a:gridCol w="145415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dy1dx1e1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dy1dx1e4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dy1dx2e2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dy1dx2e5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dy1dx3e2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dy1dx3e6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dy1dx3e3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dy1dx4e7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</a:tbl>
          </a:graphicData>
        </a:graphic>
      </p:graphicFrame>
      <p:sp>
        <p:nvSpPr>
          <p:cNvPr id="54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Advanced Variable Structure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217863" y="2506663"/>
          <a:ext cx="2152650" cy="396875"/>
        </p:xfrm>
        <a:graphic>
          <a:graphicData uri="http://schemas.openxmlformats.org/drawingml/2006/table">
            <a:tbl>
              <a:tblPr/>
              <a:tblGrid>
                <a:gridCol w="717550"/>
                <a:gridCol w="717550"/>
                <a:gridCol w="71755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28975" y="3254375"/>
          <a:ext cx="1606550" cy="365760"/>
        </p:xfrm>
        <a:graphic>
          <a:graphicData uri="http://schemas.openxmlformats.org/drawingml/2006/table">
            <a:tbl>
              <a:tblPr/>
              <a:tblGrid>
                <a:gridCol w="803275"/>
                <a:gridCol w="803275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206750" y="3976688"/>
          <a:ext cx="2909888" cy="1492250"/>
        </p:xfrm>
        <a:graphic>
          <a:graphicData uri="http://schemas.openxmlformats.org/drawingml/2006/table">
            <a:tbl>
              <a:tblPr/>
              <a:tblGrid>
                <a:gridCol w="1455738"/>
                <a:gridCol w="1454150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dy1dx1e1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dy1dx1e4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dy1dx2e2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dy1dx2e5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dy1dx3e2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dy1dx3e6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dy1dx4e3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dy1dx4e7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82750" y="2551113"/>
            <a:ext cx="1325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latin typeface="+mn-lt"/>
                <a:cs typeface="ＭＳ Ｐゴシック" charset="-128"/>
              </a:rPr>
              <a:t>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2750" y="3263900"/>
            <a:ext cx="1325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latin typeface="+mn-lt"/>
                <a:cs typeface="ＭＳ Ｐゴシック" charset="-128"/>
              </a:rPr>
              <a:t>Evaluators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76400" y="4724400"/>
            <a:ext cx="1325563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400" dirty="0">
                <a:latin typeface="+mn-lt"/>
                <a:cs typeface="ＭＳ Ｐゴシック" charset="-128"/>
              </a:rPr>
              <a:t>Gradient</a:t>
            </a:r>
            <a:br>
              <a:rPr lang="en-US" sz="1400" dirty="0">
                <a:latin typeface="+mn-lt"/>
                <a:cs typeface="ＭＳ Ｐゴシック" charset="-128"/>
              </a:rPr>
            </a:br>
            <a:r>
              <a:rPr lang="en-US" sz="1400" dirty="0">
                <a:latin typeface="+mn-lt"/>
                <a:cs typeface="ＭＳ Ｐゴシック" charset="-128"/>
              </a:rPr>
              <a:t>Evaluators</a:t>
            </a:r>
          </a:p>
        </p:txBody>
      </p:sp>
      <p:cxnSp>
        <p:nvCxnSpPr>
          <p:cNvPr id="54332" name="Straight Arrow Connector 13"/>
          <p:cNvCxnSpPr>
            <a:cxnSpLocks noChangeShapeType="1"/>
          </p:cNvCxnSpPr>
          <p:nvPr/>
        </p:nvCxnSpPr>
        <p:spPr bwMode="auto">
          <a:xfrm>
            <a:off x="3609975" y="2828925"/>
            <a:ext cx="434975" cy="434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4333" name="Straight Arrow Connector 14"/>
          <p:cNvCxnSpPr>
            <a:cxnSpLocks noChangeShapeType="1"/>
          </p:cNvCxnSpPr>
          <p:nvPr/>
        </p:nvCxnSpPr>
        <p:spPr bwMode="auto">
          <a:xfrm>
            <a:off x="3621088" y="3576638"/>
            <a:ext cx="546100" cy="422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4334" name="Straight Arrow Connector 17"/>
          <p:cNvCxnSpPr>
            <a:cxnSpLocks noChangeShapeType="1"/>
          </p:cNvCxnSpPr>
          <p:nvPr/>
        </p:nvCxnSpPr>
        <p:spPr bwMode="auto">
          <a:xfrm>
            <a:off x="4467225" y="3576638"/>
            <a:ext cx="1993900" cy="635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TextBox 22"/>
          <p:cNvSpPr txBox="1"/>
          <p:nvPr/>
        </p:nvSpPr>
        <p:spPr>
          <a:xfrm>
            <a:off x="6553200" y="2514600"/>
            <a:ext cx="1679575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b="1" dirty="0">
                <a:latin typeface="+mn-lt"/>
                <a:cs typeface="ＭＳ Ｐゴシック" charset="-128"/>
              </a:rPr>
              <a:t>Multidisciplinary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29400" y="3200400"/>
            <a:ext cx="1679575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b="1" dirty="0" err="1" smtClean="0">
                <a:latin typeface="+mn-lt"/>
                <a:cs typeface="ＭＳ Ｐゴシック" charset="-128"/>
              </a:rPr>
              <a:t>Multifidelity</a:t>
            </a:r>
            <a:r>
              <a:rPr lang="en-US" sz="1600" b="1" dirty="0" smtClean="0">
                <a:latin typeface="+mn-lt"/>
                <a:cs typeface="ＭＳ Ｐゴシック" charset="-128"/>
              </a:rPr>
              <a:t> </a:t>
            </a:r>
            <a:endParaRPr lang="en-US" sz="1600" b="1" dirty="0">
              <a:latin typeface="+mn-lt"/>
              <a:cs typeface="ＭＳ Ｐゴシック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46650" y="3071813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/>
            <a:r>
              <a:rPr lang="en-US">
                <a:latin typeface="Arial" charset="0"/>
              </a:rPr>
              <a:t>…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96100" y="4597400"/>
            <a:ext cx="3683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/>
            <a:r>
              <a:rPr lang="en-US">
                <a:latin typeface="Arial" charset="0"/>
              </a:rPr>
              <a:t>…</a:t>
            </a:r>
          </a:p>
        </p:txBody>
      </p:sp>
      <p:graphicFrame>
        <p:nvGraphicFramePr>
          <p:cNvPr id="205826" name="Object 2"/>
          <p:cNvGraphicFramePr>
            <a:graphicFrameLocks noChangeAspect="1"/>
          </p:cNvGraphicFramePr>
          <p:nvPr/>
        </p:nvGraphicFramePr>
        <p:xfrm>
          <a:off x="838200" y="1371600"/>
          <a:ext cx="793115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62" name="Equation" r:id="rId3" imgW="2984400" imgH="228600" progId="Equation.3">
                  <p:embed/>
                </p:oleObj>
              </mc:Choice>
              <mc:Fallback>
                <p:oleObj name="Equation" r:id="rId3" imgW="29844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371600"/>
                        <a:ext cx="7931151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>
            <a:stCxn id="25" idx="0"/>
          </p:cNvCxnSpPr>
          <p:nvPr/>
        </p:nvCxnSpPr>
        <p:spPr>
          <a:xfrm rot="5400000" flipH="1" flipV="1">
            <a:off x="2042696" y="2652297"/>
            <a:ext cx="228600" cy="20868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400" y="3810000"/>
            <a:ext cx="1922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Drag  via N-S Calc.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52400" y="4114800"/>
            <a:ext cx="250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Drag  via Surrogate Calc. 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362202" y="3581400"/>
            <a:ext cx="1904998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&amp; VEF Example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Rosen-Suzuki Function Optimization Definition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1981200" y="1676400"/>
          <a:ext cx="4967288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4" name="Equation" r:id="rId3" imgW="3098520" imgH="241200" progId="Equation.3">
                  <p:embed/>
                </p:oleObj>
              </mc:Choice>
              <mc:Fallback>
                <p:oleObj name="Equation" r:id="rId3" imgW="309852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76400"/>
                        <a:ext cx="4967288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50950" y="121126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Minimize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93800" y="2268537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Subject to:</a:t>
            </a:r>
            <a:endParaRPr lang="en-US" dirty="0"/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2062163" y="2878137"/>
          <a:ext cx="49069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5" name="Equation" r:id="rId5" imgW="3060360" imgH="241200" progId="Equation.3">
                  <p:embed/>
                </p:oleObj>
              </mc:Choice>
              <mc:Fallback>
                <p:oleObj name="Equation" r:id="rId5" imgW="306036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2878137"/>
                        <a:ext cx="4906962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2032000" y="3487737"/>
          <a:ext cx="4418013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6" name="Equation" r:id="rId7" imgW="2755800" imgH="241200" progId="Equation.3">
                  <p:embed/>
                </p:oleObj>
              </mc:Choice>
              <mc:Fallback>
                <p:oleObj name="Equation" r:id="rId7" imgW="275580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3487737"/>
                        <a:ext cx="4418013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032000" y="4097337"/>
          <a:ext cx="4275137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7" name="Equation" r:id="rId9" imgW="2666880" imgH="241200" progId="Equation.3">
                  <p:embed/>
                </p:oleObj>
              </mc:Choice>
              <mc:Fallback>
                <p:oleObj name="Equation" r:id="rId9" imgW="266688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0" y="4097337"/>
                        <a:ext cx="4275137" cy="382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9"/>
          <p:cNvGraphicFramePr>
            <a:graphicFrameLocks noChangeAspect="1"/>
          </p:cNvGraphicFramePr>
          <p:nvPr/>
        </p:nvGraphicFramePr>
        <p:xfrm>
          <a:off x="2133600" y="4724400"/>
          <a:ext cx="199390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8" name="Equation" r:id="rId11" imgW="1244520" imgH="914400" progId="Equation.3">
                  <p:embed/>
                </p:oleObj>
              </mc:Choice>
              <mc:Fallback>
                <p:oleObj name="Equation" r:id="rId11" imgW="1244520" imgH="9144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724400"/>
                        <a:ext cx="1993900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rgbClr val="254061"/>
                </a:solidFill>
                <a:latin typeface="Arial"/>
                <a:cs typeface="Arial"/>
              </a:rPr>
              <a:t>SORCER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1600200"/>
            <a:ext cx="3755571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Arial"/>
                <a:cs typeface="Arial"/>
              </a:rPr>
              <a:t>Collection of vars</a:t>
            </a:r>
          </a:p>
          <a:p>
            <a:r>
              <a:rPr lang="en-US" dirty="0" smtClean="0">
                <a:latin typeface="Arial"/>
                <a:cs typeface="Arial"/>
              </a:rPr>
              <a:t>May be published as a provider</a:t>
            </a:r>
          </a:p>
          <a:p>
            <a:r>
              <a:rPr lang="en-US" dirty="0" smtClean="0">
                <a:latin typeface="Arial"/>
                <a:cs typeface="Arial"/>
              </a:rPr>
              <a:t>Single model query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Set Xs, get Ys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Behaves like shared memory</a:t>
            </a:r>
          </a:p>
          <a:p>
            <a:r>
              <a:rPr lang="en-US" dirty="0" smtClean="0">
                <a:latin typeface="Arial"/>
                <a:cs typeface="Arial"/>
              </a:rPr>
              <a:t>Table model query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Rows of Xs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Creates new isolated model objects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Executes in parallel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4430490" y="1654631"/>
            <a:ext cx="4604658" cy="4495800"/>
            <a:chOff x="4234542" y="1600201"/>
            <a:chExt cx="4604658" cy="4495800"/>
          </a:xfrm>
        </p:grpSpPr>
        <p:sp>
          <p:nvSpPr>
            <p:cNvPr id="4" name="Rounded Rectangle 3"/>
            <p:cNvSpPr/>
            <p:nvPr/>
          </p:nvSpPr>
          <p:spPr>
            <a:xfrm>
              <a:off x="4234542" y="1600201"/>
              <a:ext cx="4179203" cy="4495800"/>
            </a:xfrm>
            <a:prstGeom prst="roundRect">
              <a:avLst>
                <a:gd name="adj" fmla="val 576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OptimizationModel</a:t>
              </a:r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: model1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183020" y="3481335"/>
              <a:ext cx="3054421" cy="7486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Var: y1v</a:t>
              </a:r>
              <a:endParaRPr lang="en-US" sz="1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Right Arrow Callout 18"/>
            <p:cNvSpPr/>
            <p:nvPr/>
          </p:nvSpPr>
          <p:spPr>
            <a:xfrm>
              <a:off x="6524570" y="3759577"/>
              <a:ext cx="1031131" cy="339381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>
                  <a:solidFill>
                    <a:prstClr val="white"/>
                  </a:solidFill>
                  <a:latin typeface="Calibri"/>
                </a:rPr>
                <a:t>filter</a:t>
              </a:r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Right Arrow Callout 19"/>
            <p:cNvSpPr/>
            <p:nvPr/>
          </p:nvSpPr>
          <p:spPr>
            <a:xfrm>
              <a:off x="5314779" y="3777916"/>
              <a:ext cx="1191821" cy="302703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6970517" y="3834441"/>
              <a:ext cx="440196" cy="189652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3681" y="3759058"/>
              <a:ext cx="527037" cy="340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896476" y="3834441"/>
              <a:ext cx="474371" cy="189652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8517903" y="2496807"/>
              <a:ext cx="321297" cy="198968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183020" y="2149022"/>
              <a:ext cx="3054421" cy="7486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Var: x1v</a:t>
              </a:r>
              <a:endParaRPr lang="en-US" sz="1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Right Arrow Callout 28"/>
            <p:cNvSpPr/>
            <p:nvPr/>
          </p:nvSpPr>
          <p:spPr>
            <a:xfrm>
              <a:off x="6524569" y="2427264"/>
              <a:ext cx="1031130" cy="339381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Right Arrow Callout 29"/>
            <p:cNvSpPr/>
            <p:nvPr/>
          </p:nvSpPr>
          <p:spPr>
            <a:xfrm>
              <a:off x="5314779" y="2445603"/>
              <a:ext cx="1191821" cy="302703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970518" y="2502128"/>
              <a:ext cx="440196" cy="189652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73680" y="2426745"/>
              <a:ext cx="527038" cy="34041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896476" y="2502128"/>
              <a:ext cx="474371" cy="189652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4" name="Curved Connector 161"/>
            <p:cNvCxnSpPr>
              <a:stCxn id="32" idx="3"/>
              <a:endCxn id="27" idx="2"/>
            </p:cNvCxnSpPr>
            <p:nvPr/>
          </p:nvCxnSpPr>
          <p:spPr>
            <a:xfrm flipV="1">
              <a:off x="8100718" y="2596291"/>
              <a:ext cx="417185" cy="664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0" idx="1"/>
              <a:endCxn id="10" idx="3"/>
            </p:cNvCxnSpPr>
            <p:nvPr/>
          </p:nvCxnSpPr>
          <p:spPr>
            <a:xfrm flipH="1" flipV="1">
              <a:off x="5063437" y="3573923"/>
              <a:ext cx="251342" cy="355345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4495800" y="2149022"/>
              <a:ext cx="567637" cy="3779098"/>
              <a:chOff x="3980931" y="1833336"/>
              <a:chExt cx="1115163" cy="377909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3980931" y="2518084"/>
                <a:ext cx="1115163" cy="1480305"/>
              </a:xfrm>
              <a:prstGeom prst="roundRect">
                <a:avLst>
                  <a:gd name="adj" fmla="val 984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8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grpSp>
            <p:nvGrpSpPr>
              <p:cNvPr id="11" name="Group 133"/>
              <p:cNvGrpSpPr/>
              <p:nvPr/>
            </p:nvGrpSpPr>
            <p:grpSpPr>
              <a:xfrm>
                <a:off x="4108930" y="3116990"/>
                <a:ext cx="859166" cy="602899"/>
                <a:chOff x="1625856" y="2251786"/>
                <a:chExt cx="1143000" cy="939282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1625856" y="2251786"/>
                  <a:ext cx="1143000" cy="939282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600" i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grpSp>
              <p:nvGrpSpPr>
                <p:cNvPr id="14" name="Group 12"/>
                <p:cNvGrpSpPr/>
                <p:nvPr/>
              </p:nvGrpSpPr>
              <p:grpSpPr>
                <a:xfrm>
                  <a:off x="1771932" y="2568632"/>
                  <a:ext cx="850848" cy="527538"/>
                  <a:chOff x="830778" y="5143500"/>
                  <a:chExt cx="1295400" cy="857250"/>
                </a:xfrm>
              </p:grpSpPr>
              <p:sp>
                <p:nvSpPr>
                  <p:cNvPr id="15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830778" y="561975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 anchorCtr="0">
                    <a:prstTxWarp prst="textNoShape">
                      <a:avLst/>
                    </a:prstTxWarp>
                    <a:flatTx/>
                  </a:bodyPr>
                  <a:lstStyle/>
                  <a:p>
                    <a:pPr algn="ctr"/>
                    <a:endParaRPr lang="en-US" sz="500" dirty="0">
                      <a:solidFill>
                        <a:prstClr val="white"/>
                      </a:solidFill>
                      <a:latin typeface="Calibri"/>
                      <a:cs typeface="Courier New" pitchFamily="49" charset="0"/>
                    </a:endParaRPr>
                  </a:p>
                </p:txBody>
              </p: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830778" y="514350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/>
                    <a:endParaRPr lang="en-US" sz="60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</p:grpSp>
          <p:sp>
            <p:nvSpPr>
              <p:cNvPr id="12" name="Rounded Rectangle 11"/>
              <p:cNvSpPr/>
              <p:nvPr/>
            </p:nvSpPr>
            <p:spPr>
              <a:xfrm>
                <a:off x="4108930" y="2775617"/>
                <a:ext cx="859166" cy="297455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6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73164" y="3760570"/>
                <a:ext cx="474370" cy="189652"/>
              </a:xfrm>
              <a:prstGeom prst="ellips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980931" y="1833336"/>
                <a:ext cx="1115163" cy="545003"/>
              </a:xfrm>
              <a:prstGeom prst="roundRect">
                <a:avLst>
                  <a:gd name="adj" fmla="val 984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8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01327" y="2154495"/>
                <a:ext cx="474370" cy="189652"/>
              </a:xfrm>
              <a:prstGeom prst="ellips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980931" y="4132129"/>
                <a:ext cx="1115163" cy="1480305"/>
                <a:chOff x="3980931" y="4132129"/>
                <a:chExt cx="1115163" cy="148030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3980931" y="4132129"/>
                  <a:ext cx="1115163" cy="1480305"/>
                </a:xfrm>
                <a:prstGeom prst="roundRect">
                  <a:avLst>
                    <a:gd name="adj" fmla="val 9849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endParaRPr lang="en-US" sz="80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40" name="Group 133"/>
                <p:cNvGrpSpPr/>
                <p:nvPr/>
              </p:nvGrpSpPr>
              <p:grpSpPr>
                <a:xfrm>
                  <a:off x="4108930" y="4731035"/>
                  <a:ext cx="859166" cy="602899"/>
                  <a:chOff x="1625856" y="2251786"/>
                  <a:chExt cx="1143000" cy="939282"/>
                </a:xfrm>
              </p:grpSpPr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625856" y="2251786"/>
                    <a:ext cx="1143000" cy="939282"/>
                  </a:xfrm>
                  <a:prstGeom prst="round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t" anchorCtr="0"/>
                  <a:lstStyle/>
                  <a:p>
                    <a:pPr algn="ctr"/>
                    <a:endParaRPr lang="en-US" sz="600" i="1" dirty="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  <p:grpSp>
                <p:nvGrpSpPr>
                  <p:cNvPr id="43" name="Group 12"/>
                  <p:cNvGrpSpPr/>
                  <p:nvPr/>
                </p:nvGrpSpPr>
                <p:grpSpPr>
                  <a:xfrm>
                    <a:off x="1771932" y="2568632"/>
                    <a:ext cx="850848" cy="527538"/>
                    <a:chOff x="830778" y="5143500"/>
                    <a:chExt cx="1295400" cy="857250"/>
                  </a:xfrm>
                </p:grpSpPr>
                <p:sp>
                  <p:nvSpPr>
                    <p:cNvPr id="44" name="AutoShape 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778" y="5619750"/>
                      <a:ext cx="1295400" cy="381000"/>
                    </a:xfrm>
                    <a:prstGeom prst="roundRect">
                      <a:avLst>
                        <a:gd name="adj" fmla="val 50000"/>
                      </a:avLst>
                    </a:prstGeom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 anchorCtr="0">
                      <a:prstTxWarp prst="textNoShape">
                        <a:avLst/>
                      </a:prstTxWarp>
                      <a:flatTx/>
                    </a:bodyPr>
                    <a:lstStyle/>
                    <a:p>
                      <a:pPr algn="ctr"/>
                      <a:endParaRPr lang="en-US" sz="500" dirty="0">
                        <a:solidFill>
                          <a:prstClr val="white"/>
                        </a:solidFill>
                        <a:latin typeface="Calibri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45" name="Rounded Rectangle 44"/>
                    <p:cNvSpPr/>
                    <p:nvPr/>
                  </p:nvSpPr>
                  <p:spPr>
                    <a:xfrm>
                      <a:off x="830778" y="5143500"/>
                      <a:ext cx="1295400" cy="381000"/>
                    </a:xfrm>
                    <a:prstGeom prst="roundRect">
                      <a:avLst>
                        <a:gd name="adj" fmla="val 50000"/>
                      </a:avLst>
                    </a:prstGeom>
                    <a:ln/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 anchorCtr="0"/>
                    <a:lstStyle/>
                    <a:p>
                      <a:pPr algn="ctr"/>
                      <a:endParaRPr lang="en-US" sz="600" dirty="0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</p:grpSp>
            </p:grpSp>
            <p:sp>
              <p:nvSpPr>
                <p:cNvPr id="41" name="Rounded Rectangle 40"/>
                <p:cNvSpPr/>
                <p:nvPr/>
              </p:nvSpPr>
              <p:spPr>
                <a:xfrm>
                  <a:off x="4108930" y="4389662"/>
                  <a:ext cx="859166" cy="297455"/>
                </a:xfrm>
                <a:prstGeom prst="roundRect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endParaRPr lang="en-US" sz="6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273164" y="5374615"/>
                  <a:ext cx="474370" cy="189652"/>
                </a:xfrm>
                <a:prstGeom prst="ellipse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3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</p:grpSp>
        <p:cxnSp>
          <p:nvCxnSpPr>
            <p:cNvPr id="46" name="Straight Connector 204"/>
            <p:cNvCxnSpPr>
              <a:stCxn id="41" idx="3"/>
              <a:endCxn id="18" idx="2"/>
            </p:cNvCxnSpPr>
            <p:nvPr/>
          </p:nvCxnSpPr>
          <p:spPr>
            <a:xfrm flipV="1">
              <a:off x="4998284" y="4229973"/>
              <a:ext cx="1711947" cy="624103"/>
            </a:xfrm>
            <a:prstGeom prst="straightConnector1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04"/>
            <p:cNvCxnSpPr>
              <a:stCxn id="12" idx="3"/>
              <a:endCxn id="28" idx="2"/>
            </p:cNvCxnSpPr>
            <p:nvPr/>
          </p:nvCxnSpPr>
          <p:spPr>
            <a:xfrm flipV="1">
              <a:off x="4998284" y="2897660"/>
              <a:ext cx="1711947" cy="342371"/>
            </a:xfrm>
            <a:prstGeom prst="straightConnector1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161"/>
            <p:cNvCxnSpPr>
              <a:stCxn id="22" idx="3"/>
              <a:endCxn id="44" idx="1"/>
            </p:cNvCxnSpPr>
            <p:nvPr/>
          </p:nvCxnSpPr>
          <p:spPr>
            <a:xfrm flipH="1">
              <a:off x="4616845" y="3929267"/>
              <a:ext cx="3483873" cy="1584194"/>
            </a:xfrm>
            <a:prstGeom prst="bentConnector5">
              <a:avLst>
                <a:gd name="adj1" fmla="val -6562"/>
                <a:gd name="adj2" fmla="val 28947"/>
                <a:gd name="adj3" fmla="val 106562"/>
              </a:avLst>
            </a:prstGeom>
            <a:ln w="2857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5183020" y="4813649"/>
              <a:ext cx="3054421" cy="7486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solidFill>
                    <a:prstClr val="black"/>
                  </a:solidFill>
                  <a:latin typeface="Calibri"/>
                </a:rPr>
                <a:t>Var: y2v</a:t>
              </a:r>
              <a:endParaRPr lang="en-US" sz="14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Right Arrow Callout 50"/>
            <p:cNvSpPr/>
            <p:nvPr/>
          </p:nvSpPr>
          <p:spPr>
            <a:xfrm>
              <a:off x="6524570" y="5091891"/>
              <a:ext cx="1031131" cy="339381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Right Arrow Callout 51"/>
            <p:cNvSpPr/>
            <p:nvPr/>
          </p:nvSpPr>
          <p:spPr>
            <a:xfrm>
              <a:off x="5314779" y="5110230"/>
              <a:ext cx="1191821" cy="302703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6970517" y="5166755"/>
              <a:ext cx="440196" cy="189652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73681" y="5091372"/>
              <a:ext cx="527037" cy="340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 smtClea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896476" y="5166755"/>
              <a:ext cx="474371" cy="189652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6" name="Straight Connector 55"/>
            <p:cNvCxnSpPr>
              <a:stCxn id="52" idx="1"/>
              <a:endCxn id="39" idx="3"/>
            </p:cNvCxnSpPr>
            <p:nvPr/>
          </p:nvCxnSpPr>
          <p:spPr>
            <a:xfrm flipH="1" flipV="1">
              <a:off x="5063437" y="5187968"/>
              <a:ext cx="251342" cy="73614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0" idx="1"/>
              <a:endCxn id="25" idx="3"/>
            </p:cNvCxnSpPr>
            <p:nvPr/>
          </p:nvCxnSpPr>
          <p:spPr>
            <a:xfrm flipH="1" flipV="1">
              <a:off x="5063437" y="2421524"/>
              <a:ext cx="251342" cy="175431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urved Connector 161"/>
            <p:cNvCxnSpPr>
              <a:stCxn id="54" idx="3"/>
              <a:endCxn id="64" idx="2"/>
            </p:cNvCxnSpPr>
            <p:nvPr/>
          </p:nvCxnSpPr>
          <p:spPr>
            <a:xfrm flipV="1">
              <a:off x="8100718" y="5259314"/>
              <a:ext cx="417185" cy="2267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lowchart: Magnetic Disk 63"/>
            <p:cNvSpPr/>
            <p:nvPr/>
          </p:nvSpPr>
          <p:spPr>
            <a:xfrm>
              <a:off x="8517903" y="5159830"/>
              <a:ext cx="321297" cy="198968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057076"/>
      </p:ext>
    </p:extLst>
  </p:cSld>
  <p:clrMapOvr>
    <a:masterClrMapping/>
  </p:clrMapOvr>
  <p:transition xmlns:p14="http://schemas.microsoft.com/office/powerpoint/2010/main" advTm="98047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Objective Function, Constraints and Sensitivities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" y="12125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Sensitivities:</a:t>
            </a:r>
            <a:endParaRPr lang="en-US" dirty="0"/>
          </a:p>
        </p:txBody>
      </p:sp>
      <p:graphicFrame>
        <p:nvGraphicFramePr>
          <p:cNvPr id="31751" name="Object 9"/>
          <p:cNvGraphicFramePr>
            <a:graphicFrameLocks noChangeAspect="1"/>
          </p:cNvGraphicFramePr>
          <p:nvPr/>
        </p:nvGraphicFramePr>
        <p:xfrm>
          <a:off x="762000" y="1539240"/>
          <a:ext cx="574198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4" name="Equation" r:id="rId3" imgW="3581280" imgH="685800" progId="Equation.3">
                  <p:embed/>
                </p:oleObj>
              </mc:Choice>
              <mc:Fallback>
                <p:oleObj name="Equation" r:id="rId3" imgW="3581280" imgH="685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39240"/>
                        <a:ext cx="5741988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8"/>
          <p:cNvGraphicFramePr>
            <a:graphicFrameLocks noChangeAspect="1"/>
          </p:cNvGraphicFramePr>
          <p:nvPr/>
        </p:nvGraphicFramePr>
        <p:xfrm>
          <a:off x="762000" y="3048000"/>
          <a:ext cx="64738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5" name="Equation" r:id="rId5" imgW="4038480" imgH="685800" progId="Equation.3">
                  <p:embed/>
                </p:oleObj>
              </mc:Choice>
              <mc:Fallback>
                <p:oleObj name="Equation" r:id="rId5" imgW="4038480" imgH="685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48000"/>
                        <a:ext cx="6473825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62000" y="4267200"/>
          <a:ext cx="55975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6" name="Equation" r:id="rId7" imgW="3492360" imgH="685800" progId="Equation.3">
                  <p:embed/>
                </p:oleObj>
              </mc:Choice>
              <mc:Fallback>
                <p:oleObj name="Equation" r:id="rId7" imgW="3492360" imgH="685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67200"/>
                        <a:ext cx="5597525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Object 10"/>
          <p:cNvGraphicFramePr>
            <a:graphicFrameLocks noChangeAspect="1"/>
          </p:cNvGraphicFramePr>
          <p:nvPr/>
        </p:nvGraphicFramePr>
        <p:xfrm>
          <a:off x="741363" y="5562600"/>
          <a:ext cx="572135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47" name="Equation" r:id="rId9" imgW="3568680" imgH="685800" progId="Equation.3">
                  <p:embed/>
                </p:oleObj>
              </mc:Choice>
              <mc:Fallback>
                <p:oleObj name="Equation" r:id="rId9" imgW="3568680" imgH="685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5562600"/>
                        <a:ext cx="5721350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0" y="2667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Constraints Sensitivities: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Constructing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295400"/>
            <a:ext cx="861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constructing the model for the optimization problem just treat the objective and constraints as responses.</a:t>
            </a:r>
          </a:p>
          <a:p>
            <a:endParaRPr lang="en-US" dirty="0" smtClean="0"/>
          </a:p>
          <a:p>
            <a:r>
              <a:rPr lang="en-US" dirty="0" smtClean="0"/>
              <a:t>Construct a </a:t>
            </a:r>
            <a:r>
              <a:rPr lang="en-US" b="1" i="1" dirty="0" smtClean="0"/>
              <a:t>Response Model </a:t>
            </a:r>
            <a:r>
              <a:rPr lang="en-US" dirty="0" smtClean="0"/>
              <a:t>for these functions. </a:t>
            </a:r>
          </a:p>
          <a:p>
            <a:r>
              <a:rPr lang="en-US" dirty="0" smtClean="0"/>
              <a:t>The steps for constructing a Response Model  are </a:t>
            </a:r>
          </a:p>
          <a:p>
            <a:r>
              <a:rPr lang="en-US" dirty="0" smtClean="0"/>
              <a:t>	1. Define the Model</a:t>
            </a:r>
          </a:p>
          <a:p>
            <a:r>
              <a:rPr lang="en-US" dirty="0" smtClean="0"/>
              <a:t>	2. Configure the Model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129540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Define the Model – 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Define the  </a:t>
            </a:r>
            <a:r>
              <a:rPr lang="en-US" b="1" i="1" dirty="0" smtClean="0"/>
              <a:t>Variables </a:t>
            </a:r>
            <a:r>
              <a:rPr lang="en-US" b="1" i="1" dirty="0" err="1" smtClean="0"/>
              <a:t>declarativley</a:t>
            </a:r>
            <a:r>
              <a:rPr lang="en-US" b="1" i="1" dirty="0" smtClean="0"/>
              <a:t> </a:t>
            </a:r>
            <a:endParaRPr lang="en-US" dirty="0" smtClean="0"/>
          </a:p>
          <a:p>
            <a:pPr marL="1257300" lvl="2" indent="-342900">
              <a:buFont typeface="+mj-lt"/>
              <a:buAutoNum type="alphaLcParenR"/>
            </a:pPr>
            <a:r>
              <a:rPr lang="en-US" dirty="0" err="1" smtClean="0"/>
              <a:t>VarOperator</a:t>
            </a:r>
            <a:r>
              <a:rPr lang="en-US" dirty="0" smtClean="0"/>
              <a:t> , Name of Variable(s) and complementary </a:t>
            </a:r>
            <a:r>
              <a:rPr lang="en-US" dirty="0" err="1" smtClean="0"/>
              <a:t>args</a:t>
            </a:r>
            <a:r>
              <a:rPr lang="en-US" dirty="0" smtClean="0"/>
              <a:t> for </a:t>
            </a:r>
            <a:r>
              <a:rPr lang="en-US" dirty="0" err="1" smtClean="0"/>
              <a:t>ValueType</a:t>
            </a:r>
            <a:r>
              <a:rPr lang="en-US" dirty="0" smtClean="0"/>
              <a:t> and </a:t>
            </a:r>
            <a:r>
              <a:rPr lang="en-US" dirty="0" err="1" smtClean="0"/>
              <a:t>MathType</a:t>
            </a:r>
            <a:endParaRPr lang="en-US" dirty="0" smtClean="0"/>
          </a:p>
          <a:p>
            <a:pPr marL="800100" lvl="1" indent="-3429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Define the response &amp; linked realizations for the Variables of Type: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dirty="0" smtClean="0">
                <a:solidFill>
                  <a:srgbClr val="FF0000"/>
                </a:solidFill>
              </a:rPr>
              <a:t>Name of Evaluator(s) and list of Filter(s) for the Variable(s)</a:t>
            </a:r>
          </a:p>
          <a:p>
            <a:pPr marL="800100" lvl="1" indent="-34290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Define the derivative realizations for the Variable Sensitivities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 smtClean="0">
                <a:solidFill>
                  <a:srgbClr val="FF0000"/>
                </a:solidFill>
              </a:rPr>
              <a:t>Name of </a:t>
            </a:r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wrt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vars</a:t>
            </a:r>
            <a:r>
              <a:rPr lang="en-US" dirty="0" smtClean="0">
                <a:solidFill>
                  <a:srgbClr val="FF0000"/>
                </a:solidFill>
              </a:rPr>
              <a:t>, name of vector of evaluators (default FD Evaluators created)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239000" cy="981075"/>
          </a:xfrm>
        </p:spPr>
        <p:txBody>
          <a:bodyPr/>
          <a:lstStyle/>
          <a:p>
            <a:r>
              <a:rPr lang="en-US" sz="2800" dirty="0" smtClean="0"/>
              <a:t>Defining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4038600"/>
            <a:ext cx="80581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Example: for the Rosen-Suzuki problem – </a:t>
            </a:r>
          </a:p>
          <a:p>
            <a:r>
              <a:rPr lang="en-US" dirty="0" smtClean="0"/>
              <a:t>	Variables:  </a:t>
            </a:r>
            <a:r>
              <a:rPr lang="en-US" dirty="0" err="1" smtClean="0"/>
              <a:t>Type:DESIGN</a:t>
            </a:r>
            <a:r>
              <a:rPr lang="en-US" dirty="0" smtClean="0"/>
              <a:t>, Kind: BOUNDED, </a:t>
            </a:r>
            <a:r>
              <a:rPr lang="en-US" dirty="0" err="1" smtClean="0"/>
              <a:t>MathType:REAL</a:t>
            </a:r>
            <a:r>
              <a:rPr lang="en-US" dirty="0" smtClean="0"/>
              <a:t>, CONTINUOUS, </a:t>
            </a:r>
          </a:p>
          <a:p>
            <a:r>
              <a:rPr lang="en-US" dirty="0" smtClean="0"/>
              <a:t>		   </a:t>
            </a:r>
            <a:r>
              <a:rPr lang="en-US" dirty="0" err="1" smtClean="0"/>
              <a:t>ValueType</a:t>
            </a:r>
            <a:r>
              <a:rPr lang="en-US" dirty="0" smtClean="0"/>
              <a:t>: DOUBLE </a:t>
            </a:r>
          </a:p>
          <a:p>
            <a:r>
              <a:rPr lang="en-US" dirty="0" smtClean="0"/>
              <a:t>		 </a:t>
            </a:r>
          </a:p>
          <a:p>
            <a:endParaRPr lang="en-US" dirty="0" smtClean="0"/>
          </a:p>
          <a:p>
            <a:r>
              <a:rPr lang="en-US" dirty="0" smtClean="0"/>
              <a:t>		  </a:t>
            </a:r>
            <a:r>
              <a:rPr lang="en-US" dirty="0" err="1" smtClean="0"/>
              <a:t>Type:RESPONSE</a:t>
            </a:r>
            <a:r>
              <a:rPr lang="en-US" dirty="0" smtClean="0"/>
              <a:t>, </a:t>
            </a:r>
            <a:r>
              <a:rPr lang="en-US" dirty="0" err="1" smtClean="0"/>
              <a:t>ValueType:DOUBLE</a:t>
            </a:r>
            <a:endParaRPr lang="en-US" dirty="0"/>
          </a:p>
        </p:txBody>
      </p:sp>
      <p:graphicFrame>
        <p:nvGraphicFramePr>
          <p:cNvPr id="72710" name="Object 9"/>
          <p:cNvGraphicFramePr>
            <a:graphicFrameLocks noChangeAspect="1"/>
          </p:cNvGraphicFramePr>
          <p:nvPr/>
        </p:nvGraphicFramePr>
        <p:xfrm>
          <a:off x="2286000" y="4953000"/>
          <a:ext cx="1160462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00" name="Equation" r:id="rId3" imgW="723600" imgH="228600" progId="Equation.3">
                  <p:embed/>
                </p:oleObj>
              </mc:Choice>
              <mc:Fallback>
                <p:oleObj name="Equation" r:id="rId3" imgW="7236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953000"/>
                        <a:ext cx="1160462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9"/>
          <p:cNvGraphicFramePr>
            <a:graphicFrameLocks noChangeAspect="1"/>
          </p:cNvGraphicFramePr>
          <p:nvPr/>
        </p:nvGraphicFramePr>
        <p:xfrm>
          <a:off x="2209800" y="5943600"/>
          <a:ext cx="632618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01" name="Equation" r:id="rId5" imgW="3949560" imgH="228600" progId="Equation.3">
                  <p:embed/>
                </p:oleObj>
              </mc:Choice>
              <mc:Fallback>
                <p:oleObj name="Equation" r:id="rId5" imgW="39495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943600"/>
                        <a:ext cx="6326188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676400"/>
            <a:ext cx="8915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ResponseModel</a:t>
            </a:r>
            <a:r>
              <a:rPr lang="en-US" sz="1600" dirty="0" smtClean="0"/>
              <a:t> </a:t>
            </a:r>
            <a:r>
              <a:rPr lang="en-US" sz="1600" dirty="0" err="1" smtClean="0"/>
              <a:t>rm</a:t>
            </a:r>
            <a:r>
              <a:rPr lang="en-US" sz="1600" dirty="0" smtClean="0"/>
              <a:t> = </a:t>
            </a:r>
            <a:r>
              <a:rPr lang="en-US" sz="1600" dirty="0" err="1" smtClean="0"/>
              <a:t>ResponseModel</a:t>
            </a:r>
            <a:r>
              <a:rPr lang="en-US" sz="1600" dirty="0" smtClean="0"/>
              <a:t>(“Rosen-Suzuki Model", 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designVars</a:t>
            </a:r>
            <a:r>
              <a:rPr lang="en-US" sz="1600" dirty="0" smtClean="0"/>
              <a:t>("x", 4), // creates 4 real design </a:t>
            </a:r>
            <a:r>
              <a:rPr lang="en-US" sz="1600" dirty="0" err="1" smtClean="0"/>
              <a:t>varibles</a:t>
            </a:r>
            <a:r>
              <a:rPr lang="en-US" sz="1600" dirty="0" smtClean="0"/>
              <a:t> x1-x4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responseVars</a:t>
            </a:r>
            <a:r>
              <a:rPr lang="en-US" sz="1600" dirty="0" smtClean="0"/>
              <a:t>("f"), // creates 1 response variable f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responseVars</a:t>
            </a:r>
            <a:r>
              <a:rPr lang="en-US" sz="1600" dirty="0" smtClean="0"/>
              <a:t>("g", 3) //creates 3 response variables g1-g3</a:t>
            </a:r>
          </a:p>
          <a:p>
            <a:r>
              <a:rPr lang="en-US" sz="1600" dirty="0" smtClean="0"/>
              <a:t>		        );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4676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Code for defining  the </a:t>
            </a:r>
            <a:r>
              <a:rPr lang="en-US" b="1" dirty="0" err="1" smtClean="0"/>
              <a:t>Repsonse</a:t>
            </a:r>
            <a:r>
              <a:rPr lang="en-US" b="1" dirty="0" smtClean="0"/>
              <a:t> Model 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0" y="30480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The above creates 4 DESIGN variables with names “x1-x4”, 4 RESPONSE variables “f” and “g1-g3”. There are many defaults used when using the minimum specification above. 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3733800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following attributes are default for Type DESIGN – the “xi”</a:t>
            </a:r>
          </a:p>
          <a:p>
            <a:r>
              <a:rPr lang="en-US" sz="1200" dirty="0" err="1" smtClean="0"/>
              <a:t>ValueType</a:t>
            </a:r>
            <a:r>
              <a:rPr lang="en-US" sz="1200" dirty="0" smtClean="0"/>
              <a:t>: DOUBLE</a:t>
            </a:r>
          </a:p>
          <a:p>
            <a:r>
              <a:rPr lang="en-US" sz="1200" dirty="0" err="1" smtClean="0"/>
              <a:t>MathType</a:t>
            </a:r>
            <a:r>
              <a:rPr lang="en-US" sz="1200" dirty="0" smtClean="0"/>
              <a:t>: [REAL, CONTINUOUS]</a:t>
            </a:r>
          </a:p>
          <a:p>
            <a:endParaRPr lang="en-US" sz="1200" cap="all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57200" y="45720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following attributes are default for Type RESPONSE – the “f”, “</a:t>
            </a:r>
            <a:r>
              <a:rPr lang="en-US" sz="1200" dirty="0" err="1" smtClean="0"/>
              <a:t>gi</a:t>
            </a:r>
            <a:r>
              <a:rPr lang="en-US" sz="1200" dirty="0" smtClean="0"/>
              <a:t>”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Kind: [ ]</a:t>
            </a:r>
          </a:p>
          <a:p>
            <a:r>
              <a:rPr lang="en-US" sz="1200" dirty="0" err="1" smtClean="0">
                <a:solidFill>
                  <a:srgbClr val="FF0000"/>
                </a:solidFill>
              </a:rPr>
              <a:t>ValueType</a:t>
            </a:r>
            <a:r>
              <a:rPr lang="en-US" sz="1200" dirty="0" smtClean="0">
                <a:solidFill>
                  <a:srgbClr val="FF0000"/>
                </a:solidFill>
              </a:rPr>
              <a:t>: DOUBLE</a:t>
            </a:r>
          </a:p>
          <a:p>
            <a:r>
              <a:rPr lang="en-US" sz="1200" dirty="0" err="1" smtClean="0">
                <a:solidFill>
                  <a:srgbClr val="FF0000"/>
                </a:solidFill>
              </a:rPr>
              <a:t>MathType</a:t>
            </a:r>
            <a:r>
              <a:rPr lang="en-US" sz="1200" dirty="0" smtClean="0">
                <a:solidFill>
                  <a:srgbClr val="FF0000"/>
                </a:solidFill>
              </a:rPr>
              <a:t>: [REAL, CONTINUOUS]</a:t>
            </a:r>
          </a:p>
          <a:p>
            <a:endParaRPr lang="en-US" sz="1200" cap="all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533400" y="5473005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The following realizations are default for Type RESPONSE – the “f”, “</a:t>
            </a:r>
            <a:r>
              <a:rPr lang="en-US" sz="1200" dirty="0" err="1" smtClean="0"/>
              <a:t>gi</a:t>
            </a:r>
            <a:r>
              <a:rPr lang="en-US" sz="1200" dirty="0" smtClean="0"/>
              <a:t>” ( default  naming convention – </a:t>
            </a:r>
            <a:r>
              <a:rPr lang="en-US" sz="1200" i="1" dirty="0" err="1" smtClean="0"/>
              <a:t>variableName</a:t>
            </a:r>
            <a:r>
              <a:rPr lang="en-US" sz="1200" b="1" dirty="0" err="1" smtClean="0"/>
              <a:t>e</a:t>
            </a:r>
            <a:r>
              <a:rPr lang="en-US" sz="1200" b="1" dirty="0" smtClean="0"/>
              <a:t>.) </a:t>
            </a:r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/>
              <a:t>realization(“f”, evaluation(“</a:t>
            </a:r>
            <a:r>
              <a:rPr lang="en-US" sz="1200" dirty="0" err="1" smtClean="0"/>
              <a:t>fe</a:t>
            </a:r>
            <a:r>
              <a:rPr lang="en-US" sz="1200" dirty="0" smtClean="0"/>
              <a:t>”),</a:t>
            </a:r>
          </a:p>
          <a:p>
            <a:r>
              <a:rPr lang="en-US" sz="1200" dirty="0" smtClean="0"/>
              <a:t>realization(“g1”, evaluation(“g1e”),</a:t>
            </a:r>
          </a:p>
          <a:p>
            <a:r>
              <a:rPr lang="en-US" sz="1200" dirty="0" smtClean="0"/>
              <a:t>realization(“g2”, evaluation(“g2e”),</a:t>
            </a:r>
          </a:p>
          <a:p>
            <a:r>
              <a:rPr lang="en-US" sz="1200" dirty="0" smtClean="0"/>
              <a:t>realization(“g3”, evaluation(“g3e”)</a:t>
            </a:r>
          </a:p>
          <a:p>
            <a:endParaRPr lang="en-US" sz="1200" cap="all" dirty="0" smtClean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162800" cy="981075"/>
          </a:xfrm>
        </p:spPr>
        <p:txBody>
          <a:bodyPr/>
          <a:lstStyle/>
          <a:p>
            <a:r>
              <a:rPr lang="en-US" sz="2800" dirty="0" smtClean="0"/>
              <a:t>Defining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1628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a SORCER Response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2971800"/>
            <a:ext cx="8915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ResponseModel</a:t>
            </a:r>
            <a:r>
              <a:rPr lang="en-US" sz="1600" dirty="0" smtClean="0"/>
              <a:t> </a:t>
            </a:r>
            <a:r>
              <a:rPr lang="en-US" sz="1600" dirty="0" err="1" smtClean="0"/>
              <a:t>rm</a:t>
            </a:r>
            <a:r>
              <a:rPr lang="en-US" sz="1600" dirty="0" smtClean="0"/>
              <a:t> = </a:t>
            </a:r>
            <a:r>
              <a:rPr lang="en-US" sz="1600" dirty="0" err="1" smtClean="0"/>
              <a:t>ResponseModel</a:t>
            </a:r>
            <a:r>
              <a:rPr lang="en-US" sz="1600" dirty="0" smtClean="0"/>
              <a:t>(“Rosen-Suzuki Model", 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designVars</a:t>
            </a:r>
            <a:r>
              <a:rPr lang="en-US" sz="1600" dirty="0" smtClean="0"/>
              <a:t>(</a:t>
            </a:r>
            <a:r>
              <a:rPr lang="en-US" sz="1600" dirty="0" err="1" smtClean="0"/>
              <a:t>var</a:t>
            </a:r>
            <a:r>
              <a:rPr lang="en-US" sz="1600" dirty="0" smtClean="0"/>
              <a:t>(“x1”, 2.0, -100., 100.), </a:t>
            </a:r>
            <a:r>
              <a:rPr lang="en-US" sz="1600" dirty="0" err="1" smtClean="0"/>
              <a:t>var</a:t>
            </a:r>
            <a:r>
              <a:rPr lang="en-US" sz="1600" dirty="0" smtClean="0"/>
              <a:t>(“x2”,3.0,-100., 100.),</a:t>
            </a:r>
          </a:p>
          <a:p>
            <a:r>
              <a:rPr lang="en-US" sz="1600" dirty="0" smtClean="0"/>
              <a:t>				    </a:t>
            </a:r>
            <a:r>
              <a:rPr lang="en-US" sz="1600" dirty="0" err="1" smtClean="0"/>
              <a:t>var</a:t>
            </a:r>
            <a:r>
              <a:rPr lang="en-US" sz="1600" dirty="0" smtClean="0"/>
              <a:t>(“x3”,4.0, -100, 100.), </a:t>
            </a:r>
            <a:r>
              <a:rPr lang="en-US" sz="1600" dirty="0" err="1" smtClean="0"/>
              <a:t>var</a:t>
            </a:r>
            <a:r>
              <a:rPr lang="en-US" sz="1600" dirty="0" smtClean="0"/>
              <a:t>(“x4”,5.0, -100, 100.),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responseVars</a:t>
            </a:r>
            <a:r>
              <a:rPr lang="en-US" sz="1600" dirty="0" smtClean="0"/>
              <a:t>("f"), // creates 1 response variable f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responseVars</a:t>
            </a:r>
            <a:r>
              <a:rPr lang="en-US" sz="1600" dirty="0" smtClean="0"/>
              <a:t>("g", 3) //creates 3 response variables g1-g3</a:t>
            </a:r>
          </a:p>
          <a:p>
            <a:r>
              <a:rPr lang="en-US" sz="1600" dirty="0" smtClean="0"/>
              <a:t>			realization(“f”, evaluation(“</a:t>
            </a:r>
            <a:r>
              <a:rPr lang="en-US" sz="1600" dirty="0" err="1" smtClean="0"/>
              <a:t>fe</a:t>
            </a:r>
            <a:r>
              <a:rPr lang="en-US" sz="1600" dirty="0" smtClean="0"/>
              <a:t>”),</a:t>
            </a:r>
          </a:p>
          <a:p>
            <a:r>
              <a:rPr lang="en-US" sz="1600" dirty="0" smtClean="0"/>
              <a:t>			realization(“g1”, evaluation(“g1e”),</a:t>
            </a:r>
          </a:p>
          <a:p>
            <a:r>
              <a:rPr lang="en-US" sz="1600" dirty="0" smtClean="0"/>
              <a:t>			realization(“g2”, evaluation(“g2e”),</a:t>
            </a:r>
          </a:p>
          <a:p>
            <a:r>
              <a:rPr lang="en-US" sz="1600" dirty="0" smtClean="0"/>
              <a:t>			realization(“g3”, evaluation(“g3e”)</a:t>
            </a:r>
          </a:p>
          <a:p>
            <a:r>
              <a:rPr lang="en-US" sz="1600" dirty="0" smtClean="0"/>
              <a:t>		        ); 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9050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b="1" dirty="0" smtClean="0"/>
              <a:t>To specify the initial value and bounds on the DESIGN variables  and specify the realizations for the RESPONSE variables: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6019800"/>
            <a:ext cx="3887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The </a:t>
            </a:r>
            <a:r>
              <a:rPr lang="en-US" sz="1400" dirty="0" err="1" smtClean="0">
                <a:solidFill>
                  <a:srgbClr val="FF0000"/>
                </a:solidFill>
              </a:rPr>
              <a:t>ResponseModel</a:t>
            </a:r>
            <a:r>
              <a:rPr lang="en-US" sz="1400" dirty="0" smtClean="0">
                <a:solidFill>
                  <a:srgbClr val="FF0000"/>
                </a:solidFill>
              </a:rPr>
              <a:t> class has a very rich API 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5943600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Once the Model is defined it must then be configured</a:t>
            </a:r>
            <a:endParaRPr lang="en-US" sz="20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2192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For the RESPONSE Variables to have sensitivities one  </a:t>
            </a:r>
            <a:r>
              <a:rPr lang="en-US" sz="1600" b="1" dirty="0" smtClean="0"/>
              <a:t>must include them in the realization of the Variable</a:t>
            </a:r>
            <a:r>
              <a:rPr lang="en-US" sz="1600" dirty="0" smtClean="0"/>
              <a:t> during the definition of the model.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0" y="2133600"/>
            <a:ext cx="8915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ResponseModel</a:t>
            </a:r>
            <a:r>
              <a:rPr lang="en-US" sz="1600" dirty="0" smtClean="0"/>
              <a:t> </a:t>
            </a:r>
            <a:r>
              <a:rPr lang="en-US" sz="1600" dirty="0" err="1" smtClean="0"/>
              <a:t>rm</a:t>
            </a:r>
            <a:r>
              <a:rPr lang="en-US" sz="1600" dirty="0" smtClean="0"/>
              <a:t> = </a:t>
            </a:r>
            <a:r>
              <a:rPr lang="en-US" sz="1600" dirty="0" err="1" smtClean="0"/>
              <a:t>ResponseModel</a:t>
            </a:r>
            <a:r>
              <a:rPr lang="en-US" sz="1600" dirty="0" smtClean="0"/>
              <a:t>(“Rosen-Suzuki Model", 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designVars</a:t>
            </a:r>
            <a:r>
              <a:rPr lang="en-US" sz="1600" dirty="0" smtClean="0"/>
              <a:t>(</a:t>
            </a:r>
            <a:r>
              <a:rPr lang="en-US" sz="1600" dirty="0" err="1" smtClean="0"/>
              <a:t>var</a:t>
            </a:r>
            <a:r>
              <a:rPr lang="en-US" sz="1600" dirty="0" smtClean="0"/>
              <a:t>(“x1”, 2.0, -100., 100.), </a:t>
            </a:r>
            <a:r>
              <a:rPr lang="en-US" sz="1600" dirty="0" err="1" smtClean="0"/>
              <a:t>var</a:t>
            </a:r>
            <a:r>
              <a:rPr lang="en-US" sz="1600" dirty="0" smtClean="0"/>
              <a:t>(“x2”,3.0,-100., 100.),</a:t>
            </a:r>
          </a:p>
          <a:p>
            <a:r>
              <a:rPr lang="en-US" sz="1600" dirty="0" smtClean="0"/>
              <a:t>				    </a:t>
            </a:r>
            <a:r>
              <a:rPr lang="en-US" sz="1600" dirty="0" err="1" smtClean="0"/>
              <a:t>var</a:t>
            </a:r>
            <a:r>
              <a:rPr lang="en-US" sz="1600" dirty="0" smtClean="0"/>
              <a:t>(“x3”,4.0, -100, 100.), </a:t>
            </a:r>
            <a:r>
              <a:rPr lang="en-US" sz="1600" dirty="0" err="1" smtClean="0"/>
              <a:t>var</a:t>
            </a:r>
            <a:r>
              <a:rPr lang="en-US" sz="1600" dirty="0" smtClean="0"/>
              <a:t>(“x4”,5.0, -100, 100.),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responseVars</a:t>
            </a:r>
            <a:r>
              <a:rPr lang="en-US" sz="1600" dirty="0" smtClean="0"/>
              <a:t>("f"), // creates 1 response variable f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responseVars</a:t>
            </a:r>
            <a:r>
              <a:rPr lang="en-US" sz="1600" dirty="0" smtClean="0"/>
              <a:t>("g", 3) //creates 3 response variables g1-g3,</a:t>
            </a:r>
          </a:p>
          <a:p>
            <a:r>
              <a:rPr lang="en-US" sz="1600" dirty="0" smtClean="0"/>
              <a:t>			realization(“f”, derivate(</a:t>
            </a:r>
            <a:r>
              <a:rPr lang="en-US" sz="1600" dirty="0" err="1" smtClean="0"/>
              <a:t>wrt</a:t>
            </a:r>
            <a:r>
              <a:rPr lang="en-US" sz="1600" dirty="0" smtClean="0"/>
              <a:t>(“x1”, “x2”, “x3”, “x4”))),</a:t>
            </a:r>
          </a:p>
          <a:p>
            <a:r>
              <a:rPr lang="en-US" sz="1600" dirty="0" smtClean="0"/>
              <a:t>			realization(“g1”,derivate(</a:t>
            </a:r>
            <a:r>
              <a:rPr lang="en-US" sz="1600" dirty="0" err="1" smtClean="0"/>
              <a:t>wrt</a:t>
            </a:r>
            <a:r>
              <a:rPr lang="en-US" sz="1600" dirty="0" smtClean="0"/>
              <a:t>(“x1”,”x2”,”x3”,”x4”))),</a:t>
            </a:r>
          </a:p>
          <a:p>
            <a:r>
              <a:rPr lang="en-US" sz="1600" dirty="0" smtClean="0"/>
              <a:t>			realization(“g2”, derivate(</a:t>
            </a:r>
            <a:r>
              <a:rPr lang="en-US" sz="1600" dirty="0" err="1" smtClean="0"/>
              <a:t>wrt</a:t>
            </a:r>
            <a:r>
              <a:rPr lang="en-US" sz="1600" dirty="0" smtClean="0"/>
              <a:t>(“x1”,”x2”,”x3”,”x4”))),</a:t>
            </a:r>
          </a:p>
          <a:p>
            <a:r>
              <a:rPr lang="en-US" sz="1600" dirty="0" smtClean="0"/>
              <a:t>			realization(“g3”, derivate(</a:t>
            </a:r>
            <a:r>
              <a:rPr lang="en-US" sz="1600" dirty="0" err="1" smtClean="0"/>
              <a:t>wrt</a:t>
            </a:r>
            <a:r>
              <a:rPr lang="en-US" sz="1600" dirty="0" smtClean="0"/>
              <a:t>(“x1”,”x2”,”x3”,”x4”))) )</a:t>
            </a:r>
          </a:p>
          <a:p>
            <a:r>
              <a:rPr lang="en-US" sz="1600" dirty="0" smtClean="0"/>
              <a:t>		        ); 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086600" cy="981075"/>
          </a:xfrm>
        </p:spPr>
        <p:txBody>
          <a:bodyPr/>
          <a:lstStyle/>
          <a:p>
            <a:r>
              <a:rPr lang="en-US" sz="2800" dirty="0" smtClean="0"/>
              <a:t>Defining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43000"/>
            <a:ext cx="899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Configuring a Response Model </a:t>
            </a:r>
            <a:r>
              <a:rPr lang="en-US" sz="1600" dirty="0" smtClean="0"/>
              <a:t>– This requires definition of the </a:t>
            </a:r>
            <a:r>
              <a:rPr lang="en-US" sz="1600" b="1" i="1" dirty="0" smtClean="0"/>
              <a:t>EVALUATORS</a:t>
            </a:r>
            <a:r>
              <a:rPr lang="en-US" sz="1600" dirty="0" smtClean="0"/>
              <a:t>, and </a:t>
            </a:r>
            <a:r>
              <a:rPr lang="en-US" sz="1600" b="1" i="1" dirty="0" smtClean="0"/>
              <a:t>FILTERS </a:t>
            </a:r>
            <a:r>
              <a:rPr lang="en-US" sz="1600" dirty="0" smtClean="0"/>
              <a:t>(if present) for each of the </a:t>
            </a:r>
            <a:r>
              <a:rPr lang="en-US" sz="1600" b="1" i="1" dirty="0" smtClean="0"/>
              <a:t>RESPONSE</a:t>
            </a:r>
            <a:r>
              <a:rPr lang="en-US" sz="1600" dirty="0" smtClean="0"/>
              <a:t> and </a:t>
            </a:r>
            <a:r>
              <a:rPr lang="en-US" sz="1600" b="1" i="1" dirty="0" smtClean="0"/>
              <a:t>LINKED</a:t>
            </a:r>
            <a:r>
              <a:rPr lang="en-US" sz="1600" dirty="0" smtClean="0"/>
              <a:t> variables. For the Rosen-Suzuki case simple expression evaluators are used. No Filters are required. 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0" y="2133600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// configure response variables</a:t>
            </a:r>
          </a:p>
          <a:p>
            <a:r>
              <a:rPr lang="en-US" sz="1200" dirty="0" smtClean="0"/>
              <a:t>     // define an evaluator named “</a:t>
            </a:r>
            <a:r>
              <a:rPr lang="en-US" sz="1200" dirty="0" err="1" smtClean="0"/>
              <a:t>fe</a:t>
            </a:r>
            <a:r>
              <a:rPr lang="en-US" sz="1200" dirty="0" smtClean="0"/>
              <a:t>”, and the variables it depends on. There are several ways to add these dependencies.</a:t>
            </a:r>
          </a:p>
          <a:p>
            <a:r>
              <a:rPr lang="en-US" sz="1200" dirty="0" smtClean="0"/>
              <a:t>	</a:t>
            </a:r>
            <a:r>
              <a:rPr lang="en-US" sz="1200" dirty="0" smtClean="0">
                <a:latin typeface="+mj-lt"/>
                <a:cs typeface="Courier New" pitchFamily="49" charset="0"/>
              </a:rPr>
              <a:t>Evaluator 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fe</a:t>
            </a:r>
            <a:r>
              <a:rPr lang="en-US" sz="1200" dirty="0" smtClean="0">
                <a:latin typeface="+mj-lt"/>
                <a:cs typeface="Courier New" pitchFamily="49" charset="0"/>
              </a:rPr>
              <a:t> = expression("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fe</a:t>
            </a:r>
            <a:r>
              <a:rPr lang="en-US" sz="1200" dirty="0" smtClean="0">
                <a:latin typeface="+mj-lt"/>
                <a:cs typeface="Courier New" pitchFamily="49" charset="0"/>
              </a:rPr>
              <a:t>", "x1^2-5.0*x1+x2^2-5.0*x2+2.0*x3^2-21.0*x3+x4^2+7.0*x4+50.0“,</a:t>
            </a:r>
          </a:p>
          <a:p>
            <a:r>
              <a:rPr lang="en-US" sz="1200" dirty="0" smtClean="0">
                <a:latin typeface="+mj-lt"/>
                <a:cs typeface="Courier New" pitchFamily="49" charset="0"/>
              </a:rPr>
              <a:t>			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rm.getDesignVars</a:t>
            </a:r>
            <a:r>
              <a:rPr lang="en-US" sz="1200" dirty="0" smtClean="0">
                <a:latin typeface="+mj-lt"/>
                <a:cs typeface="Courier New" pitchFamily="49" charset="0"/>
              </a:rPr>
              <a:t>()); // assuming that 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fe</a:t>
            </a:r>
            <a:r>
              <a:rPr lang="en-US" sz="1200" dirty="0" smtClean="0">
                <a:latin typeface="+mj-lt"/>
                <a:cs typeface="Courier New" pitchFamily="49" charset="0"/>
              </a:rPr>
              <a:t> depends on all 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DesVars</a:t>
            </a:r>
            <a:r>
              <a:rPr lang="en-US" sz="1200" dirty="0" smtClean="0">
                <a:latin typeface="+mj-lt"/>
                <a:cs typeface="Courier New" pitchFamily="49" charset="0"/>
              </a:rPr>
              <a:t> in the model.</a:t>
            </a:r>
          </a:p>
          <a:p>
            <a:r>
              <a:rPr lang="en-US" sz="1200" dirty="0" smtClean="0"/>
              <a:t>     //Assign this evaluator to the Variable “f” in the Model  </a:t>
            </a:r>
            <a:r>
              <a:rPr lang="en-US" sz="1200" b="1" dirty="0" smtClean="0"/>
              <a:t>NOTE: The evaluator name must match the one specified in the realization</a:t>
            </a:r>
          </a:p>
          <a:p>
            <a:r>
              <a:rPr lang="en-US" sz="1200" dirty="0" smtClean="0"/>
              <a:t>	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model.setResponseEvaluator</a:t>
            </a:r>
            <a:r>
              <a:rPr lang="en-US" sz="1200" dirty="0" smtClean="0">
                <a:latin typeface="+mj-lt"/>
                <a:cs typeface="Courier New" pitchFamily="49" charset="0"/>
              </a:rPr>
              <a:t>("f", 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fe</a:t>
            </a:r>
            <a:r>
              <a:rPr lang="en-US" sz="1200" dirty="0" smtClean="0">
                <a:latin typeface="+mj-lt"/>
                <a:cs typeface="Courier New" pitchFamily="49" charset="0"/>
              </a:rPr>
              <a:t>);</a:t>
            </a:r>
          </a:p>
          <a:p>
            <a:r>
              <a:rPr lang="en-US" sz="1200" dirty="0" smtClean="0"/>
              <a:t>	</a:t>
            </a:r>
          </a:p>
          <a:p>
            <a:r>
              <a:rPr lang="en-US" sz="1200" dirty="0" smtClean="0"/>
              <a:t>     // do the same for g1-g3	</a:t>
            </a:r>
          </a:p>
          <a:p>
            <a:r>
              <a:rPr lang="pt-BR" sz="1200" dirty="0" smtClean="0"/>
              <a:t>	</a:t>
            </a:r>
            <a:r>
              <a:rPr lang="pt-BR" sz="1200" dirty="0" smtClean="0">
                <a:latin typeface="+mj-lt"/>
                <a:cs typeface="Courier New" pitchFamily="49" charset="0"/>
              </a:rPr>
              <a:t>Evaluator g1e = expression("g1e", "x1^2+x1+x2^2-x2+x3^2+x3+x4^2-x4-8.0");</a:t>
            </a:r>
          </a:p>
          <a:p>
            <a:r>
              <a:rPr lang="pt-BR" sz="1200" dirty="0" smtClean="0">
                <a:latin typeface="+mj-lt"/>
                <a:cs typeface="Courier New" pitchFamily="49" charset="0"/>
              </a:rPr>
              <a:t>	// another way to add the dependencies</a:t>
            </a:r>
          </a:p>
          <a:p>
            <a:r>
              <a:rPr lang="en-US" sz="1200" dirty="0" smtClean="0">
                <a:latin typeface="+mj-lt"/>
                <a:cs typeface="Courier New" pitchFamily="49" charset="0"/>
              </a:rPr>
              <a:t>	g1e.addDependents(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model.getDesignVars</a:t>
            </a:r>
            <a:r>
              <a:rPr lang="en-US" sz="1200" dirty="0" smtClean="0">
                <a:latin typeface="+mj-lt"/>
                <a:cs typeface="Courier New" pitchFamily="49" charset="0"/>
              </a:rPr>
              <a:t>("x1", "x2", "x3", "x4"));</a:t>
            </a:r>
            <a:endParaRPr lang="pt-BR" sz="1200" dirty="0" smtClean="0">
              <a:latin typeface="+mj-lt"/>
              <a:cs typeface="Courier New" pitchFamily="49" charset="0"/>
            </a:endParaRPr>
          </a:p>
          <a:p>
            <a:r>
              <a:rPr lang="en-US" sz="1200" dirty="0" smtClean="0">
                <a:latin typeface="+mj-lt"/>
                <a:cs typeface="Courier New" pitchFamily="49" charset="0"/>
              </a:rPr>
              <a:t>	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model.setResponseEvaluator</a:t>
            </a:r>
            <a:r>
              <a:rPr lang="en-US" sz="1200" dirty="0" smtClean="0">
                <a:latin typeface="+mj-lt"/>
                <a:cs typeface="Courier New" pitchFamily="49" charset="0"/>
              </a:rPr>
              <a:t>("g1", g1e);</a:t>
            </a:r>
          </a:p>
          <a:p>
            <a:r>
              <a:rPr lang="en-US" sz="1200" dirty="0" smtClean="0">
                <a:latin typeface="+mj-lt"/>
              </a:rPr>
              <a:t>	// another way to add the dependencies	</a:t>
            </a:r>
          </a:p>
          <a:p>
            <a:r>
              <a:rPr lang="pt-BR" sz="1200" dirty="0" smtClean="0">
                <a:latin typeface="+mj-lt"/>
              </a:rPr>
              <a:t>	</a:t>
            </a:r>
            <a:r>
              <a:rPr lang="pt-BR" sz="1200" dirty="0" smtClean="0">
                <a:latin typeface="+mj-lt"/>
                <a:cs typeface="Courier New" pitchFamily="49" charset="0"/>
              </a:rPr>
              <a:t>Evaluator g2e = expression("g2e", "x1^2-x1+2.0*x2^2+x3^2+2.0*x4^2-x4-10.0“, </a:t>
            </a:r>
          </a:p>
          <a:p>
            <a:r>
              <a:rPr lang="pt-BR" sz="1200" dirty="0" smtClean="0">
                <a:latin typeface="+mj-lt"/>
                <a:cs typeface="Courier New" pitchFamily="49" charset="0"/>
              </a:rPr>
              <a:t>		    </a:t>
            </a:r>
            <a:r>
              <a:rPr lang="en-US" sz="1200" dirty="0" err="1" smtClean="0">
                <a:cs typeface="Courier New" pitchFamily="49" charset="0"/>
              </a:rPr>
              <a:t>rm.getDesignVars</a:t>
            </a:r>
            <a:r>
              <a:rPr lang="en-US" sz="1200" dirty="0" smtClean="0">
                <a:cs typeface="Courier New" pitchFamily="49" charset="0"/>
              </a:rPr>
              <a:t>(</a:t>
            </a:r>
            <a:r>
              <a:rPr lang="pt-BR" sz="1200" dirty="0" smtClean="0">
                <a:latin typeface="+mj-lt"/>
                <a:cs typeface="Courier New" pitchFamily="49" charset="0"/>
              </a:rPr>
              <a:t> “x1”, “x2”, “x3”, “x4”));</a:t>
            </a:r>
          </a:p>
          <a:p>
            <a:r>
              <a:rPr lang="en-US" sz="1200" dirty="0" smtClean="0">
                <a:latin typeface="+mj-lt"/>
                <a:cs typeface="Courier New" pitchFamily="49" charset="0"/>
              </a:rPr>
              <a:t>	g2e.addDependents(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model.getDesignVars</a:t>
            </a:r>
            <a:r>
              <a:rPr lang="en-US" sz="1200" dirty="0" smtClean="0">
                <a:latin typeface="+mj-lt"/>
                <a:cs typeface="Courier New" pitchFamily="49" charset="0"/>
              </a:rPr>
              <a:t>("x1", "x2", "x3", "x4"));	</a:t>
            </a:r>
            <a:endParaRPr lang="pt-BR" sz="1200" dirty="0" smtClean="0">
              <a:latin typeface="+mj-lt"/>
              <a:cs typeface="Courier New" pitchFamily="49" charset="0"/>
            </a:endParaRPr>
          </a:p>
          <a:p>
            <a:r>
              <a:rPr lang="en-US" sz="1200" dirty="0" smtClean="0">
                <a:latin typeface="+mj-lt"/>
                <a:cs typeface="Courier New" pitchFamily="49" charset="0"/>
              </a:rPr>
              <a:t>	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model.setResponseEvaluator</a:t>
            </a:r>
            <a:r>
              <a:rPr lang="en-US" sz="1200" dirty="0" smtClean="0">
                <a:latin typeface="+mj-lt"/>
                <a:cs typeface="Courier New" pitchFamily="49" charset="0"/>
              </a:rPr>
              <a:t>("g2", g2e);</a:t>
            </a:r>
          </a:p>
          <a:p>
            <a:r>
              <a:rPr lang="en-US" sz="1200" dirty="0" smtClean="0">
                <a:latin typeface="+mj-lt"/>
                <a:cs typeface="Courier New" pitchFamily="49" charset="0"/>
              </a:rPr>
              <a:t>		</a:t>
            </a:r>
          </a:p>
          <a:p>
            <a:r>
              <a:rPr lang="pt-BR" sz="1200" dirty="0" smtClean="0">
                <a:latin typeface="+mj-lt"/>
                <a:cs typeface="Courier New" pitchFamily="49" charset="0"/>
              </a:rPr>
              <a:t>	Evaluator g3e = expression("g3e", "2.0*x1^2+2.0*x1+x2^2-x2+x3^2-x4-5.0");</a:t>
            </a:r>
          </a:p>
          <a:p>
            <a:r>
              <a:rPr lang="en-US" sz="1200" dirty="0" smtClean="0">
                <a:latin typeface="+mj-lt"/>
                <a:cs typeface="Courier New" pitchFamily="49" charset="0"/>
              </a:rPr>
              <a:t>	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model.setResponseEvaluator</a:t>
            </a:r>
            <a:r>
              <a:rPr lang="en-US" sz="1200" dirty="0" smtClean="0">
                <a:latin typeface="+mj-lt"/>
                <a:cs typeface="Courier New" pitchFamily="49" charset="0"/>
              </a:rPr>
              <a:t>("g3", g3e);</a:t>
            </a:r>
          </a:p>
          <a:p>
            <a:r>
              <a:rPr lang="en-US" sz="1200" dirty="0" smtClean="0">
                <a:latin typeface="+mj-lt"/>
                <a:cs typeface="Courier New" pitchFamily="49" charset="0"/>
              </a:rPr>
              <a:t>	g3e.addDependents(</a:t>
            </a:r>
            <a:r>
              <a:rPr lang="en-US" sz="1200" dirty="0" err="1" smtClean="0">
                <a:latin typeface="+mj-lt"/>
                <a:cs typeface="Courier New" pitchFamily="49" charset="0"/>
              </a:rPr>
              <a:t>model.getDesignVars</a:t>
            </a:r>
            <a:r>
              <a:rPr lang="en-US" sz="1200" dirty="0" smtClean="0">
                <a:latin typeface="+mj-lt"/>
                <a:cs typeface="Courier New" pitchFamily="49" charset="0"/>
              </a:rPr>
              <a:t>("x1", "x2", "x3", "x4"));</a:t>
            </a:r>
            <a:r>
              <a:rPr lang="en-US" sz="1200" dirty="0" smtClean="0"/>
              <a:t>	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086600" cy="981075"/>
          </a:xfrm>
        </p:spPr>
        <p:txBody>
          <a:bodyPr/>
          <a:lstStyle/>
          <a:p>
            <a:r>
              <a:rPr lang="en-US" sz="2800" dirty="0" smtClean="0"/>
              <a:t>Configuring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Configuring a Response Model (cont) – If you have evaluators for the sensitivity calculations they need to be configured as well. 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28600" y="1676400"/>
            <a:ext cx="8686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// configure the sensitivity model</a:t>
            </a:r>
          </a:p>
          <a:p>
            <a:r>
              <a:rPr lang="en-US" sz="1200" dirty="0" smtClean="0"/>
              <a:t>		</a:t>
            </a:r>
          </a:p>
          <a:p>
            <a:r>
              <a:rPr lang="en-US" sz="1200" dirty="0" smtClean="0"/>
              <a:t>	// response f:fe="x1^2-5.0*x1+x2^2-5.0*x2+2.0*x3^2-21.0*x3+x4^2+7.0*x4+50.0"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dfdx1:dfedx1 = "2.0*x1-5.0"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dfdx2:dfedx2 = "2.0*x2-5.0"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dfdx3:dfedx3 = "4.0*x3-21.0"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dfdx4:dfedx4 = "2.0*x4+7.0"</a:t>
            </a:r>
          </a:p>
          <a:p>
            <a:r>
              <a:rPr lang="en-US" sz="1200" dirty="0" smtClean="0"/>
              <a:t>		Evaluator dfedx1e1 = expression("dfedx1e1", "2.0*x1-5.0",dependents(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("x1")));</a:t>
            </a:r>
          </a:p>
          <a:p>
            <a:r>
              <a:rPr lang="en-US" sz="1200" dirty="0" smtClean="0"/>
              <a:t>		Evaluator dfedx2e1 = expression("dfedx2e1", "2.0*x2-5.0",dependents(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("x2")));</a:t>
            </a:r>
          </a:p>
          <a:p>
            <a:r>
              <a:rPr lang="en-US" sz="1200" dirty="0" smtClean="0"/>
              <a:t>		Evaluator dfedx3e1 = expression("dfedx3e1", "4.0*x3-21.0",dependents(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("x3")));</a:t>
            </a:r>
          </a:p>
          <a:p>
            <a:r>
              <a:rPr lang="en-US" sz="1200" dirty="0" smtClean="0"/>
              <a:t>		Evaluator dfedx4e1 = expression("dfedx4e1", "2.0*x4+7.0",dependents(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("x4")));</a:t>
            </a:r>
          </a:p>
          <a:p>
            <a:r>
              <a:rPr lang="en-US" sz="1200" dirty="0" smtClean="0"/>
              <a:t>		List&lt;Evaluator&gt; feg1 = list(dfedx1e1, dfedx2e1, dfedx3e1, dfedx4e1);	</a:t>
            </a:r>
          </a:p>
          <a:p>
            <a:r>
              <a:rPr lang="en-US" sz="1200" dirty="0" smtClean="0"/>
              <a:t>		</a:t>
            </a:r>
            <a:r>
              <a:rPr lang="en-US" sz="1200" dirty="0" err="1" smtClean="0"/>
              <a:t>sm.setGradientEvaluators</a:t>
            </a:r>
            <a:r>
              <a:rPr lang="en-US" sz="1200" dirty="0" smtClean="0"/>
              <a:t>("f", "</a:t>
            </a:r>
            <a:r>
              <a:rPr lang="en-US" sz="1200" dirty="0" err="1" smtClean="0"/>
              <a:t>fe</a:t>
            </a:r>
            <a:r>
              <a:rPr lang="en-US" sz="1200" dirty="0" smtClean="0"/>
              <a:t>", "feg1",  feg1);</a:t>
            </a:r>
          </a:p>
          <a:p>
            <a:r>
              <a:rPr lang="en-US" sz="1200" dirty="0" smtClean="0"/>
              <a:t>		</a:t>
            </a:r>
          </a:p>
          <a:p>
            <a:r>
              <a:rPr lang="en-US" sz="1200" dirty="0" smtClean="0"/>
              <a:t>	// response g1:g1e="x1^2+x1+x2^2-x2+x3^2+x3+x4^2-x4-8.0" 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dg1dx1:dg1edx1 = "2.0*x1+1.0"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dg1dx2:dg1edx2 = "2.0*x2-1.0"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dg1dx3:dg1edx3 = "2.0*x3+1.0"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dg1dx4:dg1edx4 = "2.0*x4-1.0"</a:t>
            </a:r>
          </a:p>
          <a:p>
            <a:r>
              <a:rPr lang="en-US" sz="1200" dirty="0" smtClean="0"/>
              <a:t>		Evaluator dg1edx1e1 = expression("dg1edx1e1", "2.0*x1+1",dependents(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("x1")));</a:t>
            </a:r>
          </a:p>
          <a:p>
            <a:r>
              <a:rPr lang="en-US" sz="1200" dirty="0" smtClean="0"/>
              <a:t>		Evaluator dg1edx2e1 = expression("dg1edx2e1", "2.0*x21.0",dependents(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("x2")));</a:t>
            </a:r>
          </a:p>
          <a:p>
            <a:r>
              <a:rPr lang="en-US" sz="1200" dirty="0" smtClean="0"/>
              <a:t>		Evaluator dg1edx3e1 = expression("dg1edx3e1""2.0*x3+1.0",dependents(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("x3")));</a:t>
            </a:r>
          </a:p>
          <a:p>
            <a:r>
              <a:rPr lang="en-US" sz="1200" dirty="0" smtClean="0"/>
              <a:t>		Evaluator dg1edx4e1 = expression("dg1edx4e1", "2.0*x41.0",dependents(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("x4")));</a:t>
            </a:r>
          </a:p>
          <a:p>
            <a:r>
              <a:rPr lang="en-US" sz="1200" dirty="0" smtClean="0"/>
              <a:t>		List&lt;Evaluator&gt; g1eg1 = list(dg1edx1e1, dg1edx2e1, dg1edx3e1, dg1edx4e1);	</a:t>
            </a:r>
          </a:p>
          <a:p>
            <a:r>
              <a:rPr lang="nn-NO" sz="1200" dirty="0" smtClean="0"/>
              <a:t>		sm.setGradientEvaluators("g1", "g1e", "g1eg1",  g1eg1);</a:t>
            </a:r>
          </a:p>
          <a:p>
            <a:endParaRPr lang="en-US" sz="1200" dirty="0" smtClean="0"/>
          </a:p>
          <a:p>
            <a:r>
              <a:rPr lang="en-US" sz="1200" dirty="0" smtClean="0"/>
              <a:t>		</a:t>
            </a:r>
            <a:endParaRPr lang="nn-NO" sz="1200" dirty="0" smtClean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239000" cy="981075"/>
          </a:xfrm>
        </p:spPr>
        <p:txBody>
          <a:bodyPr/>
          <a:lstStyle/>
          <a:p>
            <a:r>
              <a:rPr lang="en-US" sz="2800" dirty="0" smtClean="0"/>
              <a:t>Configuring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371600"/>
            <a:ext cx="868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	// response g2:g2e="x1^2-x1+2.0*x2^2+x3^2+2.0*x4^2-x4-10.0"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dg2dx1:dg2edx1 = "2.0*x1-1.0"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dg2dx2:dg2edx2 = "4.0*x2"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dg2dx3:dg2edx3 = "2.0*x3"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dg2dx4:dg2edx4 = "4.0*x4-1.0"</a:t>
            </a:r>
          </a:p>
          <a:p>
            <a:r>
              <a:rPr lang="en-US" sz="1200" dirty="0" smtClean="0"/>
              <a:t>		Evaluator dg2edx1e1 = expression("dg2edx1e1", "2.0*x11",dependents(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("x1")));</a:t>
            </a:r>
          </a:p>
          <a:p>
            <a:r>
              <a:rPr lang="en-US" sz="1200" dirty="0" smtClean="0"/>
              <a:t>		Evaluator dg2edx2e1 = expression("dg2edx2e1", "4.0*x2",dependents(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("x2")));</a:t>
            </a:r>
          </a:p>
          <a:p>
            <a:r>
              <a:rPr lang="en-US" sz="1200" dirty="0" smtClean="0"/>
              <a:t>		Evaluator dg2edx3e1 = expression("dg2edx3e1", "2.0*x3",dependents(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("x3")));</a:t>
            </a:r>
          </a:p>
          <a:p>
            <a:r>
              <a:rPr lang="en-US" sz="1200" dirty="0" smtClean="0"/>
              <a:t>		Evaluator dg2edx4e1 = expression("dg2edx4e1"4.0*x41.0",dependents(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("x4")));</a:t>
            </a:r>
          </a:p>
          <a:p>
            <a:r>
              <a:rPr lang="en-US" sz="1200" dirty="0" smtClean="0"/>
              <a:t>		List&lt;Evaluator&gt; g2eg1 = list(dg2edx1e1, dg2edx2e1, dg2edx3e1, dg2edx4e1);	</a:t>
            </a:r>
          </a:p>
          <a:p>
            <a:r>
              <a:rPr lang="nn-NO" sz="1200" dirty="0" smtClean="0"/>
              <a:t>		sm.setGradientEvaluators("g2", "g2e", "g2eg1",  g2eg1);</a:t>
            </a:r>
          </a:p>
          <a:p>
            <a:endParaRPr lang="en-US" sz="1200" dirty="0" smtClean="0"/>
          </a:p>
          <a:p>
            <a:r>
              <a:rPr lang="en-US" sz="1200" dirty="0" smtClean="0"/>
              <a:t>		</a:t>
            </a:r>
          </a:p>
          <a:p>
            <a:r>
              <a:rPr lang="en-US" sz="1200" dirty="0" smtClean="0"/>
              <a:t>	// response g3:g3e="2.0*x1^2+2.0*x1+x2^2-x2+x3^2-x4-5.0"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dg3dx1:dg3edx1 = "4.0*x1+2.0"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dg3dx2:dg3edx2 = "2.0*x2-1.0"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dg3dx3:dg3edx3 = "2.0*x3"</a:t>
            </a:r>
          </a:p>
          <a:p>
            <a:r>
              <a:rPr lang="en-US" sz="1200" dirty="0" smtClean="0"/>
              <a:t>		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dg3dx4:dg3edx4 = "-1.0"</a:t>
            </a:r>
          </a:p>
          <a:p>
            <a:r>
              <a:rPr lang="en-US" sz="1200" dirty="0" smtClean="0"/>
              <a:t>		Evaluator dg3edx1e1 expression("dg3edx1e1""4.0*x1+2.0",dependents(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("x1")));</a:t>
            </a:r>
          </a:p>
          <a:p>
            <a:r>
              <a:rPr lang="en-US" sz="1200" dirty="0" smtClean="0"/>
              <a:t>		Evaluator dg3edx2e1 = expression("dg3edx2e1", "2.0*x21.0",dependents(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("x2")));</a:t>
            </a:r>
          </a:p>
          <a:p>
            <a:r>
              <a:rPr lang="en-US" sz="1200" dirty="0" smtClean="0"/>
              <a:t>		Evaluator dg3edx3e1 = expression("dg3edx3e1", "2.0*x3",dependents(</a:t>
            </a:r>
            <a:r>
              <a:rPr lang="en-US" sz="1200" dirty="0" err="1" smtClean="0"/>
              <a:t>sm.getDesignVar</a:t>
            </a:r>
            <a:r>
              <a:rPr lang="en-US" sz="1200" dirty="0" smtClean="0"/>
              <a:t>("x3")));</a:t>
            </a:r>
          </a:p>
          <a:p>
            <a:r>
              <a:rPr lang="en-US" sz="1200" dirty="0" smtClean="0"/>
              <a:t>		Evaluator dg3edx4e1 = expression("dg3edx4e1", "-1.0",dependents());</a:t>
            </a:r>
          </a:p>
          <a:p>
            <a:r>
              <a:rPr lang="en-US" sz="1200" dirty="0" smtClean="0"/>
              <a:t>		List&lt;Evaluator&gt; g3eg1 = list(dg3edx1e1, dg3edx2e1, dg3edx3e1, dg3edx4e1);	</a:t>
            </a:r>
          </a:p>
          <a:p>
            <a:r>
              <a:rPr lang="nn-NO" sz="1200" dirty="0" smtClean="0"/>
              <a:t>		sm.setGradientEvaluators("g3", "g3e", "g3eg1",  g3eg1);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Configuring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19200"/>
            <a:ext cx="899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/>
              <a:t> </a:t>
            </a:r>
            <a:r>
              <a:rPr lang="en-US" sz="2000" b="1" dirty="0" smtClean="0"/>
              <a:t>Once the model has been defined and configured it can be used.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85800" y="1676400"/>
            <a:ext cx="7772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// you can set the value of the independent variables</a:t>
            </a:r>
          </a:p>
          <a:p>
            <a:r>
              <a:rPr lang="en-US" sz="1200" dirty="0" smtClean="0"/>
              <a:t>rm.setDesignVarValues(set("x1", 2.0), set("x2", 3.0), set("x3", 4.0), set("x4", 200.0));</a:t>
            </a:r>
          </a:p>
          <a:p>
            <a:r>
              <a:rPr lang="en-US" sz="1200" dirty="0" smtClean="0"/>
              <a:t>// print the model</a:t>
            </a:r>
          </a:p>
          <a:p>
            <a:r>
              <a:rPr lang="en-US" sz="1200" dirty="0" err="1" smtClean="0"/>
              <a:t>logger.info("\n\nRosen</a:t>
            </a:r>
            <a:r>
              <a:rPr lang="en-US" sz="1200" dirty="0" smtClean="0"/>
              <a:t> Suzuki response model: " + </a:t>
            </a:r>
            <a:r>
              <a:rPr lang="en-US" sz="1200" dirty="0" err="1" smtClean="0"/>
              <a:t>rm</a:t>
            </a:r>
            <a:r>
              <a:rPr lang="en-US" sz="1200" dirty="0" smtClean="0"/>
              <a:t>);</a:t>
            </a:r>
          </a:p>
          <a:p>
            <a:endParaRPr lang="en-US" sz="1200" dirty="0" smtClean="0"/>
          </a:p>
          <a:p>
            <a:r>
              <a:rPr lang="en-US" sz="1200" dirty="0" smtClean="0"/>
              <a:t>// get the values of the responses for the new x values </a:t>
            </a:r>
          </a:p>
          <a:p>
            <a:r>
              <a:rPr lang="en-US" sz="1200" dirty="0" err="1" smtClean="0"/>
              <a:t>rm.getRepsonses</a:t>
            </a:r>
            <a:r>
              <a:rPr lang="en-US" sz="1200" dirty="0" smtClean="0"/>
              <a:t>(); // returns a Table containing the names and values of all  Variables. For the Rosen-Suzuki Functions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Data Table [x1,x2,x3,x4,f,g1,g2,g3]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                  [2.0, 3.0, 4.0, 5.0, 46., 44.0, 71.0, 24.0]</a:t>
            </a:r>
          </a:p>
          <a:p>
            <a:endParaRPr lang="en-US" sz="1200" dirty="0" smtClean="0"/>
          </a:p>
          <a:p>
            <a:r>
              <a:rPr lang="en-US" sz="1200" dirty="0" smtClean="0"/>
              <a:t>// additional examples of using the </a:t>
            </a:r>
            <a:r>
              <a:rPr lang="en-US" sz="1200" dirty="0" err="1" smtClean="0"/>
              <a:t>api</a:t>
            </a:r>
            <a:r>
              <a:rPr lang="en-US" sz="1200" dirty="0" smtClean="0"/>
              <a:t>		</a:t>
            </a:r>
          </a:p>
          <a:p>
            <a:r>
              <a:rPr lang="en-US" sz="1200" dirty="0" err="1" smtClean="0"/>
              <a:t>Var</a:t>
            </a:r>
            <a:r>
              <a:rPr lang="en-US" sz="1200" dirty="0" smtClean="0"/>
              <a:t> x4 = </a:t>
            </a:r>
            <a:r>
              <a:rPr lang="en-US" sz="1200" dirty="0" err="1" smtClean="0"/>
              <a:t>rm.getDesignVar</a:t>
            </a:r>
            <a:r>
              <a:rPr lang="en-US" sz="1200" dirty="0" smtClean="0"/>
              <a:t>("x4");</a:t>
            </a:r>
          </a:p>
          <a:p>
            <a:r>
              <a:rPr lang="en-US" sz="1200" dirty="0" smtClean="0"/>
              <a:t>logger.info("\n\nx4 lower bound: " + x4.getLowerBound());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x4 lower bound: -100.0</a:t>
            </a:r>
          </a:p>
          <a:p>
            <a:r>
              <a:rPr lang="en-US" sz="1200" dirty="0" smtClean="0"/>
              <a:t>logger.info("\n\nx4 upper bound: " + x4.getUpperBound());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x4 upper bound: 100.0</a:t>
            </a:r>
          </a:p>
          <a:p>
            <a:r>
              <a:rPr lang="en-US" sz="1200" dirty="0" smtClean="0"/>
              <a:t>logger.info("\n\nx4 value: " + x4.getValue());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x4 value: 5.0</a:t>
            </a:r>
          </a:p>
          <a:p>
            <a:r>
              <a:rPr lang="en-US" sz="1200" dirty="0" smtClean="0"/>
              <a:t>		</a:t>
            </a:r>
          </a:p>
          <a:p>
            <a:r>
              <a:rPr lang="en-US" sz="1200" dirty="0" smtClean="0"/>
              <a:t>// examine the </a:t>
            </a:r>
            <a:r>
              <a:rPr lang="en-US" sz="1200" dirty="0" err="1" smtClean="0"/>
              <a:t>responseVar</a:t>
            </a:r>
            <a:r>
              <a:rPr lang="en-US" sz="1200" dirty="0" smtClean="0"/>
              <a:t> f</a:t>
            </a:r>
          </a:p>
          <a:p>
            <a:r>
              <a:rPr lang="en-US" sz="1200" dirty="0" err="1" smtClean="0"/>
              <a:t>Var</a:t>
            </a:r>
            <a:r>
              <a:rPr lang="en-US" sz="1200" dirty="0" smtClean="0"/>
              <a:t> f = </a:t>
            </a:r>
            <a:r>
              <a:rPr lang="en-US" sz="1200" dirty="0" err="1" smtClean="0"/>
              <a:t>rm.getResponseVar</a:t>
            </a:r>
            <a:r>
              <a:rPr lang="en-US" sz="1200" dirty="0" smtClean="0"/>
              <a:t>("f");</a:t>
            </a:r>
          </a:p>
          <a:p>
            <a:r>
              <a:rPr lang="en-US" sz="1200" dirty="0" err="1" smtClean="0"/>
              <a:t>ExpressionEvaluator</a:t>
            </a:r>
            <a:r>
              <a:rPr lang="en-US" sz="1200" dirty="0" smtClean="0"/>
              <a:t> </a:t>
            </a:r>
            <a:r>
              <a:rPr lang="en-US" sz="1200" dirty="0" err="1" smtClean="0"/>
              <a:t>ee</a:t>
            </a:r>
            <a:r>
              <a:rPr lang="en-US" sz="1200" dirty="0" smtClean="0"/>
              <a:t> = (</a:t>
            </a:r>
            <a:r>
              <a:rPr lang="en-US" sz="1200" dirty="0" err="1" smtClean="0"/>
              <a:t>ExpressionEvaluator</a:t>
            </a:r>
            <a:r>
              <a:rPr lang="en-US" sz="1200" dirty="0" smtClean="0"/>
              <a:t>)</a:t>
            </a:r>
            <a:r>
              <a:rPr lang="en-US" sz="1200" dirty="0" err="1" smtClean="0"/>
              <a:t>f.getEvaluator</a:t>
            </a:r>
            <a:r>
              <a:rPr lang="en-US" sz="1200" dirty="0" smtClean="0"/>
              <a:t>();</a:t>
            </a:r>
          </a:p>
          <a:p>
            <a:r>
              <a:rPr lang="en-US" sz="1200" dirty="0" smtClean="0"/>
              <a:t>logger.info("\n\</a:t>
            </a:r>
            <a:r>
              <a:rPr lang="en-US" sz="1200" dirty="0" err="1" smtClean="0"/>
              <a:t>nexpression</a:t>
            </a:r>
            <a:r>
              <a:rPr lang="en-US" sz="1200" dirty="0" smtClean="0"/>
              <a:t>:\n" + </a:t>
            </a:r>
            <a:r>
              <a:rPr lang="en-US" sz="1200" dirty="0" err="1" smtClean="0"/>
              <a:t>ee.getName</a:t>
            </a:r>
            <a:r>
              <a:rPr lang="en-US" sz="1200" dirty="0" smtClean="0"/>
              <a:t>() + "/" + </a:t>
            </a:r>
            <a:r>
              <a:rPr lang="en-US" sz="1200" dirty="0" err="1" smtClean="0"/>
              <a:t>ee.getExpression</a:t>
            </a:r>
            <a:r>
              <a:rPr lang="en-US" sz="1200" dirty="0" smtClean="0"/>
              <a:t>()); </a:t>
            </a:r>
          </a:p>
          <a:p>
            <a:r>
              <a:rPr lang="en-US" sz="1200" dirty="0" err="1" smtClean="0">
                <a:solidFill>
                  <a:srgbClr val="008000"/>
                </a:solidFill>
              </a:rPr>
              <a:t>fe</a:t>
            </a:r>
            <a:r>
              <a:rPr lang="en-US" sz="1200" dirty="0" smtClean="0">
                <a:solidFill>
                  <a:srgbClr val="008000"/>
                </a:solidFill>
              </a:rPr>
              <a:t>/x1^2-5.0*x1+x2^2-5.0*x2+2.0*x3^2-21.0*x3+x4^2+7.0*x4+50.0</a:t>
            </a:r>
          </a:p>
          <a:p>
            <a:r>
              <a:rPr lang="en-US" sz="1200" dirty="0" smtClean="0"/>
              <a:t>logger.info("\n\</a:t>
            </a:r>
            <a:r>
              <a:rPr lang="en-US" sz="1200" dirty="0" err="1" smtClean="0"/>
              <a:t>nresponse</a:t>
            </a:r>
            <a:r>
              <a:rPr lang="en-US" sz="1200" dirty="0" smtClean="0"/>
              <a:t>:\n" + </a:t>
            </a:r>
            <a:r>
              <a:rPr lang="en-US" sz="1200" dirty="0" err="1" smtClean="0"/>
              <a:t>ee.getName</a:t>
            </a:r>
            <a:r>
              <a:rPr lang="en-US" sz="1200" dirty="0" smtClean="0"/>
              <a:t>() + "/" + </a:t>
            </a:r>
            <a:r>
              <a:rPr lang="en-US" sz="1200" dirty="0" err="1" smtClean="0"/>
              <a:t>f.getValue</a:t>
            </a:r>
            <a:r>
              <a:rPr lang="en-US" sz="1200" dirty="0" smtClean="0"/>
              <a:t>());</a:t>
            </a:r>
          </a:p>
          <a:p>
            <a:r>
              <a:rPr lang="en-US" sz="1200" dirty="0" err="1" smtClean="0">
                <a:solidFill>
                  <a:srgbClr val="008000"/>
                </a:solidFill>
              </a:rPr>
              <a:t>fe</a:t>
            </a:r>
            <a:r>
              <a:rPr lang="en-US" sz="1200" dirty="0" smtClean="0">
                <a:solidFill>
                  <a:srgbClr val="008000"/>
                </a:solidFill>
              </a:rPr>
              <a:t>/46.0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Using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>
            <a:normAutofit/>
          </a:bodyPr>
          <a:lstStyle/>
          <a:p>
            <a:r>
              <a:rPr lang="en-US" sz="4000" b="1" i="1" dirty="0" smtClean="0">
                <a:solidFill>
                  <a:srgbClr val="254061"/>
                </a:solidFill>
                <a:latin typeface="Arial"/>
                <a:cs typeface="Arial"/>
              </a:rPr>
              <a:t>SORCER Provider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3886200" cy="4525963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Java object in a JVM on a computer</a:t>
            </a:r>
          </a:p>
          <a:p>
            <a:r>
              <a:rPr lang="en-US" sz="2800" dirty="0" smtClean="0">
                <a:latin typeface="Arial"/>
                <a:cs typeface="Arial"/>
              </a:rPr>
              <a:t>Provide Java methods called service operations to remote users over a network</a:t>
            </a:r>
          </a:p>
          <a:p>
            <a:r>
              <a:rPr lang="en-US" sz="2800" dirty="0" smtClean="0">
                <a:latin typeface="Arial"/>
                <a:cs typeface="Arial"/>
              </a:rPr>
              <a:t>Implements a Java interface called a </a:t>
            </a:r>
            <a:r>
              <a:rPr lang="en-US" sz="2800" i="1" dirty="0" smtClean="0">
                <a:latin typeface="Arial"/>
                <a:cs typeface="Arial"/>
              </a:rPr>
              <a:t>service type</a:t>
            </a:r>
          </a:p>
          <a:p>
            <a:pPr lvl="1"/>
            <a:endParaRPr lang="en-US" sz="2400" dirty="0" smtClean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24417" y="4664170"/>
            <a:ext cx="5149592" cy="917377"/>
            <a:chOff x="4038600" y="2743226"/>
            <a:chExt cx="5149592" cy="917377"/>
          </a:xfrm>
        </p:grpSpPr>
        <p:sp>
          <p:nvSpPr>
            <p:cNvPr id="47" name="Rounded Rectangle 46"/>
            <p:cNvSpPr/>
            <p:nvPr/>
          </p:nvSpPr>
          <p:spPr>
            <a:xfrm>
              <a:off x="4038600" y="2743226"/>
              <a:ext cx="3733800" cy="870857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AirVehicleInterface</a:t>
              </a:r>
            </a:p>
            <a:p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Context </a:t>
              </a:r>
              <a:r>
                <a:rPr lang="en-US" sz="1600" b="1" i="1" dirty="0" smtClean="0">
                  <a:solidFill>
                    <a:prstClr val="black"/>
                  </a:solidFill>
                  <a:latin typeface="Calibri"/>
                </a:rPr>
                <a:t>doMstcGeomService</a:t>
              </a:r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(Context ctx);</a:t>
              </a:r>
            </a:p>
            <a:p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Context </a:t>
              </a:r>
              <a:r>
                <a:rPr lang="en-US" sz="1600" b="1" i="1" dirty="0" smtClean="0">
                  <a:solidFill>
                    <a:prstClr val="black"/>
                  </a:solidFill>
                  <a:latin typeface="Calibri"/>
                </a:rPr>
                <a:t>executeAwave</a:t>
              </a:r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(Context ctx);</a:t>
              </a:r>
            </a:p>
            <a:p>
              <a:pPr algn="ctr"/>
              <a:endParaRPr lang="en-US" sz="1600" i="1" dirty="0" smtClean="0">
                <a:solidFill>
                  <a:prstClr val="black"/>
                </a:solidFill>
                <a:latin typeface="Calibri"/>
              </a:endParaRPr>
            </a:p>
            <a:p>
              <a:pPr algn="ctr"/>
              <a:endParaRPr lang="en-US" sz="1600" dirty="0" smtClean="0">
                <a:solidFill>
                  <a:prstClr val="black"/>
                </a:solidFill>
                <a:latin typeface="Calibri"/>
              </a:endParaRPr>
            </a:p>
            <a:p>
              <a:pPr algn="ctr"/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014824" y="2743226"/>
              <a:ext cx="1064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service type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endParaRPr>
            </a:p>
          </p:txBody>
        </p:sp>
        <p:cxnSp>
          <p:nvCxnSpPr>
            <p:cNvPr id="17" name="Straight Connector 16"/>
            <p:cNvCxnSpPr>
              <a:stCxn id="14" idx="1"/>
            </p:cNvCxnSpPr>
            <p:nvPr/>
          </p:nvCxnSpPr>
          <p:spPr>
            <a:xfrm flipH="1" flipV="1">
              <a:off x="7162801" y="2895627"/>
              <a:ext cx="852023" cy="14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8191636" y="3352826"/>
              <a:ext cx="996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service ops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endParaRPr>
            </a:p>
          </p:txBody>
        </p:sp>
        <p:cxnSp>
          <p:nvCxnSpPr>
            <p:cNvPr id="58" name="Straight Connector 57"/>
            <p:cNvCxnSpPr>
              <a:stCxn id="20" idx="1"/>
            </p:cNvCxnSpPr>
            <p:nvPr/>
          </p:nvCxnSpPr>
          <p:spPr>
            <a:xfrm flipH="1" flipV="1">
              <a:off x="7648577" y="3162317"/>
              <a:ext cx="543059" cy="34439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20" idx="1"/>
            </p:cNvCxnSpPr>
            <p:nvPr/>
          </p:nvCxnSpPr>
          <p:spPr>
            <a:xfrm flipH="1" flipV="1">
              <a:off x="7150895" y="3424255"/>
              <a:ext cx="1040741" cy="824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136479" y="421961"/>
            <a:ext cx="1799662" cy="883492"/>
            <a:chOff x="4767943" y="816427"/>
            <a:chExt cx="3060020" cy="1502229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1429" t="19147" r="26666" b="36286"/>
            <a:stretch>
              <a:fillRect/>
            </a:stretch>
          </p:blipFill>
          <p:spPr bwMode="auto">
            <a:xfrm>
              <a:off x="6609165" y="816427"/>
              <a:ext cx="1218798" cy="81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3" name="Straight Connector 42"/>
            <p:cNvCxnSpPr/>
            <p:nvPr/>
          </p:nvCxnSpPr>
          <p:spPr>
            <a:xfrm flipV="1">
              <a:off x="5976257" y="1033847"/>
              <a:ext cx="729343" cy="2615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4767943" y="1300163"/>
              <a:ext cx="1856696" cy="1018493"/>
              <a:chOff x="4767943" y="1300163"/>
              <a:chExt cx="1856696" cy="1018493"/>
            </a:xfrm>
          </p:grpSpPr>
          <p:pic>
            <p:nvPicPr>
              <p:cNvPr id="6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7363" t="26494" r="52315" b="64363"/>
              <a:stretch>
                <a:fillRect/>
              </a:stretch>
            </p:blipFill>
            <p:spPr bwMode="auto">
              <a:xfrm>
                <a:off x="4767943" y="1306286"/>
                <a:ext cx="1828800" cy="1012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8" name="Freeform 67"/>
              <p:cNvSpPr/>
              <p:nvPr/>
            </p:nvSpPr>
            <p:spPr>
              <a:xfrm>
                <a:off x="6054739" y="1300163"/>
                <a:ext cx="569900" cy="338137"/>
              </a:xfrm>
              <a:custGeom>
                <a:avLst/>
                <a:gdLst>
                  <a:gd name="connsiteX0" fmla="*/ 26975 w 284150"/>
                  <a:gd name="connsiteY0" fmla="*/ 176212 h 338137"/>
                  <a:gd name="connsiteX1" fmla="*/ 43643 w 284150"/>
                  <a:gd name="connsiteY1" fmla="*/ 180975 h 338137"/>
                  <a:gd name="connsiteX2" fmla="*/ 50787 w 284150"/>
                  <a:gd name="connsiteY2" fmla="*/ 185737 h 338137"/>
                  <a:gd name="connsiteX3" fmla="*/ 55550 w 284150"/>
                  <a:gd name="connsiteY3" fmla="*/ 192881 h 338137"/>
                  <a:gd name="connsiteX4" fmla="*/ 62693 w 284150"/>
                  <a:gd name="connsiteY4" fmla="*/ 195262 h 338137"/>
                  <a:gd name="connsiteX5" fmla="*/ 72218 w 284150"/>
                  <a:gd name="connsiteY5" fmla="*/ 209550 h 338137"/>
                  <a:gd name="connsiteX6" fmla="*/ 81743 w 284150"/>
                  <a:gd name="connsiteY6" fmla="*/ 223837 h 338137"/>
                  <a:gd name="connsiteX7" fmla="*/ 84125 w 284150"/>
                  <a:gd name="connsiteY7" fmla="*/ 230981 h 338137"/>
                  <a:gd name="connsiteX8" fmla="*/ 81743 w 284150"/>
                  <a:gd name="connsiteY8" fmla="*/ 278606 h 338137"/>
                  <a:gd name="connsiteX9" fmla="*/ 79362 w 284150"/>
                  <a:gd name="connsiteY9" fmla="*/ 285750 h 338137"/>
                  <a:gd name="connsiteX10" fmla="*/ 81743 w 284150"/>
                  <a:gd name="connsiteY10" fmla="*/ 307181 h 338137"/>
                  <a:gd name="connsiteX11" fmla="*/ 105556 w 284150"/>
                  <a:gd name="connsiteY11" fmla="*/ 330994 h 338137"/>
                  <a:gd name="connsiteX12" fmla="*/ 119843 w 284150"/>
                  <a:gd name="connsiteY12" fmla="*/ 335756 h 338137"/>
                  <a:gd name="connsiteX13" fmla="*/ 148418 w 284150"/>
                  <a:gd name="connsiteY13" fmla="*/ 338137 h 338137"/>
                  <a:gd name="connsiteX14" fmla="*/ 174612 w 284150"/>
                  <a:gd name="connsiteY14" fmla="*/ 335756 h 338137"/>
                  <a:gd name="connsiteX15" fmla="*/ 181756 w 284150"/>
                  <a:gd name="connsiteY15" fmla="*/ 333375 h 338137"/>
                  <a:gd name="connsiteX16" fmla="*/ 200806 w 284150"/>
                  <a:gd name="connsiteY16" fmla="*/ 321469 h 338137"/>
                  <a:gd name="connsiteX17" fmla="*/ 215093 w 284150"/>
                  <a:gd name="connsiteY17" fmla="*/ 309562 h 338137"/>
                  <a:gd name="connsiteX18" fmla="*/ 219856 w 284150"/>
                  <a:gd name="connsiteY18" fmla="*/ 302419 h 338137"/>
                  <a:gd name="connsiteX19" fmla="*/ 241287 w 284150"/>
                  <a:gd name="connsiteY19" fmla="*/ 280987 h 338137"/>
                  <a:gd name="connsiteX20" fmla="*/ 243668 w 284150"/>
                  <a:gd name="connsiteY20" fmla="*/ 273844 h 338137"/>
                  <a:gd name="connsiteX21" fmla="*/ 260337 w 284150"/>
                  <a:gd name="connsiteY21" fmla="*/ 259556 h 338137"/>
                  <a:gd name="connsiteX22" fmla="*/ 267481 w 284150"/>
                  <a:gd name="connsiteY22" fmla="*/ 247650 h 338137"/>
                  <a:gd name="connsiteX23" fmla="*/ 277006 w 284150"/>
                  <a:gd name="connsiteY23" fmla="*/ 240506 h 338137"/>
                  <a:gd name="connsiteX24" fmla="*/ 284150 w 284150"/>
                  <a:gd name="connsiteY24" fmla="*/ 219075 h 338137"/>
                  <a:gd name="connsiteX25" fmla="*/ 279387 w 284150"/>
                  <a:gd name="connsiteY25" fmla="*/ 123825 h 338137"/>
                  <a:gd name="connsiteX26" fmla="*/ 265100 w 284150"/>
                  <a:gd name="connsiteY26" fmla="*/ 97631 h 338137"/>
                  <a:gd name="connsiteX27" fmla="*/ 250812 w 284150"/>
                  <a:gd name="connsiteY27" fmla="*/ 78581 h 338137"/>
                  <a:gd name="connsiteX28" fmla="*/ 224618 w 284150"/>
                  <a:gd name="connsiteY28" fmla="*/ 59531 h 338137"/>
                  <a:gd name="connsiteX29" fmla="*/ 215093 w 284150"/>
                  <a:gd name="connsiteY29" fmla="*/ 54769 h 338137"/>
                  <a:gd name="connsiteX30" fmla="*/ 207950 w 284150"/>
                  <a:gd name="connsiteY30" fmla="*/ 47625 h 338137"/>
                  <a:gd name="connsiteX31" fmla="*/ 186518 w 284150"/>
                  <a:gd name="connsiteY31" fmla="*/ 35719 h 338137"/>
                  <a:gd name="connsiteX32" fmla="*/ 179375 w 284150"/>
                  <a:gd name="connsiteY32" fmla="*/ 33337 h 338137"/>
                  <a:gd name="connsiteX33" fmla="*/ 165087 w 284150"/>
                  <a:gd name="connsiteY33" fmla="*/ 23812 h 338137"/>
                  <a:gd name="connsiteX34" fmla="*/ 150800 w 284150"/>
                  <a:gd name="connsiteY34" fmla="*/ 19050 h 338137"/>
                  <a:gd name="connsiteX35" fmla="*/ 124606 w 284150"/>
                  <a:gd name="connsiteY35" fmla="*/ 7144 h 338137"/>
                  <a:gd name="connsiteX36" fmla="*/ 115081 w 284150"/>
                  <a:gd name="connsiteY36" fmla="*/ 4762 h 338137"/>
                  <a:gd name="connsiteX37" fmla="*/ 107937 w 284150"/>
                  <a:gd name="connsiteY37" fmla="*/ 2381 h 338137"/>
                  <a:gd name="connsiteX38" fmla="*/ 79362 w 284150"/>
                  <a:gd name="connsiteY38" fmla="*/ 0 h 338137"/>
                  <a:gd name="connsiteX39" fmla="*/ 43643 w 284150"/>
                  <a:gd name="connsiteY39" fmla="*/ 2381 h 338137"/>
                  <a:gd name="connsiteX40" fmla="*/ 29356 w 284150"/>
                  <a:gd name="connsiteY40" fmla="*/ 7144 h 338137"/>
                  <a:gd name="connsiteX41" fmla="*/ 15068 w 284150"/>
                  <a:gd name="connsiteY41" fmla="*/ 21431 h 338137"/>
                  <a:gd name="connsiteX42" fmla="*/ 5543 w 284150"/>
                  <a:gd name="connsiteY42" fmla="*/ 38100 h 338137"/>
                  <a:gd name="connsiteX43" fmla="*/ 781 w 284150"/>
                  <a:gd name="connsiteY43" fmla="*/ 45244 h 338137"/>
                  <a:gd name="connsiteX44" fmla="*/ 3162 w 284150"/>
                  <a:gd name="connsiteY44" fmla="*/ 104775 h 338137"/>
                  <a:gd name="connsiteX45" fmla="*/ 12687 w 284150"/>
                  <a:gd name="connsiteY45" fmla="*/ 119062 h 338137"/>
                  <a:gd name="connsiteX46" fmla="*/ 26975 w 284150"/>
                  <a:gd name="connsiteY46" fmla="*/ 176212 h 338137"/>
                  <a:gd name="connsiteX0" fmla="*/ 26975 w 476062"/>
                  <a:gd name="connsiteY0" fmla="*/ 176212 h 338137"/>
                  <a:gd name="connsiteX1" fmla="*/ 43643 w 476062"/>
                  <a:gd name="connsiteY1" fmla="*/ 180975 h 338137"/>
                  <a:gd name="connsiteX2" fmla="*/ 50787 w 476062"/>
                  <a:gd name="connsiteY2" fmla="*/ 185737 h 338137"/>
                  <a:gd name="connsiteX3" fmla="*/ 55550 w 476062"/>
                  <a:gd name="connsiteY3" fmla="*/ 192881 h 338137"/>
                  <a:gd name="connsiteX4" fmla="*/ 62693 w 476062"/>
                  <a:gd name="connsiteY4" fmla="*/ 195262 h 338137"/>
                  <a:gd name="connsiteX5" fmla="*/ 72218 w 476062"/>
                  <a:gd name="connsiteY5" fmla="*/ 209550 h 338137"/>
                  <a:gd name="connsiteX6" fmla="*/ 81743 w 476062"/>
                  <a:gd name="connsiteY6" fmla="*/ 223837 h 338137"/>
                  <a:gd name="connsiteX7" fmla="*/ 84125 w 476062"/>
                  <a:gd name="connsiteY7" fmla="*/ 230981 h 338137"/>
                  <a:gd name="connsiteX8" fmla="*/ 81743 w 476062"/>
                  <a:gd name="connsiteY8" fmla="*/ 278606 h 338137"/>
                  <a:gd name="connsiteX9" fmla="*/ 79362 w 476062"/>
                  <a:gd name="connsiteY9" fmla="*/ 285750 h 338137"/>
                  <a:gd name="connsiteX10" fmla="*/ 81743 w 476062"/>
                  <a:gd name="connsiteY10" fmla="*/ 307181 h 338137"/>
                  <a:gd name="connsiteX11" fmla="*/ 105556 w 476062"/>
                  <a:gd name="connsiteY11" fmla="*/ 330994 h 338137"/>
                  <a:gd name="connsiteX12" fmla="*/ 119843 w 476062"/>
                  <a:gd name="connsiteY12" fmla="*/ 335756 h 338137"/>
                  <a:gd name="connsiteX13" fmla="*/ 148418 w 476062"/>
                  <a:gd name="connsiteY13" fmla="*/ 338137 h 338137"/>
                  <a:gd name="connsiteX14" fmla="*/ 174612 w 476062"/>
                  <a:gd name="connsiteY14" fmla="*/ 335756 h 338137"/>
                  <a:gd name="connsiteX15" fmla="*/ 181756 w 476062"/>
                  <a:gd name="connsiteY15" fmla="*/ 333375 h 338137"/>
                  <a:gd name="connsiteX16" fmla="*/ 200806 w 476062"/>
                  <a:gd name="connsiteY16" fmla="*/ 321469 h 338137"/>
                  <a:gd name="connsiteX17" fmla="*/ 215093 w 476062"/>
                  <a:gd name="connsiteY17" fmla="*/ 309562 h 338137"/>
                  <a:gd name="connsiteX18" fmla="*/ 219856 w 476062"/>
                  <a:gd name="connsiteY18" fmla="*/ 302419 h 338137"/>
                  <a:gd name="connsiteX19" fmla="*/ 241287 w 476062"/>
                  <a:gd name="connsiteY19" fmla="*/ 280987 h 338137"/>
                  <a:gd name="connsiteX20" fmla="*/ 243668 w 476062"/>
                  <a:gd name="connsiteY20" fmla="*/ 273844 h 338137"/>
                  <a:gd name="connsiteX21" fmla="*/ 260337 w 476062"/>
                  <a:gd name="connsiteY21" fmla="*/ 259556 h 338137"/>
                  <a:gd name="connsiteX22" fmla="*/ 267481 w 476062"/>
                  <a:gd name="connsiteY22" fmla="*/ 247650 h 338137"/>
                  <a:gd name="connsiteX23" fmla="*/ 472268 w 476062"/>
                  <a:gd name="connsiteY23" fmla="*/ 254794 h 338137"/>
                  <a:gd name="connsiteX24" fmla="*/ 284150 w 476062"/>
                  <a:gd name="connsiteY24" fmla="*/ 219075 h 338137"/>
                  <a:gd name="connsiteX25" fmla="*/ 279387 w 476062"/>
                  <a:gd name="connsiteY25" fmla="*/ 123825 h 338137"/>
                  <a:gd name="connsiteX26" fmla="*/ 265100 w 476062"/>
                  <a:gd name="connsiteY26" fmla="*/ 97631 h 338137"/>
                  <a:gd name="connsiteX27" fmla="*/ 250812 w 476062"/>
                  <a:gd name="connsiteY27" fmla="*/ 78581 h 338137"/>
                  <a:gd name="connsiteX28" fmla="*/ 224618 w 476062"/>
                  <a:gd name="connsiteY28" fmla="*/ 59531 h 338137"/>
                  <a:gd name="connsiteX29" fmla="*/ 215093 w 476062"/>
                  <a:gd name="connsiteY29" fmla="*/ 54769 h 338137"/>
                  <a:gd name="connsiteX30" fmla="*/ 207950 w 476062"/>
                  <a:gd name="connsiteY30" fmla="*/ 47625 h 338137"/>
                  <a:gd name="connsiteX31" fmla="*/ 186518 w 476062"/>
                  <a:gd name="connsiteY31" fmla="*/ 35719 h 338137"/>
                  <a:gd name="connsiteX32" fmla="*/ 179375 w 476062"/>
                  <a:gd name="connsiteY32" fmla="*/ 33337 h 338137"/>
                  <a:gd name="connsiteX33" fmla="*/ 165087 w 476062"/>
                  <a:gd name="connsiteY33" fmla="*/ 23812 h 338137"/>
                  <a:gd name="connsiteX34" fmla="*/ 150800 w 476062"/>
                  <a:gd name="connsiteY34" fmla="*/ 19050 h 338137"/>
                  <a:gd name="connsiteX35" fmla="*/ 124606 w 476062"/>
                  <a:gd name="connsiteY35" fmla="*/ 7144 h 338137"/>
                  <a:gd name="connsiteX36" fmla="*/ 115081 w 476062"/>
                  <a:gd name="connsiteY36" fmla="*/ 4762 h 338137"/>
                  <a:gd name="connsiteX37" fmla="*/ 107937 w 476062"/>
                  <a:gd name="connsiteY37" fmla="*/ 2381 h 338137"/>
                  <a:gd name="connsiteX38" fmla="*/ 79362 w 476062"/>
                  <a:gd name="connsiteY38" fmla="*/ 0 h 338137"/>
                  <a:gd name="connsiteX39" fmla="*/ 43643 w 476062"/>
                  <a:gd name="connsiteY39" fmla="*/ 2381 h 338137"/>
                  <a:gd name="connsiteX40" fmla="*/ 29356 w 476062"/>
                  <a:gd name="connsiteY40" fmla="*/ 7144 h 338137"/>
                  <a:gd name="connsiteX41" fmla="*/ 15068 w 476062"/>
                  <a:gd name="connsiteY41" fmla="*/ 21431 h 338137"/>
                  <a:gd name="connsiteX42" fmla="*/ 5543 w 476062"/>
                  <a:gd name="connsiteY42" fmla="*/ 38100 h 338137"/>
                  <a:gd name="connsiteX43" fmla="*/ 781 w 476062"/>
                  <a:gd name="connsiteY43" fmla="*/ 45244 h 338137"/>
                  <a:gd name="connsiteX44" fmla="*/ 3162 w 476062"/>
                  <a:gd name="connsiteY44" fmla="*/ 104775 h 338137"/>
                  <a:gd name="connsiteX45" fmla="*/ 12687 w 476062"/>
                  <a:gd name="connsiteY45" fmla="*/ 119062 h 338137"/>
                  <a:gd name="connsiteX46" fmla="*/ 26975 w 476062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43668 w 569900"/>
                  <a:gd name="connsiteY20" fmla="*/ 273844 h 338137"/>
                  <a:gd name="connsiteX21" fmla="*/ 260337 w 569900"/>
                  <a:gd name="connsiteY21" fmla="*/ 259556 h 338137"/>
                  <a:gd name="connsiteX22" fmla="*/ 267481 w 569900"/>
                  <a:gd name="connsiteY22" fmla="*/ 247650 h 338137"/>
                  <a:gd name="connsiteX23" fmla="*/ 472268 w 569900"/>
                  <a:gd name="connsiteY23" fmla="*/ 254794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43668 w 569900"/>
                  <a:gd name="connsiteY20" fmla="*/ 273844 h 338137"/>
                  <a:gd name="connsiteX21" fmla="*/ 260337 w 569900"/>
                  <a:gd name="connsiteY21" fmla="*/ 259556 h 338137"/>
                  <a:gd name="connsiteX22" fmla="*/ 267481 w 569900"/>
                  <a:gd name="connsiteY22" fmla="*/ 247650 h 338137"/>
                  <a:gd name="connsiteX23" fmla="*/ 536561 w 569900"/>
                  <a:gd name="connsiteY23" fmla="*/ 285751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43668 w 569900"/>
                  <a:gd name="connsiteY20" fmla="*/ 273844 h 338137"/>
                  <a:gd name="connsiteX21" fmla="*/ 260337 w 569900"/>
                  <a:gd name="connsiteY21" fmla="*/ 259556 h 338137"/>
                  <a:gd name="connsiteX22" fmla="*/ 324631 w 569900"/>
                  <a:gd name="connsiteY22" fmla="*/ 285750 h 338137"/>
                  <a:gd name="connsiteX23" fmla="*/ 536561 w 569900"/>
                  <a:gd name="connsiteY23" fmla="*/ 285751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43668 w 569900"/>
                  <a:gd name="connsiteY20" fmla="*/ 273844 h 338137"/>
                  <a:gd name="connsiteX21" fmla="*/ 274624 w 569900"/>
                  <a:gd name="connsiteY21" fmla="*/ 295275 h 338137"/>
                  <a:gd name="connsiteX22" fmla="*/ 324631 w 569900"/>
                  <a:gd name="connsiteY22" fmla="*/ 285750 h 338137"/>
                  <a:gd name="connsiteX23" fmla="*/ 536561 w 569900"/>
                  <a:gd name="connsiteY23" fmla="*/ 285751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50812 w 569900"/>
                  <a:gd name="connsiteY20" fmla="*/ 304800 h 338137"/>
                  <a:gd name="connsiteX21" fmla="*/ 274624 w 569900"/>
                  <a:gd name="connsiteY21" fmla="*/ 295275 h 338137"/>
                  <a:gd name="connsiteX22" fmla="*/ 324631 w 569900"/>
                  <a:gd name="connsiteY22" fmla="*/ 285750 h 338137"/>
                  <a:gd name="connsiteX23" fmla="*/ 536561 w 569900"/>
                  <a:gd name="connsiteY23" fmla="*/ 285751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1743 w 569900"/>
                  <a:gd name="connsiteY7" fmla="*/ 278606 h 338137"/>
                  <a:gd name="connsiteX8" fmla="*/ 79362 w 569900"/>
                  <a:gd name="connsiteY8" fmla="*/ 285750 h 338137"/>
                  <a:gd name="connsiteX9" fmla="*/ 81743 w 569900"/>
                  <a:gd name="connsiteY9" fmla="*/ 307181 h 338137"/>
                  <a:gd name="connsiteX10" fmla="*/ 105556 w 569900"/>
                  <a:gd name="connsiteY10" fmla="*/ 330994 h 338137"/>
                  <a:gd name="connsiteX11" fmla="*/ 119843 w 569900"/>
                  <a:gd name="connsiteY11" fmla="*/ 335756 h 338137"/>
                  <a:gd name="connsiteX12" fmla="*/ 148418 w 569900"/>
                  <a:gd name="connsiteY12" fmla="*/ 338137 h 338137"/>
                  <a:gd name="connsiteX13" fmla="*/ 174612 w 569900"/>
                  <a:gd name="connsiteY13" fmla="*/ 335756 h 338137"/>
                  <a:gd name="connsiteX14" fmla="*/ 181756 w 569900"/>
                  <a:gd name="connsiteY14" fmla="*/ 333375 h 338137"/>
                  <a:gd name="connsiteX15" fmla="*/ 200806 w 569900"/>
                  <a:gd name="connsiteY15" fmla="*/ 321469 h 338137"/>
                  <a:gd name="connsiteX16" fmla="*/ 215093 w 569900"/>
                  <a:gd name="connsiteY16" fmla="*/ 309562 h 338137"/>
                  <a:gd name="connsiteX17" fmla="*/ 219856 w 569900"/>
                  <a:gd name="connsiteY17" fmla="*/ 302419 h 338137"/>
                  <a:gd name="connsiteX18" fmla="*/ 241287 w 569900"/>
                  <a:gd name="connsiteY18" fmla="*/ 280987 h 338137"/>
                  <a:gd name="connsiteX19" fmla="*/ 250812 w 569900"/>
                  <a:gd name="connsiteY19" fmla="*/ 304800 h 338137"/>
                  <a:gd name="connsiteX20" fmla="*/ 274624 w 569900"/>
                  <a:gd name="connsiteY20" fmla="*/ 295275 h 338137"/>
                  <a:gd name="connsiteX21" fmla="*/ 324631 w 569900"/>
                  <a:gd name="connsiteY21" fmla="*/ 285750 h 338137"/>
                  <a:gd name="connsiteX22" fmla="*/ 536561 w 569900"/>
                  <a:gd name="connsiteY22" fmla="*/ 285751 h 338137"/>
                  <a:gd name="connsiteX23" fmla="*/ 569900 w 569900"/>
                  <a:gd name="connsiteY23" fmla="*/ 200025 h 338137"/>
                  <a:gd name="connsiteX24" fmla="*/ 279387 w 569900"/>
                  <a:gd name="connsiteY24" fmla="*/ 123825 h 338137"/>
                  <a:gd name="connsiteX25" fmla="*/ 265100 w 569900"/>
                  <a:gd name="connsiteY25" fmla="*/ 97631 h 338137"/>
                  <a:gd name="connsiteX26" fmla="*/ 250812 w 569900"/>
                  <a:gd name="connsiteY26" fmla="*/ 78581 h 338137"/>
                  <a:gd name="connsiteX27" fmla="*/ 224618 w 569900"/>
                  <a:gd name="connsiteY27" fmla="*/ 59531 h 338137"/>
                  <a:gd name="connsiteX28" fmla="*/ 215093 w 569900"/>
                  <a:gd name="connsiteY28" fmla="*/ 54769 h 338137"/>
                  <a:gd name="connsiteX29" fmla="*/ 207950 w 569900"/>
                  <a:gd name="connsiteY29" fmla="*/ 47625 h 338137"/>
                  <a:gd name="connsiteX30" fmla="*/ 186518 w 569900"/>
                  <a:gd name="connsiteY30" fmla="*/ 35719 h 338137"/>
                  <a:gd name="connsiteX31" fmla="*/ 179375 w 569900"/>
                  <a:gd name="connsiteY31" fmla="*/ 33337 h 338137"/>
                  <a:gd name="connsiteX32" fmla="*/ 165087 w 569900"/>
                  <a:gd name="connsiteY32" fmla="*/ 23812 h 338137"/>
                  <a:gd name="connsiteX33" fmla="*/ 150800 w 569900"/>
                  <a:gd name="connsiteY33" fmla="*/ 19050 h 338137"/>
                  <a:gd name="connsiteX34" fmla="*/ 124606 w 569900"/>
                  <a:gd name="connsiteY34" fmla="*/ 7144 h 338137"/>
                  <a:gd name="connsiteX35" fmla="*/ 115081 w 569900"/>
                  <a:gd name="connsiteY35" fmla="*/ 4762 h 338137"/>
                  <a:gd name="connsiteX36" fmla="*/ 107937 w 569900"/>
                  <a:gd name="connsiteY36" fmla="*/ 2381 h 338137"/>
                  <a:gd name="connsiteX37" fmla="*/ 79362 w 569900"/>
                  <a:gd name="connsiteY37" fmla="*/ 0 h 338137"/>
                  <a:gd name="connsiteX38" fmla="*/ 43643 w 569900"/>
                  <a:gd name="connsiteY38" fmla="*/ 2381 h 338137"/>
                  <a:gd name="connsiteX39" fmla="*/ 29356 w 569900"/>
                  <a:gd name="connsiteY39" fmla="*/ 7144 h 338137"/>
                  <a:gd name="connsiteX40" fmla="*/ 15068 w 569900"/>
                  <a:gd name="connsiteY40" fmla="*/ 21431 h 338137"/>
                  <a:gd name="connsiteX41" fmla="*/ 5543 w 569900"/>
                  <a:gd name="connsiteY41" fmla="*/ 38100 h 338137"/>
                  <a:gd name="connsiteX42" fmla="*/ 781 w 569900"/>
                  <a:gd name="connsiteY42" fmla="*/ 45244 h 338137"/>
                  <a:gd name="connsiteX43" fmla="*/ 3162 w 569900"/>
                  <a:gd name="connsiteY43" fmla="*/ 104775 h 338137"/>
                  <a:gd name="connsiteX44" fmla="*/ 12687 w 569900"/>
                  <a:gd name="connsiteY44" fmla="*/ 119062 h 338137"/>
                  <a:gd name="connsiteX45" fmla="*/ 26975 w 569900"/>
                  <a:gd name="connsiteY45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72218 w 569900"/>
                  <a:gd name="connsiteY4" fmla="*/ 209550 h 338137"/>
                  <a:gd name="connsiteX5" fmla="*/ 81743 w 569900"/>
                  <a:gd name="connsiteY5" fmla="*/ 223837 h 338137"/>
                  <a:gd name="connsiteX6" fmla="*/ 81743 w 569900"/>
                  <a:gd name="connsiteY6" fmla="*/ 278606 h 338137"/>
                  <a:gd name="connsiteX7" fmla="*/ 79362 w 569900"/>
                  <a:gd name="connsiteY7" fmla="*/ 285750 h 338137"/>
                  <a:gd name="connsiteX8" fmla="*/ 81743 w 569900"/>
                  <a:gd name="connsiteY8" fmla="*/ 307181 h 338137"/>
                  <a:gd name="connsiteX9" fmla="*/ 105556 w 569900"/>
                  <a:gd name="connsiteY9" fmla="*/ 330994 h 338137"/>
                  <a:gd name="connsiteX10" fmla="*/ 119843 w 569900"/>
                  <a:gd name="connsiteY10" fmla="*/ 335756 h 338137"/>
                  <a:gd name="connsiteX11" fmla="*/ 148418 w 569900"/>
                  <a:gd name="connsiteY11" fmla="*/ 338137 h 338137"/>
                  <a:gd name="connsiteX12" fmla="*/ 174612 w 569900"/>
                  <a:gd name="connsiteY12" fmla="*/ 335756 h 338137"/>
                  <a:gd name="connsiteX13" fmla="*/ 181756 w 569900"/>
                  <a:gd name="connsiteY13" fmla="*/ 333375 h 338137"/>
                  <a:gd name="connsiteX14" fmla="*/ 200806 w 569900"/>
                  <a:gd name="connsiteY14" fmla="*/ 321469 h 338137"/>
                  <a:gd name="connsiteX15" fmla="*/ 215093 w 569900"/>
                  <a:gd name="connsiteY15" fmla="*/ 309562 h 338137"/>
                  <a:gd name="connsiteX16" fmla="*/ 219856 w 569900"/>
                  <a:gd name="connsiteY16" fmla="*/ 302419 h 338137"/>
                  <a:gd name="connsiteX17" fmla="*/ 241287 w 569900"/>
                  <a:gd name="connsiteY17" fmla="*/ 280987 h 338137"/>
                  <a:gd name="connsiteX18" fmla="*/ 250812 w 569900"/>
                  <a:gd name="connsiteY18" fmla="*/ 304800 h 338137"/>
                  <a:gd name="connsiteX19" fmla="*/ 274624 w 569900"/>
                  <a:gd name="connsiteY19" fmla="*/ 295275 h 338137"/>
                  <a:gd name="connsiteX20" fmla="*/ 324631 w 569900"/>
                  <a:gd name="connsiteY20" fmla="*/ 285750 h 338137"/>
                  <a:gd name="connsiteX21" fmla="*/ 536561 w 569900"/>
                  <a:gd name="connsiteY21" fmla="*/ 285751 h 338137"/>
                  <a:gd name="connsiteX22" fmla="*/ 569900 w 569900"/>
                  <a:gd name="connsiteY22" fmla="*/ 200025 h 338137"/>
                  <a:gd name="connsiteX23" fmla="*/ 279387 w 569900"/>
                  <a:gd name="connsiteY23" fmla="*/ 123825 h 338137"/>
                  <a:gd name="connsiteX24" fmla="*/ 265100 w 569900"/>
                  <a:gd name="connsiteY24" fmla="*/ 97631 h 338137"/>
                  <a:gd name="connsiteX25" fmla="*/ 250812 w 569900"/>
                  <a:gd name="connsiteY25" fmla="*/ 78581 h 338137"/>
                  <a:gd name="connsiteX26" fmla="*/ 224618 w 569900"/>
                  <a:gd name="connsiteY26" fmla="*/ 59531 h 338137"/>
                  <a:gd name="connsiteX27" fmla="*/ 215093 w 569900"/>
                  <a:gd name="connsiteY27" fmla="*/ 54769 h 338137"/>
                  <a:gd name="connsiteX28" fmla="*/ 207950 w 569900"/>
                  <a:gd name="connsiteY28" fmla="*/ 47625 h 338137"/>
                  <a:gd name="connsiteX29" fmla="*/ 186518 w 569900"/>
                  <a:gd name="connsiteY29" fmla="*/ 35719 h 338137"/>
                  <a:gd name="connsiteX30" fmla="*/ 179375 w 569900"/>
                  <a:gd name="connsiteY30" fmla="*/ 33337 h 338137"/>
                  <a:gd name="connsiteX31" fmla="*/ 165087 w 569900"/>
                  <a:gd name="connsiteY31" fmla="*/ 23812 h 338137"/>
                  <a:gd name="connsiteX32" fmla="*/ 150800 w 569900"/>
                  <a:gd name="connsiteY32" fmla="*/ 19050 h 338137"/>
                  <a:gd name="connsiteX33" fmla="*/ 124606 w 569900"/>
                  <a:gd name="connsiteY33" fmla="*/ 7144 h 338137"/>
                  <a:gd name="connsiteX34" fmla="*/ 115081 w 569900"/>
                  <a:gd name="connsiteY34" fmla="*/ 4762 h 338137"/>
                  <a:gd name="connsiteX35" fmla="*/ 107937 w 569900"/>
                  <a:gd name="connsiteY35" fmla="*/ 2381 h 338137"/>
                  <a:gd name="connsiteX36" fmla="*/ 79362 w 569900"/>
                  <a:gd name="connsiteY36" fmla="*/ 0 h 338137"/>
                  <a:gd name="connsiteX37" fmla="*/ 43643 w 569900"/>
                  <a:gd name="connsiteY37" fmla="*/ 2381 h 338137"/>
                  <a:gd name="connsiteX38" fmla="*/ 29356 w 569900"/>
                  <a:gd name="connsiteY38" fmla="*/ 7144 h 338137"/>
                  <a:gd name="connsiteX39" fmla="*/ 15068 w 569900"/>
                  <a:gd name="connsiteY39" fmla="*/ 21431 h 338137"/>
                  <a:gd name="connsiteX40" fmla="*/ 5543 w 569900"/>
                  <a:gd name="connsiteY40" fmla="*/ 38100 h 338137"/>
                  <a:gd name="connsiteX41" fmla="*/ 781 w 569900"/>
                  <a:gd name="connsiteY41" fmla="*/ 45244 h 338137"/>
                  <a:gd name="connsiteX42" fmla="*/ 3162 w 569900"/>
                  <a:gd name="connsiteY42" fmla="*/ 104775 h 338137"/>
                  <a:gd name="connsiteX43" fmla="*/ 12687 w 569900"/>
                  <a:gd name="connsiteY43" fmla="*/ 119062 h 338137"/>
                  <a:gd name="connsiteX44" fmla="*/ 26975 w 569900"/>
                  <a:gd name="connsiteY44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72218 w 569900"/>
                  <a:gd name="connsiteY3" fmla="*/ 209550 h 338137"/>
                  <a:gd name="connsiteX4" fmla="*/ 81743 w 569900"/>
                  <a:gd name="connsiteY4" fmla="*/ 223837 h 338137"/>
                  <a:gd name="connsiteX5" fmla="*/ 81743 w 569900"/>
                  <a:gd name="connsiteY5" fmla="*/ 278606 h 338137"/>
                  <a:gd name="connsiteX6" fmla="*/ 79362 w 569900"/>
                  <a:gd name="connsiteY6" fmla="*/ 285750 h 338137"/>
                  <a:gd name="connsiteX7" fmla="*/ 81743 w 569900"/>
                  <a:gd name="connsiteY7" fmla="*/ 307181 h 338137"/>
                  <a:gd name="connsiteX8" fmla="*/ 105556 w 569900"/>
                  <a:gd name="connsiteY8" fmla="*/ 330994 h 338137"/>
                  <a:gd name="connsiteX9" fmla="*/ 119843 w 569900"/>
                  <a:gd name="connsiteY9" fmla="*/ 335756 h 338137"/>
                  <a:gd name="connsiteX10" fmla="*/ 148418 w 569900"/>
                  <a:gd name="connsiteY10" fmla="*/ 338137 h 338137"/>
                  <a:gd name="connsiteX11" fmla="*/ 174612 w 569900"/>
                  <a:gd name="connsiteY11" fmla="*/ 335756 h 338137"/>
                  <a:gd name="connsiteX12" fmla="*/ 181756 w 569900"/>
                  <a:gd name="connsiteY12" fmla="*/ 333375 h 338137"/>
                  <a:gd name="connsiteX13" fmla="*/ 200806 w 569900"/>
                  <a:gd name="connsiteY13" fmla="*/ 321469 h 338137"/>
                  <a:gd name="connsiteX14" fmla="*/ 215093 w 569900"/>
                  <a:gd name="connsiteY14" fmla="*/ 309562 h 338137"/>
                  <a:gd name="connsiteX15" fmla="*/ 219856 w 569900"/>
                  <a:gd name="connsiteY15" fmla="*/ 302419 h 338137"/>
                  <a:gd name="connsiteX16" fmla="*/ 241287 w 569900"/>
                  <a:gd name="connsiteY16" fmla="*/ 280987 h 338137"/>
                  <a:gd name="connsiteX17" fmla="*/ 250812 w 569900"/>
                  <a:gd name="connsiteY17" fmla="*/ 304800 h 338137"/>
                  <a:gd name="connsiteX18" fmla="*/ 274624 w 569900"/>
                  <a:gd name="connsiteY18" fmla="*/ 295275 h 338137"/>
                  <a:gd name="connsiteX19" fmla="*/ 324631 w 569900"/>
                  <a:gd name="connsiteY19" fmla="*/ 285750 h 338137"/>
                  <a:gd name="connsiteX20" fmla="*/ 536561 w 569900"/>
                  <a:gd name="connsiteY20" fmla="*/ 285751 h 338137"/>
                  <a:gd name="connsiteX21" fmla="*/ 569900 w 569900"/>
                  <a:gd name="connsiteY21" fmla="*/ 200025 h 338137"/>
                  <a:gd name="connsiteX22" fmla="*/ 279387 w 569900"/>
                  <a:gd name="connsiteY22" fmla="*/ 123825 h 338137"/>
                  <a:gd name="connsiteX23" fmla="*/ 265100 w 569900"/>
                  <a:gd name="connsiteY23" fmla="*/ 97631 h 338137"/>
                  <a:gd name="connsiteX24" fmla="*/ 250812 w 569900"/>
                  <a:gd name="connsiteY24" fmla="*/ 78581 h 338137"/>
                  <a:gd name="connsiteX25" fmla="*/ 224618 w 569900"/>
                  <a:gd name="connsiteY25" fmla="*/ 59531 h 338137"/>
                  <a:gd name="connsiteX26" fmla="*/ 215093 w 569900"/>
                  <a:gd name="connsiteY26" fmla="*/ 54769 h 338137"/>
                  <a:gd name="connsiteX27" fmla="*/ 207950 w 569900"/>
                  <a:gd name="connsiteY27" fmla="*/ 47625 h 338137"/>
                  <a:gd name="connsiteX28" fmla="*/ 186518 w 569900"/>
                  <a:gd name="connsiteY28" fmla="*/ 35719 h 338137"/>
                  <a:gd name="connsiteX29" fmla="*/ 179375 w 569900"/>
                  <a:gd name="connsiteY29" fmla="*/ 33337 h 338137"/>
                  <a:gd name="connsiteX30" fmla="*/ 165087 w 569900"/>
                  <a:gd name="connsiteY30" fmla="*/ 23812 h 338137"/>
                  <a:gd name="connsiteX31" fmla="*/ 150800 w 569900"/>
                  <a:gd name="connsiteY31" fmla="*/ 19050 h 338137"/>
                  <a:gd name="connsiteX32" fmla="*/ 124606 w 569900"/>
                  <a:gd name="connsiteY32" fmla="*/ 7144 h 338137"/>
                  <a:gd name="connsiteX33" fmla="*/ 115081 w 569900"/>
                  <a:gd name="connsiteY33" fmla="*/ 4762 h 338137"/>
                  <a:gd name="connsiteX34" fmla="*/ 107937 w 569900"/>
                  <a:gd name="connsiteY34" fmla="*/ 2381 h 338137"/>
                  <a:gd name="connsiteX35" fmla="*/ 79362 w 569900"/>
                  <a:gd name="connsiteY35" fmla="*/ 0 h 338137"/>
                  <a:gd name="connsiteX36" fmla="*/ 43643 w 569900"/>
                  <a:gd name="connsiteY36" fmla="*/ 2381 h 338137"/>
                  <a:gd name="connsiteX37" fmla="*/ 29356 w 569900"/>
                  <a:gd name="connsiteY37" fmla="*/ 7144 h 338137"/>
                  <a:gd name="connsiteX38" fmla="*/ 15068 w 569900"/>
                  <a:gd name="connsiteY38" fmla="*/ 21431 h 338137"/>
                  <a:gd name="connsiteX39" fmla="*/ 5543 w 569900"/>
                  <a:gd name="connsiteY39" fmla="*/ 38100 h 338137"/>
                  <a:gd name="connsiteX40" fmla="*/ 781 w 569900"/>
                  <a:gd name="connsiteY40" fmla="*/ 45244 h 338137"/>
                  <a:gd name="connsiteX41" fmla="*/ 3162 w 569900"/>
                  <a:gd name="connsiteY41" fmla="*/ 104775 h 338137"/>
                  <a:gd name="connsiteX42" fmla="*/ 12687 w 569900"/>
                  <a:gd name="connsiteY42" fmla="*/ 119062 h 338137"/>
                  <a:gd name="connsiteX43" fmla="*/ 26975 w 569900"/>
                  <a:gd name="connsiteY43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72218 w 569900"/>
                  <a:gd name="connsiteY2" fmla="*/ 209550 h 338137"/>
                  <a:gd name="connsiteX3" fmla="*/ 81743 w 569900"/>
                  <a:gd name="connsiteY3" fmla="*/ 223837 h 338137"/>
                  <a:gd name="connsiteX4" fmla="*/ 81743 w 569900"/>
                  <a:gd name="connsiteY4" fmla="*/ 278606 h 338137"/>
                  <a:gd name="connsiteX5" fmla="*/ 79362 w 569900"/>
                  <a:gd name="connsiteY5" fmla="*/ 285750 h 338137"/>
                  <a:gd name="connsiteX6" fmla="*/ 81743 w 569900"/>
                  <a:gd name="connsiteY6" fmla="*/ 307181 h 338137"/>
                  <a:gd name="connsiteX7" fmla="*/ 105556 w 569900"/>
                  <a:gd name="connsiteY7" fmla="*/ 330994 h 338137"/>
                  <a:gd name="connsiteX8" fmla="*/ 119843 w 569900"/>
                  <a:gd name="connsiteY8" fmla="*/ 335756 h 338137"/>
                  <a:gd name="connsiteX9" fmla="*/ 148418 w 569900"/>
                  <a:gd name="connsiteY9" fmla="*/ 338137 h 338137"/>
                  <a:gd name="connsiteX10" fmla="*/ 174612 w 569900"/>
                  <a:gd name="connsiteY10" fmla="*/ 335756 h 338137"/>
                  <a:gd name="connsiteX11" fmla="*/ 181756 w 569900"/>
                  <a:gd name="connsiteY11" fmla="*/ 333375 h 338137"/>
                  <a:gd name="connsiteX12" fmla="*/ 200806 w 569900"/>
                  <a:gd name="connsiteY12" fmla="*/ 321469 h 338137"/>
                  <a:gd name="connsiteX13" fmla="*/ 215093 w 569900"/>
                  <a:gd name="connsiteY13" fmla="*/ 309562 h 338137"/>
                  <a:gd name="connsiteX14" fmla="*/ 219856 w 569900"/>
                  <a:gd name="connsiteY14" fmla="*/ 302419 h 338137"/>
                  <a:gd name="connsiteX15" fmla="*/ 241287 w 569900"/>
                  <a:gd name="connsiteY15" fmla="*/ 280987 h 338137"/>
                  <a:gd name="connsiteX16" fmla="*/ 250812 w 569900"/>
                  <a:gd name="connsiteY16" fmla="*/ 304800 h 338137"/>
                  <a:gd name="connsiteX17" fmla="*/ 274624 w 569900"/>
                  <a:gd name="connsiteY17" fmla="*/ 295275 h 338137"/>
                  <a:gd name="connsiteX18" fmla="*/ 324631 w 569900"/>
                  <a:gd name="connsiteY18" fmla="*/ 285750 h 338137"/>
                  <a:gd name="connsiteX19" fmla="*/ 536561 w 569900"/>
                  <a:gd name="connsiteY19" fmla="*/ 285751 h 338137"/>
                  <a:gd name="connsiteX20" fmla="*/ 569900 w 569900"/>
                  <a:gd name="connsiteY20" fmla="*/ 200025 h 338137"/>
                  <a:gd name="connsiteX21" fmla="*/ 279387 w 569900"/>
                  <a:gd name="connsiteY21" fmla="*/ 123825 h 338137"/>
                  <a:gd name="connsiteX22" fmla="*/ 265100 w 569900"/>
                  <a:gd name="connsiteY22" fmla="*/ 97631 h 338137"/>
                  <a:gd name="connsiteX23" fmla="*/ 250812 w 569900"/>
                  <a:gd name="connsiteY23" fmla="*/ 78581 h 338137"/>
                  <a:gd name="connsiteX24" fmla="*/ 224618 w 569900"/>
                  <a:gd name="connsiteY24" fmla="*/ 59531 h 338137"/>
                  <a:gd name="connsiteX25" fmla="*/ 215093 w 569900"/>
                  <a:gd name="connsiteY25" fmla="*/ 54769 h 338137"/>
                  <a:gd name="connsiteX26" fmla="*/ 207950 w 569900"/>
                  <a:gd name="connsiteY26" fmla="*/ 47625 h 338137"/>
                  <a:gd name="connsiteX27" fmla="*/ 186518 w 569900"/>
                  <a:gd name="connsiteY27" fmla="*/ 35719 h 338137"/>
                  <a:gd name="connsiteX28" fmla="*/ 179375 w 569900"/>
                  <a:gd name="connsiteY28" fmla="*/ 33337 h 338137"/>
                  <a:gd name="connsiteX29" fmla="*/ 165087 w 569900"/>
                  <a:gd name="connsiteY29" fmla="*/ 23812 h 338137"/>
                  <a:gd name="connsiteX30" fmla="*/ 150800 w 569900"/>
                  <a:gd name="connsiteY30" fmla="*/ 19050 h 338137"/>
                  <a:gd name="connsiteX31" fmla="*/ 124606 w 569900"/>
                  <a:gd name="connsiteY31" fmla="*/ 7144 h 338137"/>
                  <a:gd name="connsiteX32" fmla="*/ 115081 w 569900"/>
                  <a:gd name="connsiteY32" fmla="*/ 4762 h 338137"/>
                  <a:gd name="connsiteX33" fmla="*/ 107937 w 569900"/>
                  <a:gd name="connsiteY33" fmla="*/ 2381 h 338137"/>
                  <a:gd name="connsiteX34" fmla="*/ 79362 w 569900"/>
                  <a:gd name="connsiteY34" fmla="*/ 0 h 338137"/>
                  <a:gd name="connsiteX35" fmla="*/ 43643 w 569900"/>
                  <a:gd name="connsiteY35" fmla="*/ 2381 h 338137"/>
                  <a:gd name="connsiteX36" fmla="*/ 29356 w 569900"/>
                  <a:gd name="connsiteY36" fmla="*/ 7144 h 338137"/>
                  <a:gd name="connsiteX37" fmla="*/ 15068 w 569900"/>
                  <a:gd name="connsiteY37" fmla="*/ 21431 h 338137"/>
                  <a:gd name="connsiteX38" fmla="*/ 5543 w 569900"/>
                  <a:gd name="connsiteY38" fmla="*/ 38100 h 338137"/>
                  <a:gd name="connsiteX39" fmla="*/ 781 w 569900"/>
                  <a:gd name="connsiteY39" fmla="*/ 45244 h 338137"/>
                  <a:gd name="connsiteX40" fmla="*/ 3162 w 569900"/>
                  <a:gd name="connsiteY40" fmla="*/ 104775 h 338137"/>
                  <a:gd name="connsiteX41" fmla="*/ 12687 w 569900"/>
                  <a:gd name="connsiteY41" fmla="*/ 119062 h 338137"/>
                  <a:gd name="connsiteX42" fmla="*/ 26975 w 569900"/>
                  <a:gd name="connsiteY42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72218 w 569900"/>
                  <a:gd name="connsiteY2" fmla="*/ 209550 h 338137"/>
                  <a:gd name="connsiteX3" fmla="*/ 81743 w 569900"/>
                  <a:gd name="connsiteY3" fmla="*/ 223837 h 338137"/>
                  <a:gd name="connsiteX4" fmla="*/ 81743 w 569900"/>
                  <a:gd name="connsiteY4" fmla="*/ 278606 h 338137"/>
                  <a:gd name="connsiteX5" fmla="*/ 79362 w 569900"/>
                  <a:gd name="connsiteY5" fmla="*/ 285750 h 338137"/>
                  <a:gd name="connsiteX6" fmla="*/ 81743 w 569900"/>
                  <a:gd name="connsiteY6" fmla="*/ 307181 h 338137"/>
                  <a:gd name="connsiteX7" fmla="*/ 105556 w 569900"/>
                  <a:gd name="connsiteY7" fmla="*/ 330994 h 338137"/>
                  <a:gd name="connsiteX8" fmla="*/ 119843 w 569900"/>
                  <a:gd name="connsiteY8" fmla="*/ 335756 h 338137"/>
                  <a:gd name="connsiteX9" fmla="*/ 148418 w 569900"/>
                  <a:gd name="connsiteY9" fmla="*/ 338137 h 338137"/>
                  <a:gd name="connsiteX10" fmla="*/ 174612 w 569900"/>
                  <a:gd name="connsiteY10" fmla="*/ 335756 h 338137"/>
                  <a:gd name="connsiteX11" fmla="*/ 181756 w 569900"/>
                  <a:gd name="connsiteY11" fmla="*/ 333375 h 338137"/>
                  <a:gd name="connsiteX12" fmla="*/ 200806 w 569900"/>
                  <a:gd name="connsiteY12" fmla="*/ 321469 h 338137"/>
                  <a:gd name="connsiteX13" fmla="*/ 215093 w 569900"/>
                  <a:gd name="connsiteY13" fmla="*/ 309562 h 338137"/>
                  <a:gd name="connsiteX14" fmla="*/ 219856 w 569900"/>
                  <a:gd name="connsiteY14" fmla="*/ 302419 h 338137"/>
                  <a:gd name="connsiteX15" fmla="*/ 241287 w 569900"/>
                  <a:gd name="connsiteY15" fmla="*/ 280987 h 338137"/>
                  <a:gd name="connsiteX16" fmla="*/ 250812 w 569900"/>
                  <a:gd name="connsiteY16" fmla="*/ 304800 h 338137"/>
                  <a:gd name="connsiteX17" fmla="*/ 274624 w 569900"/>
                  <a:gd name="connsiteY17" fmla="*/ 295275 h 338137"/>
                  <a:gd name="connsiteX18" fmla="*/ 324631 w 569900"/>
                  <a:gd name="connsiteY18" fmla="*/ 285750 h 338137"/>
                  <a:gd name="connsiteX19" fmla="*/ 536561 w 569900"/>
                  <a:gd name="connsiteY19" fmla="*/ 285751 h 338137"/>
                  <a:gd name="connsiteX20" fmla="*/ 569900 w 569900"/>
                  <a:gd name="connsiteY20" fmla="*/ 200025 h 338137"/>
                  <a:gd name="connsiteX21" fmla="*/ 279387 w 569900"/>
                  <a:gd name="connsiteY21" fmla="*/ 123825 h 338137"/>
                  <a:gd name="connsiteX22" fmla="*/ 265100 w 569900"/>
                  <a:gd name="connsiteY22" fmla="*/ 97631 h 338137"/>
                  <a:gd name="connsiteX23" fmla="*/ 250812 w 569900"/>
                  <a:gd name="connsiteY23" fmla="*/ 78581 h 338137"/>
                  <a:gd name="connsiteX24" fmla="*/ 224618 w 569900"/>
                  <a:gd name="connsiteY24" fmla="*/ 59531 h 338137"/>
                  <a:gd name="connsiteX25" fmla="*/ 215093 w 569900"/>
                  <a:gd name="connsiteY25" fmla="*/ 54769 h 338137"/>
                  <a:gd name="connsiteX26" fmla="*/ 207950 w 569900"/>
                  <a:gd name="connsiteY26" fmla="*/ 47625 h 338137"/>
                  <a:gd name="connsiteX27" fmla="*/ 186518 w 569900"/>
                  <a:gd name="connsiteY27" fmla="*/ 35719 h 338137"/>
                  <a:gd name="connsiteX28" fmla="*/ 179375 w 569900"/>
                  <a:gd name="connsiteY28" fmla="*/ 33337 h 338137"/>
                  <a:gd name="connsiteX29" fmla="*/ 165087 w 569900"/>
                  <a:gd name="connsiteY29" fmla="*/ 23812 h 338137"/>
                  <a:gd name="connsiteX30" fmla="*/ 150800 w 569900"/>
                  <a:gd name="connsiteY30" fmla="*/ 19050 h 338137"/>
                  <a:gd name="connsiteX31" fmla="*/ 124606 w 569900"/>
                  <a:gd name="connsiteY31" fmla="*/ 7144 h 338137"/>
                  <a:gd name="connsiteX32" fmla="*/ 115081 w 569900"/>
                  <a:gd name="connsiteY32" fmla="*/ 4762 h 338137"/>
                  <a:gd name="connsiteX33" fmla="*/ 107937 w 569900"/>
                  <a:gd name="connsiteY33" fmla="*/ 2381 h 338137"/>
                  <a:gd name="connsiteX34" fmla="*/ 79362 w 569900"/>
                  <a:gd name="connsiteY34" fmla="*/ 0 h 338137"/>
                  <a:gd name="connsiteX35" fmla="*/ 43643 w 569900"/>
                  <a:gd name="connsiteY35" fmla="*/ 2381 h 338137"/>
                  <a:gd name="connsiteX36" fmla="*/ 29356 w 569900"/>
                  <a:gd name="connsiteY36" fmla="*/ 7144 h 338137"/>
                  <a:gd name="connsiteX37" fmla="*/ 15068 w 569900"/>
                  <a:gd name="connsiteY37" fmla="*/ 21431 h 338137"/>
                  <a:gd name="connsiteX38" fmla="*/ 5543 w 569900"/>
                  <a:gd name="connsiteY38" fmla="*/ 38100 h 338137"/>
                  <a:gd name="connsiteX39" fmla="*/ 781 w 569900"/>
                  <a:gd name="connsiteY39" fmla="*/ 45244 h 338137"/>
                  <a:gd name="connsiteX40" fmla="*/ 3162 w 569900"/>
                  <a:gd name="connsiteY40" fmla="*/ 104775 h 338137"/>
                  <a:gd name="connsiteX41" fmla="*/ 12687 w 569900"/>
                  <a:gd name="connsiteY41" fmla="*/ 119062 h 338137"/>
                  <a:gd name="connsiteX42" fmla="*/ 26975 w 569900"/>
                  <a:gd name="connsiteY42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67456 w 569900"/>
                  <a:gd name="connsiteY2" fmla="*/ 197644 h 338137"/>
                  <a:gd name="connsiteX3" fmla="*/ 81743 w 569900"/>
                  <a:gd name="connsiteY3" fmla="*/ 223837 h 338137"/>
                  <a:gd name="connsiteX4" fmla="*/ 81743 w 569900"/>
                  <a:gd name="connsiteY4" fmla="*/ 278606 h 338137"/>
                  <a:gd name="connsiteX5" fmla="*/ 79362 w 569900"/>
                  <a:gd name="connsiteY5" fmla="*/ 285750 h 338137"/>
                  <a:gd name="connsiteX6" fmla="*/ 81743 w 569900"/>
                  <a:gd name="connsiteY6" fmla="*/ 307181 h 338137"/>
                  <a:gd name="connsiteX7" fmla="*/ 105556 w 569900"/>
                  <a:gd name="connsiteY7" fmla="*/ 330994 h 338137"/>
                  <a:gd name="connsiteX8" fmla="*/ 119843 w 569900"/>
                  <a:gd name="connsiteY8" fmla="*/ 335756 h 338137"/>
                  <a:gd name="connsiteX9" fmla="*/ 148418 w 569900"/>
                  <a:gd name="connsiteY9" fmla="*/ 338137 h 338137"/>
                  <a:gd name="connsiteX10" fmla="*/ 174612 w 569900"/>
                  <a:gd name="connsiteY10" fmla="*/ 335756 h 338137"/>
                  <a:gd name="connsiteX11" fmla="*/ 181756 w 569900"/>
                  <a:gd name="connsiteY11" fmla="*/ 333375 h 338137"/>
                  <a:gd name="connsiteX12" fmla="*/ 200806 w 569900"/>
                  <a:gd name="connsiteY12" fmla="*/ 321469 h 338137"/>
                  <a:gd name="connsiteX13" fmla="*/ 215093 w 569900"/>
                  <a:gd name="connsiteY13" fmla="*/ 309562 h 338137"/>
                  <a:gd name="connsiteX14" fmla="*/ 219856 w 569900"/>
                  <a:gd name="connsiteY14" fmla="*/ 302419 h 338137"/>
                  <a:gd name="connsiteX15" fmla="*/ 241287 w 569900"/>
                  <a:gd name="connsiteY15" fmla="*/ 280987 h 338137"/>
                  <a:gd name="connsiteX16" fmla="*/ 250812 w 569900"/>
                  <a:gd name="connsiteY16" fmla="*/ 304800 h 338137"/>
                  <a:gd name="connsiteX17" fmla="*/ 274624 w 569900"/>
                  <a:gd name="connsiteY17" fmla="*/ 295275 h 338137"/>
                  <a:gd name="connsiteX18" fmla="*/ 324631 w 569900"/>
                  <a:gd name="connsiteY18" fmla="*/ 285750 h 338137"/>
                  <a:gd name="connsiteX19" fmla="*/ 536561 w 569900"/>
                  <a:gd name="connsiteY19" fmla="*/ 285751 h 338137"/>
                  <a:gd name="connsiteX20" fmla="*/ 569900 w 569900"/>
                  <a:gd name="connsiteY20" fmla="*/ 200025 h 338137"/>
                  <a:gd name="connsiteX21" fmla="*/ 279387 w 569900"/>
                  <a:gd name="connsiteY21" fmla="*/ 123825 h 338137"/>
                  <a:gd name="connsiteX22" fmla="*/ 265100 w 569900"/>
                  <a:gd name="connsiteY22" fmla="*/ 97631 h 338137"/>
                  <a:gd name="connsiteX23" fmla="*/ 250812 w 569900"/>
                  <a:gd name="connsiteY23" fmla="*/ 78581 h 338137"/>
                  <a:gd name="connsiteX24" fmla="*/ 224618 w 569900"/>
                  <a:gd name="connsiteY24" fmla="*/ 59531 h 338137"/>
                  <a:gd name="connsiteX25" fmla="*/ 215093 w 569900"/>
                  <a:gd name="connsiteY25" fmla="*/ 54769 h 338137"/>
                  <a:gd name="connsiteX26" fmla="*/ 207950 w 569900"/>
                  <a:gd name="connsiteY26" fmla="*/ 47625 h 338137"/>
                  <a:gd name="connsiteX27" fmla="*/ 186518 w 569900"/>
                  <a:gd name="connsiteY27" fmla="*/ 35719 h 338137"/>
                  <a:gd name="connsiteX28" fmla="*/ 179375 w 569900"/>
                  <a:gd name="connsiteY28" fmla="*/ 33337 h 338137"/>
                  <a:gd name="connsiteX29" fmla="*/ 165087 w 569900"/>
                  <a:gd name="connsiteY29" fmla="*/ 23812 h 338137"/>
                  <a:gd name="connsiteX30" fmla="*/ 150800 w 569900"/>
                  <a:gd name="connsiteY30" fmla="*/ 19050 h 338137"/>
                  <a:gd name="connsiteX31" fmla="*/ 124606 w 569900"/>
                  <a:gd name="connsiteY31" fmla="*/ 7144 h 338137"/>
                  <a:gd name="connsiteX32" fmla="*/ 115081 w 569900"/>
                  <a:gd name="connsiteY32" fmla="*/ 4762 h 338137"/>
                  <a:gd name="connsiteX33" fmla="*/ 107937 w 569900"/>
                  <a:gd name="connsiteY33" fmla="*/ 2381 h 338137"/>
                  <a:gd name="connsiteX34" fmla="*/ 79362 w 569900"/>
                  <a:gd name="connsiteY34" fmla="*/ 0 h 338137"/>
                  <a:gd name="connsiteX35" fmla="*/ 43643 w 569900"/>
                  <a:gd name="connsiteY35" fmla="*/ 2381 h 338137"/>
                  <a:gd name="connsiteX36" fmla="*/ 29356 w 569900"/>
                  <a:gd name="connsiteY36" fmla="*/ 7144 h 338137"/>
                  <a:gd name="connsiteX37" fmla="*/ 15068 w 569900"/>
                  <a:gd name="connsiteY37" fmla="*/ 21431 h 338137"/>
                  <a:gd name="connsiteX38" fmla="*/ 5543 w 569900"/>
                  <a:gd name="connsiteY38" fmla="*/ 38100 h 338137"/>
                  <a:gd name="connsiteX39" fmla="*/ 781 w 569900"/>
                  <a:gd name="connsiteY39" fmla="*/ 45244 h 338137"/>
                  <a:gd name="connsiteX40" fmla="*/ 3162 w 569900"/>
                  <a:gd name="connsiteY40" fmla="*/ 104775 h 338137"/>
                  <a:gd name="connsiteX41" fmla="*/ 12687 w 569900"/>
                  <a:gd name="connsiteY41" fmla="*/ 119062 h 338137"/>
                  <a:gd name="connsiteX42" fmla="*/ 26975 w 569900"/>
                  <a:gd name="connsiteY42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67456 w 569900"/>
                  <a:gd name="connsiteY2" fmla="*/ 197644 h 338137"/>
                  <a:gd name="connsiteX3" fmla="*/ 88887 w 569900"/>
                  <a:gd name="connsiteY3" fmla="*/ 242887 h 338137"/>
                  <a:gd name="connsiteX4" fmla="*/ 81743 w 569900"/>
                  <a:gd name="connsiteY4" fmla="*/ 278606 h 338137"/>
                  <a:gd name="connsiteX5" fmla="*/ 79362 w 569900"/>
                  <a:gd name="connsiteY5" fmla="*/ 285750 h 338137"/>
                  <a:gd name="connsiteX6" fmla="*/ 81743 w 569900"/>
                  <a:gd name="connsiteY6" fmla="*/ 307181 h 338137"/>
                  <a:gd name="connsiteX7" fmla="*/ 105556 w 569900"/>
                  <a:gd name="connsiteY7" fmla="*/ 330994 h 338137"/>
                  <a:gd name="connsiteX8" fmla="*/ 119843 w 569900"/>
                  <a:gd name="connsiteY8" fmla="*/ 335756 h 338137"/>
                  <a:gd name="connsiteX9" fmla="*/ 148418 w 569900"/>
                  <a:gd name="connsiteY9" fmla="*/ 338137 h 338137"/>
                  <a:gd name="connsiteX10" fmla="*/ 174612 w 569900"/>
                  <a:gd name="connsiteY10" fmla="*/ 335756 h 338137"/>
                  <a:gd name="connsiteX11" fmla="*/ 181756 w 569900"/>
                  <a:gd name="connsiteY11" fmla="*/ 333375 h 338137"/>
                  <a:gd name="connsiteX12" fmla="*/ 200806 w 569900"/>
                  <a:gd name="connsiteY12" fmla="*/ 321469 h 338137"/>
                  <a:gd name="connsiteX13" fmla="*/ 215093 w 569900"/>
                  <a:gd name="connsiteY13" fmla="*/ 309562 h 338137"/>
                  <a:gd name="connsiteX14" fmla="*/ 219856 w 569900"/>
                  <a:gd name="connsiteY14" fmla="*/ 302419 h 338137"/>
                  <a:gd name="connsiteX15" fmla="*/ 241287 w 569900"/>
                  <a:gd name="connsiteY15" fmla="*/ 280987 h 338137"/>
                  <a:gd name="connsiteX16" fmla="*/ 250812 w 569900"/>
                  <a:gd name="connsiteY16" fmla="*/ 304800 h 338137"/>
                  <a:gd name="connsiteX17" fmla="*/ 274624 w 569900"/>
                  <a:gd name="connsiteY17" fmla="*/ 295275 h 338137"/>
                  <a:gd name="connsiteX18" fmla="*/ 324631 w 569900"/>
                  <a:gd name="connsiteY18" fmla="*/ 285750 h 338137"/>
                  <a:gd name="connsiteX19" fmla="*/ 536561 w 569900"/>
                  <a:gd name="connsiteY19" fmla="*/ 285751 h 338137"/>
                  <a:gd name="connsiteX20" fmla="*/ 569900 w 569900"/>
                  <a:gd name="connsiteY20" fmla="*/ 200025 h 338137"/>
                  <a:gd name="connsiteX21" fmla="*/ 279387 w 569900"/>
                  <a:gd name="connsiteY21" fmla="*/ 123825 h 338137"/>
                  <a:gd name="connsiteX22" fmla="*/ 265100 w 569900"/>
                  <a:gd name="connsiteY22" fmla="*/ 97631 h 338137"/>
                  <a:gd name="connsiteX23" fmla="*/ 250812 w 569900"/>
                  <a:gd name="connsiteY23" fmla="*/ 78581 h 338137"/>
                  <a:gd name="connsiteX24" fmla="*/ 224618 w 569900"/>
                  <a:gd name="connsiteY24" fmla="*/ 59531 h 338137"/>
                  <a:gd name="connsiteX25" fmla="*/ 215093 w 569900"/>
                  <a:gd name="connsiteY25" fmla="*/ 54769 h 338137"/>
                  <a:gd name="connsiteX26" fmla="*/ 207950 w 569900"/>
                  <a:gd name="connsiteY26" fmla="*/ 47625 h 338137"/>
                  <a:gd name="connsiteX27" fmla="*/ 186518 w 569900"/>
                  <a:gd name="connsiteY27" fmla="*/ 35719 h 338137"/>
                  <a:gd name="connsiteX28" fmla="*/ 179375 w 569900"/>
                  <a:gd name="connsiteY28" fmla="*/ 33337 h 338137"/>
                  <a:gd name="connsiteX29" fmla="*/ 165087 w 569900"/>
                  <a:gd name="connsiteY29" fmla="*/ 23812 h 338137"/>
                  <a:gd name="connsiteX30" fmla="*/ 150800 w 569900"/>
                  <a:gd name="connsiteY30" fmla="*/ 19050 h 338137"/>
                  <a:gd name="connsiteX31" fmla="*/ 124606 w 569900"/>
                  <a:gd name="connsiteY31" fmla="*/ 7144 h 338137"/>
                  <a:gd name="connsiteX32" fmla="*/ 115081 w 569900"/>
                  <a:gd name="connsiteY32" fmla="*/ 4762 h 338137"/>
                  <a:gd name="connsiteX33" fmla="*/ 107937 w 569900"/>
                  <a:gd name="connsiteY33" fmla="*/ 2381 h 338137"/>
                  <a:gd name="connsiteX34" fmla="*/ 79362 w 569900"/>
                  <a:gd name="connsiteY34" fmla="*/ 0 h 338137"/>
                  <a:gd name="connsiteX35" fmla="*/ 43643 w 569900"/>
                  <a:gd name="connsiteY35" fmla="*/ 2381 h 338137"/>
                  <a:gd name="connsiteX36" fmla="*/ 29356 w 569900"/>
                  <a:gd name="connsiteY36" fmla="*/ 7144 h 338137"/>
                  <a:gd name="connsiteX37" fmla="*/ 15068 w 569900"/>
                  <a:gd name="connsiteY37" fmla="*/ 21431 h 338137"/>
                  <a:gd name="connsiteX38" fmla="*/ 5543 w 569900"/>
                  <a:gd name="connsiteY38" fmla="*/ 38100 h 338137"/>
                  <a:gd name="connsiteX39" fmla="*/ 781 w 569900"/>
                  <a:gd name="connsiteY39" fmla="*/ 45244 h 338137"/>
                  <a:gd name="connsiteX40" fmla="*/ 3162 w 569900"/>
                  <a:gd name="connsiteY40" fmla="*/ 104775 h 338137"/>
                  <a:gd name="connsiteX41" fmla="*/ 12687 w 569900"/>
                  <a:gd name="connsiteY41" fmla="*/ 119062 h 338137"/>
                  <a:gd name="connsiteX42" fmla="*/ 26975 w 569900"/>
                  <a:gd name="connsiteY42" fmla="*/ 176212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69900" h="338137">
                    <a:moveTo>
                      <a:pt x="26975" y="176212"/>
                    </a:moveTo>
                    <a:cubicBezTo>
                      <a:pt x="32134" y="186531"/>
                      <a:pt x="40229" y="179268"/>
                      <a:pt x="43643" y="180975"/>
                    </a:cubicBezTo>
                    <a:cubicBezTo>
                      <a:pt x="51183" y="186531"/>
                      <a:pt x="61106" y="190500"/>
                      <a:pt x="67456" y="197644"/>
                    </a:cubicBezTo>
                    <a:lnTo>
                      <a:pt x="88887" y="242887"/>
                    </a:lnTo>
                    <a:cubicBezTo>
                      <a:pt x="93650" y="268287"/>
                      <a:pt x="81743" y="260350"/>
                      <a:pt x="81743" y="278606"/>
                    </a:cubicBezTo>
                    <a:cubicBezTo>
                      <a:pt x="81526" y="281107"/>
                      <a:pt x="79362" y="283240"/>
                      <a:pt x="79362" y="285750"/>
                    </a:cubicBezTo>
                    <a:cubicBezTo>
                      <a:pt x="79362" y="292938"/>
                      <a:pt x="79470" y="300362"/>
                      <a:pt x="81743" y="307181"/>
                    </a:cubicBezTo>
                    <a:cubicBezTo>
                      <a:pt x="84918" y="316707"/>
                      <a:pt x="96030" y="327819"/>
                      <a:pt x="105556" y="330994"/>
                    </a:cubicBezTo>
                    <a:cubicBezTo>
                      <a:pt x="110318" y="332581"/>
                      <a:pt x="114840" y="335339"/>
                      <a:pt x="119843" y="335756"/>
                    </a:cubicBezTo>
                    <a:lnTo>
                      <a:pt x="148418" y="338137"/>
                    </a:lnTo>
                    <a:cubicBezTo>
                      <a:pt x="157149" y="337343"/>
                      <a:pt x="165933" y="336996"/>
                      <a:pt x="174612" y="335756"/>
                    </a:cubicBezTo>
                    <a:cubicBezTo>
                      <a:pt x="177097" y="335401"/>
                      <a:pt x="179449" y="334364"/>
                      <a:pt x="181756" y="333375"/>
                    </a:cubicBezTo>
                    <a:cubicBezTo>
                      <a:pt x="191923" y="329018"/>
                      <a:pt x="191692" y="328304"/>
                      <a:pt x="200806" y="321469"/>
                    </a:cubicBezTo>
                    <a:cubicBezTo>
                      <a:pt x="212405" y="304068"/>
                      <a:pt x="196970" y="324664"/>
                      <a:pt x="215093" y="309562"/>
                    </a:cubicBezTo>
                    <a:cubicBezTo>
                      <a:pt x="217292" y="307730"/>
                      <a:pt x="217922" y="304529"/>
                      <a:pt x="219856" y="302419"/>
                    </a:cubicBezTo>
                    <a:cubicBezTo>
                      <a:pt x="226683" y="294972"/>
                      <a:pt x="241287" y="280987"/>
                      <a:pt x="241287" y="280987"/>
                    </a:cubicBezTo>
                    <a:cubicBezTo>
                      <a:pt x="242081" y="278606"/>
                      <a:pt x="249353" y="306842"/>
                      <a:pt x="250812" y="304800"/>
                    </a:cubicBezTo>
                    <a:cubicBezTo>
                      <a:pt x="256061" y="297451"/>
                      <a:pt x="267759" y="299852"/>
                      <a:pt x="274624" y="295275"/>
                    </a:cubicBezTo>
                    <a:cubicBezTo>
                      <a:pt x="277005" y="291306"/>
                      <a:pt x="321583" y="289233"/>
                      <a:pt x="324631" y="285750"/>
                    </a:cubicBezTo>
                    <a:cubicBezTo>
                      <a:pt x="327244" y="282763"/>
                      <a:pt x="534561" y="289179"/>
                      <a:pt x="536561" y="285751"/>
                    </a:cubicBezTo>
                    <a:cubicBezTo>
                      <a:pt x="540355" y="279247"/>
                      <a:pt x="569900" y="200025"/>
                      <a:pt x="569900" y="200025"/>
                    </a:cubicBezTo>
                    <a:cubicBezTo>
                      <a:pt x="568312" y="168275"/>
                      <a:pt x="282141" y="155495"/>
                      <a:pt x="279387" y="123825"/>
                    </a:cubicBezTo>
                    <a:cubicBezTo>
                      <a:pt x="278240" y="110636"/>
                      <a:pt x="272474" y="107463"/>
                      <a:pt x="265100" y="97631"/>
                    </a:cubicBezTo>
                    <a:cubicBezTo>
                      <a:pt x="259582" y="90274"/>
                      <a:pt x="258458" y="85590"/>
                      <a:pt x="250812" y="78581"/>
                    </a:cubicBezTo>
                    <a:cubicBezTo>
                      <a:pt x="250299" y="78111"/>
                      <a:pt x="230856" y="63096"/>
                      <a:pt x="224618" y="59531"/>
                    </a:cubicBezTo>
                    <a:cubicBezTo>
                      <a:pt x="221536" y="57770"/>
                      <a:pt x="218268" y="56356"/>
                      <a:pt x="215093" y="54769"/>
                    </a:cubicBezTo>
                    <a:cubicBezTo>
                      <a:pt x="212712" y="52388"/>
                      <a:pt x="210644" y="49646"/>
                      <a:pt x="207950" y="47625"/>
                    </a:cubicBezTo>
                    <a:cubicBezTo>
                      <a:pt x="203933" y="44612"/>
                      <a:pt x="191798" y="37982"/>
                      <a:pt x="186518" y="35719"/>
                    </a:cubicBezTo>
                    <a:cubicBezTo>
                      <a:pt x="184211" y="34730"/>
                      <a:pt x="181569" y="34556"/>
                      <a:pt x="179375" y="33337"/>
                    </a:cubicBezTo>
                    <a:cubicBezTo>
                      <a:pt x="174371" y="30557"/>
                      <a:pt x="170517" y="25622"/>
                      <a:pt x="165087" y="23812"/>
                    </a:cubicBezTo>
                    <a:cubicBezTo>
                      <a:pt x="160325" y="22225"/>
                      <a:pt x="155290" y="21295"/>
                      <a:pt x="150800" y="19050"/>
                    </a:cubicBezTo>
                    <a:cubicBezTo>
                      <a:pt x="141080" y="14190"/>
                      <a:pt x="134720" y="10516"/>
                      <a:pt x="124606" y="7144"/>
                    </a:cubicBezTo>
                    <a:cubicBezTo>
                      <a:pt x="121501" y="6109"/>
                      <a:pt x="118228" y="5661"/>
                      <a:pt x="115081" y="4762"/>
                    </a:cubicBezTo>
                    <a:cubicBezTo>
                      <a:pt x="112667" y="4072"/>
                      <a:pt x="110425" y="2713"/>
                      <a:pt x="107937" y="2381"/>
                    </a:cubicBezTo>
                    <a:cubicBezTo>
                      <a:pt x="98463" y="1118"/>
                      <a:pt x="88887" y="794"/>
                      <a:pt x="79362" y="0"/>
                    </a:cubicBezTo>
                    <a:cubicBezTo>
                      <a:pt x="67456" y="794"/>
                      <a:pt x="55456" y="693"/>
                      <a:pt x="43643" y="2381"/>
                    </a:cubicBezTo>
                    <a:cubicBezTo>
                      <a:pt x="38673" y="3091"/>
                      <a:pt x="29356" y="7144"/>
                      <a:pt x="29356" y="7144"/>
                    </a:cubicBezTo>
                    <a:cubicBezTo>
                      <a:pt x="24593" y="11906"/>
                      <a:pt x="18804" y="15827"/>
                      <a:pt x="15068" y="21431"/>
                    </a:cubicBezTo>
                    <a:cubicBezTo>
                      <a:pt x="3466" y="38836"/>
                      <a:pt x="17628" y="16951"/>
                      <a:pt x="5543" y="38100"/>
                    </a:cubicBezTo>
                    <a:cubicBezTo>
                      <a:pt x="4123" y="40585"/>
                      <a:pt x="2368" y="42863"/>
                      <a:pt x="781" y="45244"/>
                    </a:cubicBezTo>
                    <a:cubicBezTo>
                      <a:pt x="1575" y="65088"/>
                      <a:pt x="0" y="85169"/>
                      <a:pt x="3162" y="104775"/>
                    </a:cubicBezTo>
                    <a:cubicBezTo>
                      <a:pt x="4073" y="110426"/>
                      <a:pt x="8640" y="115015"/>
                      <a:pt x="12687" y="119062"/>
                    </a:cubicBezTo>
                    <a:cubicBezTo>
                      <a:pt x="20392" y="126767"/>
                      <a:pt x="21816" y="165893"/>
                      <a:pt x="26975" y="1762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cxnSp>
          <p:nvCxnSpPr>
            <p:cNvPr id="70" name="Straight Connector 69"/>
            <p:cNvCxnSpPr>
              <a:stCxn id="66" idx="3"/>
            </p:cNvCxnSpPr>
            <p:nvPr/>
          </p:nvCxnSpPr>
          <p:spPr>
            <a:xfrm flipV="1">
              <a:off x="6596743" y="1153591"/>
              <a:ext cx="261257" cy="658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024414" y="1653267"/>
            <a:ext cx="5155174" cy="2503719"/>
            <a:chOff x="4038597" y="4212771"/>
            <a:chExt cx="5155174" cy="2503719"/>
          </a:xfrm>
        </p:grpSpPr>
        <p:sp>
          <p:nvSpPr>
            <p:cNvPr id="15" name="Rectangle 14"/>
            <p:cNvSpPr/>
            <p:nvPr/>
          </p:nvSpPr>
          <p:spPr>
            <a:xfrm>
              <a:off x="7779695" y="5083636"/>
              <a:ext cx="12999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provider object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22976" y="4321636"/>
              <a:ext cx="12566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provider name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197215" y="5464636"/>
              <a:ext cx="996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service ops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38597" y="4212771"/>
              <a:ext cx="3026225" cy="153488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JVM Process</a:t>
              </a:r>
              <a:endParaRPr lang="en-US" sz="1600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4125683" y="4550229"/>
              <a:ext cx="2862940" cy="2166261"/>
              <a:chOff x="4125683" y="4550229"/>
              <a:chExt cx="2862940" cy="2166261"/>
            </a:xfrm>
          </p:grpSpPr>
          <p:pic>
            <p:nvPicPr>
              <p:cNvPr id="12" name="Picture 2" descr="C:\Users\falcon\Desktop\canstock0392621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8"/>
              <a:stretch>
                <a:fillRect/>
              </a:stretch>
            </p:blipFill>
            <p:spPr bwMode="auto">
              <a:xfrm>
                <a:off x="5311695" y="5963075"/>
                <a:ext cx="469123" cy="753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/>
              <p:cNvCxnSpPr>
                <a:stCxn id="9" idx="2"/>
                <a:endCxn id="12" idx="0"/>
              </p:cNvCxnSpPr>
              <p:nvPr/>
            </p:nvCxnSpPr>
            <p:spPr>
              <a:xfrm flipH="1">
                <a:off x="5546257" y="5747657"/>
                <a:ext cx="5453" cy="21541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ounded Rectangle 9"/>
              <p:cNvSpPr/>
              <p:nvPr/>
            </p:nvSpPr>
            <p:spPr>
              <a:xfrm>
                <a:off x="4125683" y="4550229"/>
                <a:ext cx="2862940" cy="1132114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45720" rIns="45720" rtlCol="0" anchor="t" anchorCtr="0"/>
              <a:lstStyle/>
              <a:p>
                <a:pPr algn="ctr"/>
                <a:r>
                  <a:rPr lang="en-US" sz="1600" dirty="0" smtClean="0">
                    <a:solidFill>
                      <a:prstClr val="black"/>
                    </a:solidFill>
                    <a:latin typeface="Calibri"/>
                  </a:rPr>
                  <a:t>Engineering Air Vehicle Provider</a:t>
                </a:r>
              </a:p>
              <a:p>
                <a:pPr algn="ctr"/>
                <a:r>
                  <a:rPr lang="en-US" sz="1200" dirty="0" smtClean="0">
                    <a:solidFill>
                      <a:prstClr val="black"/>
                    </a:solidFill>
                    <a:latin typeface="Calibri"/>
                  </a:rPr>
                  <a:t>(AirVehicleInterface)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sz="1600" i="1" dirty="0" smtClean="0">
                    <a:solidFill>
                      <a:prstClr val="black"/>
                    </a:solidFill>
                    <a:latin typeface="Calibri"/>
                  </a:rPr>
                  <a:t>doMstcGeomService</a:t>
                </a:r>
              </a:p>
              <a:p>
                <a:pPr algn="ctr"/>
                <a:r>
                  <a:rPr lang="en-US" sz="1600" i="1" dirty="0" smtClean="0">
                    <a:solidFill>
                      <a:prstClr val="black"/>
                    </a:solidFill>
                    <a:latin typeface="Calibri"/>
                  </a:rPr>
                  <a:t>executeAwave</a:t>
                </a:r>
              </a:p>
              <a:p>
                <a:pPr algn="ctr"/>
                <a:endParaRPr lang="en-US" sz="1600" i="1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5998028" y="5421086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237516" y="5181599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683825" y="4659085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" name="Straight Connector 15"/>
            <p:cNvCxnSpPr>
              <a:stCxn id="15" idx="1"/>
              <a:endCxn id="10" idx="3"/>
            </p:cNvCxnSpPr>
            <p:nvPr/>
          </p:nvCxnSpPr>
          <p:spPr>
            <a:xfrm flipH="1" flipV="1">
              <a:off x="6988623" y="5116286"/>
              <a:ext cx="791072" cy="12123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1"/>
              <a:endCxn id="101" idx="3"/>
            </p:cNvCxnSpPr>
            <p:nvPr/>
          </p:nvCxnSpPr>
          <p:spPr>
            <a:xfrm flipH="1">
              <a:off x="6912425" y="4475525"/>
              <a:ext cx="910551" cy="28153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9" idx="1"/>
              <a:endCxn id="95" idx="3"/>
            </p:cNvCxnSpPr>
            <p:nvPr/>
          </p:nvCxnSpPr>
          <p:spPr>
            <a:xfrm flipH="1" flipV="1">
              <a:off x="6466116" y="5279571"/>
              <a:ext cx="1731099" cy="33895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9" idx="1"/>
              <a:endCxn id="89" idx="3"/>
            </p:cNvCxnSpPr>
            <p:nvPr/>
          </p:nvCxnSpPr>
          <p:spPr>
            <a:xfrm flipH="1" flipV="1">
              <a:off x="6226628" y="5519058"/>
              <a:ext cx="1970587" cy="994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8014824" y="4702636"/>
              <a:ext cx="1064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service type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endParaRPr>
            </a:p>
          </p:txBody>
        </p:sp>
        <p:cxnSp>
          <p:nvCxnSpPr>
            <p:cNvPr id="93" name="Straight Connector 92"/>
            <p:cNvCxnSpPr>
              <a:stCxn id="92" idx="1"/>
              <a:endCxn id="94" idx="3"/>
            </p:cNvCxnSpPr>
            <p:nvPr/>
          </p:nvCxnSpPr>
          <p:spPr>
            <a:xfrm flipH="1">
              <a:off x="6248395" y="4856525"/>
              <a:ext cx="1766429" cy="14001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6019795" y="4898571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730971"/>
      </p:ext>
    </p:extLst>
  </p:cSld>
  <p:clrMapOvr>
    <a:masterClrMapping/>
  </p:clrMapOvr>
  <p:transition xmlns:p14="http://schemas.microsoft.com/office/powerpoint/2010/main" advTm="10202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1676400"/>
            <a:ext cx="7772400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// calculate  the sensitivities for a variable</a:t>
            </a:r>
          </a:p>
          <a:p>
            <a:endParaRPr lang="en-US" sz="1400" dirty="0" smtClean="0"/>
          </a:p>
          <a:p>
            <a:r>
              <a:rPr lang="en-US" sz="1400" dirty="0" smtClean="0"/>
              <a:t>logger.info("----------------- partial derivative f </a:t>
            </a:r>
            <a:r>
              <a:rPr lang="en-US" sz="1400" dirty="0" err="1" smtClean="0"/>
              <a:t>wrt</a:t>
            </a:r>
            <a:r>
              <a:rPr lang="en-US" sz="1400" dirty="0" smtClean="0"/>
              <a:t> x1 fe|feg1: " + </a:t>
            </a:r>
            <a:r>
              <a:rPr lang="en-US" sz="1400" dirty="0" err="1" smtClean="0"/>
              <a:t>f.getPartialDerivative</a:t>
            </a:r>
            <a:r>
              <a:rPr lang="en-US" sz="1400" dirty="0" smtClean="0"/>
              <a:t>("x1", "feg1"));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Partial derivative f </a:t>
            </a:r>
            <a:r>
              <a:rPr lang="en-US" sz="1400" dirty="0" err="1" smtClean="0">
                <a:solidFill>
                  <a:srgbClr val="008000"/>
                </a:solidFill>
              </a:rPr>
              <a:t>wrt</a:t>
            </a:r>
            <a:r>
              <a:rPr lang="en-US" sz="1400" dirty="0" smtClean="0">
                <a:solidFill>
                  <a:srgbClr val="008000"/>
                </a:solidFill>
              </a:rPr>
              <a:t> x1 fe|feg1: -1.0</a:t>
            </a:r>
            <a:endParaRPr lang="en-US" sz="1400" dirty="0" smtClean="0">
              <a:solidFill>
                <a:srgbClr val="00B050"/>
              </a:solidFill>
            </a:endParaRPr>
          </a:p>
          <a:p>
            <a:r>
              <a:rPr lang="en-US" sz="1400" dirty="0" smtClean="0"/>
              <a:t>logger.info("----------------- partial derivative f </a:t>
            </a:r>
            <a:r>
              <a:rPr lang="en-US" sz="1400" dirty="0" err="1" smtClean="0"/>
              <a:t>wrt</a:t>
            </a:r>
            <a:r>
              <a:rPr lang="en-US" sz="1400" dirty="0" smtClean="0"/>
              <a:t> x3 fe|feg1: " + </a:t>
            </a:r>
            <a:r>
              <a:rPr lang="en-US" sz="1400" dirty="0" err="1" smtClean="0"/>
              <a:t>f.getPartialDerivative</a:t>
            </a:r>
            <a:r>
              <a:rPr lang="en-US" sz="1400" dirty="0" smtClean="0"/>
              <a:t>("x3", "feg1"));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Partial derivative f </a:t>
            </a:r>
            <a:r>
              <a:rPr lang="en-US" sz="1400" dirty="0" err="1" smtClean="0">
                <a:solidFill>
                  <a:srgbClr val="008000"/>
                </a:solidFill>
              </a:rPr>
              <a:t>wrt</a:t>
            </a:r>
            <a:r>
              <a:rPr lang="en-US" sz="1400" dirty="0" smtClean="0">
                <a:solidFill>
                  <a:srgbClr val="008000"/>
                </a:solidFill>
              </a:rPr>
              <a:t> x3 fe|feg1: -5.0</a:t>
            </a:r>
          </a:p>
          <a:p>
            <a:endParaRPr lang="en-US" sz="1400" dirty="0" smtClean="0">
              <a:solidFill>
                <a:srgbClr val="008000"/>
              </a:solidFill>
            </a:endParaRPr>
          </a:p>
          <a:p>
            <a:r>
              <a:rPr lang="en-US" sz="1400" dirty="0" smtClean="0"/>
              <a:t>// calculate the </a:t>
            </a:r>
            <a:r>
              <a:rPr lang="en-US" sz="1400" dirty="0" err="1" smtClean="0"/>
              <a:t>totalGradient</a:t>
            </a:r>
            <a:r>
              <a:rPr lang="en-US" sz="1400" dirty="0" smtClean="0"/>
              <a:t> </a:t>
            </a:r>
          </a:p>
          <a:p>
            <a:r>
              <a:rPr lang="en-US" sz="1400" dirty="0" err="1" smtClean="0"/>
              <a:t>logger.info("\n\nModel</a:t>
            </a:r>
            <a:r>
              <a:rPr lang="en-US" sz="1400" dirty="0" smtClean="0"/>
              <a:t> Gradient: " + </a:t>
            </a:r>
            <a:r>
              <a:rPr lang="en-US" sz="1400" dirty="0" err="1" smtClean="0"/>
              <a:t>sm.getTotalGradients</a:t>
            </a:r>
            <a:r>
              <a:rPr lang="en-US" sz="1400" dirty="0" smtClean="0"/>
              <a:t>());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Model Gradient: [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 f:fe[x1, x2, x3, x4]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 feg1[-1.0, 1.0, -5.0, 17.0], 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[ g1:g1e[x1, x2, x3, x4]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g1eg1[5.0, 5.0, 9.0, 9.0], 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g2:g2e[x1, x2, x3, x4]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g2eg1[3.0, 12.0, 8.0, 19.0], 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 g3:g3e[x1, x2, x3, x4]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g3eg1[10.0, 5.0, 8.0, -1.0]]</a:t>
            </a:r>
          </a:p>
          <a:p>
            <a:endParaRPr lang="en-US" sz="1400" dirty="0" smtClean="0">
              <a:solidFill>
                <a:srgbClr val="00B050"/>
              </a:solidFill>
            </a:endParaRPr>
          </a:p>
          <a:p>
            <a:endParaRPr lang="en-US" sz="1400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Using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SORCER Parametric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217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SORECER has a parametric Model that allows the performance of a parametric analysis.</a:t>
            </a:r>
          </a:p>
          <a:p>
            <a:pPr>
              <a:buNone/>
            </a:pPr>
            <a:r>
              <a:rPr lang="en-US" sz="1600" dirty="0" err="1" smtClean="0"/>
              <a:t>ParametricModel</a:t>
            </a:r>
            <a:r>
              <a:rPr lang="en-US" sz="1600" dirty="0" smtClean="0"/>
              <a:t> </a:t>
            </a:r>
            <a:r>
              <a:rPr lang="en-US" sz="1600" dirty="0" err="1" smtClean="0"/>
              <a:t>paramModel</a:t>
            </a:r>
            <a:r>
              <a:rPr lang="en-US" sz="1600" dirty="0" smtClean="0"/>
              <a:t> = </a:t>
            </a:r>
            <a:r>
              <a:rPr lang="en-US" sz="1600" i="1" dirty="0" err="1" smtClean="0"/>
              <a:t>parametricModel("Parametric</a:t>
            </a:r>
            <a:r>
              <a:rPr lang="en-US" sz="1600" i="1" dirty="0" smtClean="0"/>
              <a:t> Analysis", </a:t>
            </a:r>
          </a:p>
          <a:p>
            <a:pPr>
              <a:buNone/>
            </a:pPr>
            <a:r>
              <a:rPr lang="en-US" sz="1600" i="1" dirty="0" err="1" smtClean="0"/>
              <a:t>designVars("x</a:t>
            </a:r>
            <a:r>
              <a:rPr lang="en-US" sz="1600" i="1" dirty="0" smtClean="0"/>
              <a:t>", </a:t>
            </a:r>
            <a:r>
              <a:rPr lang="en-US" sz="1600" i="1" dirty="0" err="1" smtClean="0"/>
              <a:t>designVarCount</a:t>
            </a:r>
            <a:r>
              <a:rPr lang="en-US" sz="1600" i="1" dirty="0" smtClean="0"/>
              <a:t>), </a:t>
            </a:r>
          </a:p>
          <a:p>
            <a:pPr>
              <a:buNone/>
            </a:pPr>
            <a:r>
              <a:rPr lang="en-US" sz="1600" i="1" dirty="0" smtClean="0"/>
              <a:t>linkedVars("xl1"),</a:t>
            </a:r>
          </a:p>
          <a:p>
            <a:pPr>
              <a:buNone/>
            </a:pPr>
            <a:r>
              <a:rPr lang="en-US" sz="1600" i="1" dirty="0" smtClean="0"/>
              <a:t>parameterVars("p1"),</a:t>
            </a:r>
          </a:p>
          <a:p>
            <a:pPr>
              <a:buNone/>
            </a:pPr>
            <a:r>
              <a:rPr lang="en-US" sz="1600" i="1" dirty="0" err="1" smtClean="0"/>
              <a:t>responseVars("f</a:t>
            </a:r>
            <a:r>
              <a:rPr lang="en-US" sz="1600" i="1" dirty="0" smtClean="0"/>
              <a:t>"),</a:t>
            </a:r>
          </a:p>
          <a:p>
            <a:pPr>
              <a:buNone/>
            </a:pPr>
            <a:r>
              <a:rPr lang="en-US" sz="1600" i="1" dirty="0" smtClean="0"/>
              <a:t>responseVars("f",4),</a:t>
            </a:r>
          </a:p>
          <a:p>
            <a:pPr>
              <a:buNone/>
            </a:pPr>
            <a:r>
              <a:rPr lang="en-US" sz="1600" i="1" dirty="0" err="1" smtClean="0"/>
              <a:t>responseVars("g</a:t>
            </a:r>
            <a:r>
              <a:rPr lang="en-US" sz="1600" i="1" dirty="0" smtClean="0"/>
              <a:t>", 3),</a:t>
            </a:r>
          </a:p>
          <a:p>
            <a:pPr>
              <a:buNone/>
            </a:pPr>
            <a:r>
              <a:rPr lang="en-US" sz="1600" i="1" dirty="0" smtClean="0"/>
              <a:t>parametricTable(input("../data/rosenSuzuki1in.data"),</a:t>
            </a:r>
          </a:p>
          <a:p>
            <a:pPr>
              <a:buNone/>
            </a:pPr>
            <a:r>
              <a:rPr lang="en-US" sz="1600" i="1" dirty="0" smtClean="0"/>
              <a:t>output("../data/rosenSuzuki1FFout.data", ", ")) );</a:t>
            </a:r>
          </a:p>
          <a:p>
            <a:pPr>
              <a:buNone/>
            </a:pPr>
            <a:endParaRPr lang="en-US" sz="1600" i="1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000" i="1" dirty="0" smtClean="0"/>
              <a:t>rosenSuzuki1in.dat </a:t>
            </a:r>
          </a:p>
          <a:p>
            <a:pPr>
              <a:buNone/>
            </a:pPr>
            <a:r>
              <a:rPr lang="en-US" sz="2000" i="1" dirty="0" smtClean="0"/>
              <a:t> </a:t>
            </a:r>
            <a:r>
              <a:rPr lang="en-US" sz="2000" dirty="0" smtClean="0"/>
              <a:t>x1 x2 x3 x4</a:t>
            </a:r>
          </a:p>
          <a:p>
            <a:pPr>
              <a:buNone/>
            </a:pPr>
            <a:r>
              <a:rPr lang="en-US" sz="2000" dirty="0" smtClean="0"/>
              <a:t>1.1 2.2 3.3 4.4</a:t>
            </a:r>
          </a:p>
          <a:p>
            <a:pPr>
              <a:buNone/>
            </a:pPr>
            <a:r>
              <a:rPr lang="en-US" sz="2000" dirty="0" smtClean="0"/>
              <a:t>2.2 4.2 6.6 8.8</a:t>
            </a:r>
          </a:p>
          <a:p>
            <a:pPr>
              <a:buNone/>
            </a:pPr>
            <a:r>
              <a:rPr lang="en-US" sz="2000" dirty="0" smtClean="0"/>
              <a:t>4.4 8.8 12.1 16.1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Using the parametric Model</a:t>
            </a:r>
            <a:endParaRPr lang="en-US" sz="2800" dirty="0" smtClean="0"/>
          </a:p>
          <a:p>
            <a:pPr>
              <a:buNone/>
            </a:pPr>
            <a:r>
              <a:rPr lang="en-US" sz="2400" dirty="0" err="1" smtClean="0"/>
              <a:t>paramModel.evaluate</a:t>
            </a:r>
            <a:r>
              <a:rPr lang="en-US" sz="2400" dirty="0" smtClean="0"/>
              <a:t>();</a:t>
            </a:r>
          </a:p>
          <a:p>
            <a:pPr>
              <a:buNone/>
            </a:pPr>
            <a:r>
              <a:rPr lang="en-US" sz="2400" dirty="0" err="1" smtClean="0"/>
              <a:t>paramModel.writeOutputTableToFile</a:t>
            </a:r>
            <a:r>
              <a:rPr lang="en-US" sz="2400" dirty="0" smtClean="0"/>
              <a:t>();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000" i="1" dirty="0" smtClean="0"/>
              <a:t>rosenSuzuki1out.dat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/>
          <a:p>
            <a:r>
              <a:rPr lang="en-US" dirty="0" smtClean="0"/>
              <a:t>SORCER Parametric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594360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#, p1, x1, x2, x3, x4, xl1, </a:t>
            </a:r>
            <a:r>
              <a:rPr lang="en-US" sz="900" dirty="0" err="1" smtClean="0"/>
              <a:t>f</a:t>
            </a:r>
            <a:r>
              <a:rPr lang="en-US" sz="900" dirty="0" smtClean="0"/>
              <a:t>, f1, f2, f3, f4, g1, g2, g3</a:t>
            </a:r>
          </a:p>
          <a:p>
            <a:r>
              <a:rPr lang="en-US" sz="900" dirty="0" smtClean="0"/>
              <a:t>50.0, 1, 1.1, 2.2, 3.3, 4.4, 30.800000000000004, 42.190000000000005, 6.050000000000001, 3.3000000000000003, -16.5, 41.14, 26.1, 45.00000000000001, 8.749999999999998</a:t>
            </a:r>
          </a:p>
          <a:p>
            <a:r>
              <a:rPr lang="en-US" sz="900" dirty="0" smtClean="0"/>
              <a:t>50.0, 2, 2.2, 4.2, 6.6, 8.8, 61.60000000000001, 128.04000000000002, 22.48, 6.4, -32.0, 164.56, 131.27999999999997, 217.56, 57.28</a:t>
            </a:r>
          </a:p>
          <a:p>
            <a:r>
              <a:rPr lang="en-US" sz="900" dirty="0" smtClean="0"/>
              <a:t>50.0, 3, 4.4, 8.8, 12.1, 16.1, 112.70000000000002, 491.43000000000006, 96.80000000000001, 13.200000000000001, -66.0, 552.03, 486.02, 808.57, 241.47000000000006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of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/>
              <a:t>Rosen-Suzuki Function can be expressed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graphicFrame>
        <p:nvGraphicFramePr>
          <p:cNvPr id="293890" name="Object 2"/>
          <p:cNvGraphicFramePr>
            <a:graphicFrameLocks noChangeAspect="1"/>
          </p:cNvGraphicFramePr>
          <p:nvPr/>
        </p:nvGraphicFramePr>
        <p:xfrm>
          <a:off x="838200" y="1676400"/>
          <a:ext cx="2971800" cy="2760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29" name="Equation" r:id="rId3" imgW="1955800" imgH="1841500" progId="Equation.3">
                  <p:embed/>
                </p:oleObj>
              </mc:Choice>
              <mc:Fallback>
                <p:oleObj name="Equation" r:id="rId3" imgW="1955800" imgH="18415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971800" cy="2760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2" name="Object 4"/>
          <p:cNvGraphicFramePr>
            <a:graphicFrameLocks noChangeAspect="1"/>
          </p:cNvGraphicFramePr>
          <p:nvPr/>
        </p:nvGraphicFramePr>
        <p:xfrm>
          <a:off x="685800" y="5029200"/>
          <a:ext cx="44180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0" name="Equation" r:id="rId5" imgW="2755800" imgH="241200" progId="Equation.3">
                  <p:embed/>
                </p:oleObj>
              </mc:Choice>
              <mc:Fallback>
                <p:oleObj name="Equation" r:id="rId5" imgW="275580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029200"/>
                        <a:ext cx="441801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3" name="Object 5"/>
          <p:cNvGraphicFramePr>
            <a:graphicFrameLocks noChangeAspect="1"/>
          </p:cNvGraphicFramePr>
          <p:nvPr/>
        </p:nvGraphicFramePr>
        <p:xfrm>
          <a:off x="635000" y="5621338"/>
          <a:ext cx="4376738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1" name="Equation" r:id="rId7" imgW="2730500" imgH="203200" progId="Equation.3">
                  <p:embed/>
                </p:oleObj>
              </mc:Choice>
              <mc:Fallback>
                <p:oleObj name="Equation" r:id="rId7" imgW="27305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5621338"/>
                        <a:ext cx="4376738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4" name="Object 6"/>
          <p:cNvGraphicFramePr>
            <a:graphicFrameLocks noChangeAspect="1"/>
          </p:cNvGraphicFramePr>
          <p:nvPr/>
        </p:nvGraphicFramePr>
        <p:xfrm>
          <a:off x="609600" y="4495800"/>
          <a:ext cx="4660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032" name="Equation" r:id="rId9" imgW="2908300" imgH="203200" progId="Equation.3">
                  <p:embed/>
                </p:oleObj>
              </mc:Choice>
              <mc:Fallback>
                <p:oleObj name="Equation" r:id="rId9" imgW="2908300" imgH="203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95800"/>
                        <a:ext cx="4660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9200" y="6248400"/>
            <a:ext cx="507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Introduction of Linked Variable and Parameter</a:t>
            </a:r>
            <a:endParaRPr lang="en-US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Objective Function, Constraints and Sensitivities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" y="12125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Objective Sensitivities:</a:t>
            </a:r>
            <a:endParaRPr lang="en-US" dirty="0"/>
          </a:p>
        </p:txBody>
      </p:sp>
      <p:graphicFrame>
        <p:nvGraphicFramePr>
          <p:cNvPr id="295943" name="Object 7"/>
          <p:cNvGraphicFramePr>
            <a:graphicFrameLocks noChangeAspect="1"/>
          </p:cNvGraphicFramePr>
          <p:nvPr/>
        </p:nvGraphicFramePr>
        <p:xfrm>
          <a:off x="762000" y="1657350"/>
          <a:ext cx="68389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79" name="Equation" r:id="rId3" imgW="4267200" imgH="3289300" progId="Equation.3">
                  <p:embed/>
                </p:oleObj>
              </mc:Choice>
              <mc:Fallback>
                <p:oleObj name="Equation" r:id="rId3" imgW="4267200" imgH="32893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57350"/>
                        <a:ext cx="6838950" cy="5200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762000" y="3505200"/>
          <a:ext cx="55975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6" name="Equation" r:id="rId3" imgW="3492360" imgH="685800" progId="Equation.3">
                  <p:embed/>
                </p:oleObj>
              </mc:Choice>
              <mc:Fallback>
                <p:oleObj name="Equation" r:id="rId3" imgW="3492360" imgH="685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05200"/>
                        <a:ext cx="5597525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741363" y="4724400"/>
          <a:ext cx="572135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7" name="Equation" r:id="rId5" imgW="3568680" imgH="685800" progId="Equation.3">
                  <p:embed/>
                </p:oleObj>
              </mc:Choice>
              <mc:Fallback>
                <p:oleObj name="Equation" r:id="rId5" imgW="3568680" imgH="685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4724400"/>
                        <a:ext cx="5721350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8288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Constraints Sensitivities: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09600" y="2362200"/>
          <a:ext cx="689927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68" name="Equation" r:id="rId7" imgW="4305300" imgH="647700" progId="Equation.3">
                  <p:embed/>
                </p:oleObj>
              </mc:Choice>
              <mc:Fallback>
                <p:oleObj name="Equation" r:id="rId7" imgW="4305300" imgH="6477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62200"/>
                        <a:ext cx="6899275" cy="1027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/>
          <a:p>
            <a:r>
              <a:rPr lang="en-US" sz="2800" i="1" dirty="0" smtClean="0"/>
              <a:t>Objective Function, Constraints and Sensitivities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 of Function Model Definition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295400"/>
            <a:ext cx="5867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ResponseModel</a:t>
            </a:r>
            <a:r>
              <a:rPr lang="en-US" sz="1400" dirty="0" smtClean="0"/>
              <a:t> </a:t>
            </a:r>
            <a:r>
              <a:rPr lang="en-US" sz="1400" dirty="0" err="1" smtClean="0"/>
              <a:t>rm</a:t>
            </a:r>
            <a:r>
              <a:rPr lang="en-US" sz="1400" dirty="0" smtClean="0"/>
              <a:t> = </a:t>
            </a:r>
            <a:r>
              <a:rPr lang="en-US" sz="1400" i="1" dirty="0" err="1" smtClean="0"/>
              <a:t>responseModel("Response</a:t>
            </a:r>
            <a:r>
              <a:rPr lang="en-US" sz="1400" i="1" dirty="0" smtClean="0"/>
              <a:t> Analysis", </a:t>
            </a:r>
          </a:p>
          <a:p>
            <a:r>
              <a:rPr lang="en-US" sz="1400" i="1" dirty="0" err="1" smtClean="0"/>
              <a:t>designVars("x</a:t>
            </a:r>
            <a:r>
              <a:rPr lang="en-US" sz="1400" i="1" dirty="0" smtClean="0"/>
              <a:t>", 4), </a:t>
            </a:r>
          </a:p>
          <a:p>
            <a:r>
              <a:rPr lang="en-US" sz="1400" i="1" dirty="0" smtClean="0"/>
              <a:t>linkedVars("xl1"),</a:t>
            </a:r>
          </a:p>
          <a:p>
            <a:r>
              <a:rPr lang="en-US" sz="1400" i="1" dirty="0" smtClean="0"/>
              <a:t>parameterVars("p1"),</a:t>
            </a:r>
          </a:p>
          <a:p>
            <a:r>
              <a:rPr lang="en-US" sz="1400" i="1" dirty="0" err="1" smtClean="0"/>
              <a:t>responseVars("f</a:t>
            </a:r>
            <a:r>
              <a:rPr lang="en-US" sz="1400" i="1" dirty="0" smtClean="0"/>
              <a:t>”),</a:t>
            </a:r>
          </a:p>
          <a:p>
            <a:r>
              <a:rPr lang="en-US" sz="1400" i="1" dirty="0" smtClean="0"/>
              <a:t>responseVars("f",4));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609600" y="3124200"/>
            <a:ext cx="75438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ResponseModel</a:t>
            </a:r>
            <a:r>
              <a:rPr lang="en-US" sz="1400" dirty="0" smtClean="0"/>
              <a:t> </a:t>
            </a:r>
            <a:r>
              <a:rPr lang="en-US" sz="1400" dirty="0" err="1" smtClean="0"/>
              <a:t>sm</a:t>
            </a:r>
            <a:r>
              <a:rPr lang="en-US" sz="1400" dirty="0" smtClean="0"/>
              <a:t> = </a:t>
            </a:r>
            <a:r>
              <a:rPr lang="en-US" sz="1400" i="1" dirty="0" err="1" smtClean="0"/>
              <a:t>responseModel(”Response</a:t>
            </a:r>
            <a:r>
              <a:rPr lang="en-US" sz="1400" i="1" dirty="0" smtClean="0"/>
              <a:t> Analysis", </a:t>
            </a:r>
          </a:p>
          <a:p>
            <a:r>
              <a:rPr lang="en-US" sz="1400" i="1" dirty="0" err="1" smtClean="0"/>
              <a:t>designVars("x</a:t>
            </a:r>
            <a:r>
              <a:rPr lang="en-US" sz="1400" i="1" dirty="0" smtClean="0"/>
              <a:t>", </a:t>
            </a:r>
            <a:r>
              <a:rPr lang="en-US" sz="1400" i="1" dirty="0" err="1" smtClean="0"/>
              <a:t>designVarCount</a:t>
            </a:r>
            <a:r>
              <a:rPr lang="en-US" sz="1400" i="1" dirty="0" smtClean="0"/>
              <a:t>), </a:t>
            </a:r>
          </a:p>
          <a:p>
            <a:r>
              <a:rPr lang="en-US" sz="1400" i="1" dirty="0" smtClean="0"/>
              <a:t>linkedVars("xl1"),</a:t>
            </a:r>
          </a:p>
          <a:p>
            <a:r>
              <a:rPr lang="en-US" sz="1400" i="1" dirty="0" smtClean="0"/>
              <a:t>realization("xl1", derivative(wrt("x4"))),</a:t>
            </a:r>
          </a:p>
          <a:p>
            <a:r>
              <a:rPr lang="en-US" sz="1400" i="1" dirty="0" smtClean="0"/>
              <a:t>parameterVars("p1"),</a:t>
            </a:r>
          </a:p>
          <a:p>
            <a:r>
              <a:rPr lang="en-US" sz="1400" i="1" dirty="0" err="1" smtClean="0"/>
              <a:t>responseVars("f</a:t>
            </a:r>
            <a:r>
              <a:rPr lang="en-US" sz="1400" i="1" dirty="0" smtClean="0"/>
              <a:t>"),</a:t>
            </a:r>
          </a:p>
          <a:p>
            <a:r>
              <a:rPr lang="en-US" sz="1400" i="1" dirty="0" err="1" smtClean="0"/>
              <a:t>realization("f</a:t>
            </a:r>
            <a:r>
              <a:rPr lang="en-US" sz="1400" i="1" dirty="0" smtClean="0"/>
              <a:t>", derivative(wrt("f1", "f3", "f4", "x3", "xl1"))),</a:t>
            </a:r>
          </a:p>
          <a:p>
            <a:r>
              <a:rPr lang="en-US" sz="1400" i="1" dirty="0" smtClean="0"/>
              <a:t>responseVars("f",4),</a:t>
            </a:r>
          </a:p>
          <a:p>
            <a:r>
              <a:rPr lang="en-US" sz="1400" i="1" dirty="0" smtClean="0"/>
              <a:t>realization("f1", derivative(wrt("x1", "x2"))),</a:t>
            </a:r>
          </a:p>
          <a:p>
            <a:r>
              <a:rPr lang="en-US" sz="1400" i="1" dirty="0" smtClean="0"/>
              <a:t>realization("f2", derivative(wrt("x1", "x2"))),</a:t>
            </a:r>
          </a:p>
          <a:p>
            <a:r>
              <a:rPr lang="en-US" sz="1400" i="1" dirty="0" smtClean="0"/>
              <a:t>realization("f3", derivative(wrt("f2"))),</a:t>
            </a:r>
          </a:p>
          <a:p>
            <a:r>
              <a:rPr lang="en-US" sz="1400" i="1" dirty="0" smtClean="0"/>
              <a:t>realization("f4", derivative(wrt("x3", "x4"))),</a:t>
            </a:r>
          </a:p>
          <a:p>
            <a:r>
              <a:rPr lang="en-US" sz="1400" i="1" dirty="0" err="1" smtClean="0"/>
              <a:t>responseVars("g</a:t>
            </a:r>
            <a:r>
              <a:rPr lang="en-US" sz="1400" i="1" dirty="0" smtClean="0"/>
              <a:t>", 3),</a:t>
            </a:r>
          </a:p>
          <a:p>
            <a:r>
              <a:rPr lang="en-US" sz="1400" i="1" dirty="0" smtClean="0"/>
              <a:t>realization("g1", derivative(wrt("f1", "f2", "x2", "x3", "x4"))),</a:t>
            </a:r>
          </a:p>
          <a:p>
            <a:r>
              <a:rPr lang="en-US" sz="1400" i="1" dirty="0" smtClean="0"/>
              <a:t>realization("g2", derivative(wrt("x1", "x2", "x3", "x4"))),</a:t>
            </a:r>
          </a:p>
          <a:p>
            <a:r>
              <a:rPr lang="en-US" sz="1400" i="1" dirty="0" smtClean="0"/>
              <a:t>realization("g3", derivative(wrt("x1", "x2", "x3", "x4"))));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2743200"/>
            <a:ext cx="335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the Model will have sensitivities</a:t>
            </a:r>
            <a:endParaRPr lang="en-US" dirty="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the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295400"/>
            <a:ext cx="8458200" cy="5424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/>
              <a:t>// configure the </a:t>
            </a:r>
            <a:r>
              <a:rPr lang="en-US" sz="1050" dirty="0" err="1" smtClean="0"/>
              <a:t>linkedVariable</a:t>
            </a:r>
            <a:endParaRPr lang="en-US" sz="1050" dirty="0" smtClean="0"/>
          </a:p>
          <a:p>
            <a:r>
              <a:rPr lang="en-US" sz="1050" dirty="0" smtClean="0"/>
              <a:t>Evaluator xl1e = new JepEvaluator("xl1e", "7*x4"); // can use </a:t>
            </a:r>
            <a:r>
              <a:rPr lang="en-US" sz="1050" dirty="0" err="1" smtClean="0"/>
              <a:t>JepEvaluator</a:t>
            </a:r>
            <a:r>
              <a:rPr lang="en-US" sz="1050" dirty="0" smtClean="0"/>
              <a:t> or expression</a:t>
            </a:r>
          </a:p>
          <a:p>
            <a:r>
              <a:rPr lang="en-US" sz="1050" dirty="0" smtClean="0"/>
              <a:t>xl1e.addDependent(model.getDesignVar("x4"));</a:t>
            </a:r>
          </a:p>
          <a:p>
            <a:r>
              <a:rPr lang="en-US" sz="1050" dirty="0" smtClean="0"/>
              <a:t>model.setLinkedEvaluator("xl1", xl1e);</a:t>
            </a:r>
          </a:p>
          <a:p>
            <a:endParaRPr lang="en-US" sz="1050" dirty="0" smtClean="0"/>
          </a:p>
          <a:p>
            <a:r>
              <a:rPr lang="en-US" sz="1050" dirty="0" smtClean="0"/>
              <a:t>// configure response </a:t>
            </a:r>
            <a:r>
              <a:rPr lang="en-US" sz="1050" dirty="0" err="1" smtClean="0"/>
              <a:t>vars</a:t>
            </a:r>
            <a:endParaRPr lang="en-US" sz="1050" dirty="0" smtClean="0"/>
          </a:p>
          <a:p>
            <a:r>
              <a:rPr lang="en-US" sz="1050" dirty="0" smtClean="0"/>
              <a:t>Evaluator </a:t>
            </a:r>
            <a:r>
              <a:rPr lang="en-US" sz="1050" dirty="0" err="1" smtClean="0"/>
              <a:t>fe</a:t>
            </a:r>
            <a:r>
              <a:rPr lang="en-US" sz="1050" dirty="0" smtClean="0"/>
              <a:t> = </a:t>
            </a:r>
            <a:r>
              <a:rPr lang="en-US" sz="1050" i="1" dirty="0" err="1" smtClean="0"/>
              <a:t>expression("fe</a:t>
            </a:r>
            <a:r>
              <a:rPr lang="en-US" sz="1050" i="1" dirty="0" smtClean="0"/>
              <a:t>", "f1+f3+f4-21.0*x3+xl1+p1");</a:t>
            </a:r>
          </a:p>
          <a:p>
            <a:r>
              <a:rPr lang="en-US" sz="1050" dirty="0" err="1" smtClean="0"/>
              <a:t>model.setResponseEvaluator("f</a:t>
            </a:r>
            <a:r>
              <a:rPr lang="en-US" sz="1050" dirty="0" smtClean="0"/>
              <a:t>", </a:t>
            </a:r>
            <a:r>
              <a:rPr lang="en-US" sz="1050" dirty="0" err="1" smtClean="0"/>
              <a:t>fe</a:t>
            </a:r>
            <a:r>
              <a:rPr lang="en-US" sz="1050" dirty="0" smtClean="0"/>
              <a:t>);</a:t>
            </a:r>
          </a:p>
          <a:p>
            <a:r>
              <a:rPr lang="en-US" sz="1050" dirty="0" smtClean="0"/>
              <a:t>fe.addDependents(model.getDesignVars("x3"),model.getResponseVars("f1","f3","f4"));</a:t>
            </a:r>
          </a:p>
          <a:p>
            <a:r>
              <a:rPr lang="en-US" sz="1050" dirty="0" smtClean="0"/>
              <a:t>fe.addDependents(model.getLinkedVar("xl1"));</a:t>
            </a:r>
          </a:p>
          <a:p>
            <a:r>
              <a:rPr lang="en-US" sz="1050" dirty="0" smtClean="0"/>
              <a:t>fe.addDependents(model.getParameterVar("p1"));</a:t>
            </a:r>
          </a:p>
          <a:p>
            <a:endParaRPr lang="en-US" sz="1050" dirty="0" smtClean="0"/>
          </a:p>
          <a:p>
            <a:r>
              <a:rPr lang="en-US" sz="1050" dirty="0" smtClean="0"/>
              <a:t>Evaluator f1e = </a:t>
            </a:r>
            <a:r>
              <a:rPr lang="en-US" sz="1050" i="1" dirty="0" smtClean="0"/>
              <a:t>expression("f1e", "x1^2+x2^2”, </a:t>
            </a:r>
            <a:r>
              <a:rPr lang="en-US" sz="1050" dirty="0" smtClean="0"/>
              <a:t>model.getDesignVars("x1","x2")</a:t>
            </a:r>
            <a:r>
              <a:rPr lang="en-US" sz="1050" i="1" dirty="0" smtClean="0"/>
              <a:t>);</a:t>
            </a:r>
          </a:p>
          <a:p>
            <a:r>
              <a:rPr lang="en-US" sz="1050" dirty="0" smtClean="0"/>
              <a:t>model.setResponseEvaluator("f1", f1e);</a:t>
            </a:r>
          </a:p>
          <a:p>
            <a:endParaRPr lang="en-US" sz="1050" dirty="0" smtClean="0"/>
          </a:p>
          <a:p>
            <a:r>
              <a:rPr lang="en-US" sz="1050" dirty="0" smtClean="0"/>
              <a:t>Evaluator f2e = </a:t>
            </a:r>
            <a:r>
              <a:rPr lang="en-US" sz="1050" i="1" dirty="0" smtClean="0"/>
              <a:t>expression("f2e","x1+x2”, </a:t>
            </a:r>
            <a:r>
              <a:rPr lang="en-US" sz="1050" dirty="0" smtClean="0"/>
              <a:t>model.getDesignVars("x1","x2")</a:t>
            </a:r>
            <a:r>
              <a:rPr lang="en-US" sz="1050" i="1" dirty="0" smtClean="0"/>
              <a:t>);</a:t>
            </a:r>
          </a:p>
          <a:p>
            <a:r>
              <a:rPr lang="en-US" sz="1050" dirty="0" smtClean="0"/>
              <a:t>model.setResponseEvaluator("f2", f2e);</a:t>
            </a:r>
          </a:p>
          <a:p>
            <a:endParaRPr lang="en-US" sz="1050" dirty="0" smtClean="0"/>
          </a:p>
          <a:p>
            <a:r>
              <a:rPr lang="en-US" sz="1050" dirty="0" smtClean="0"/>
              <a:t>Evaluator f3e = </a:t>
            </a:r>
            <a:r>
              <a:rPr lang="en-US" sz="1050" i="1" dirty="0" smtClean="0"/>
              <a:t>expression("f3e", "-5.0*f2”,</a:t>
            </a:r>
            <a:r>
              <a:rPr lang="en-US" sz="1050" dirty="0" smtClean="0"/>
              <a:t> model.getResponseVar("f2")</a:t>
            </a:r>
            <a:r>
              <a:rPr lang="en-US" sz="1050" i="1" dirty="0" smtClean="0"/>
              <a:t>);</a:t>
            </a:r>
          </a:p>
          <a:p>
            <a:r>
              <a:rPr lang="en-US" sz="1050" dirty="0" smtClean="0"/>
              <a:t>model.setResponseEvaluator("f3", f3e);</a:t>
            </a:r>
          </a:p>
          <a:p>
            <a:endParaRPr lang="en-US" sz="1050" dirty="0" smtClean="0"/>
          </a:p>
          <a:p>
            <a:r>
              <a:rPr lang="en-US" sz="1050" dirty="0" smtClean="0"/>
              <a:t>Evaluator f4e = </a:t>
            </a:r>
            <a:r>
              <a:rPr lang="en-US" sz="1050" i="1" dirty="0" smtClean="0"/>
              <a:t>expression("f4e", "2.0*x3^2+x4^2”,</a:t>
            </a:r>
            <a:r>
              <a:rPr lang="en-US" sz="1050" dirty="0" smtClean="0"/>
              <a:t> model.getDesignVars("x3","x4”)</a:t>
            </a:r>
            <a:r>
              <a:rPr lang="en-US" sz="1050" i="1" dirty="0" smtClean="0"/>
              <a:t>);</a:t>
            </a:r>
          </a:p>
          <a:p>
            <a:r>
              <a:rPr lang="en-US" sz="1050" dirty="0" smtClean="0"/>
              <a:t>model.setResponseEvaluator("f4", f4e);</a:t>
            </a:r>
          </a:p>
          <a:p>
            <a:endParaRPr lang="en-US" sz="1050" dirty="0" smtClean="0"/>
          </a:p>
          <a:p>
            <a:r>
              <a:rPr lang="en-US" sz="1050" dirty="0" smtClean="0"/>
              <a:t>Evaluator g1e = </a:t>
            </a:r>
            <a:r>
              <a:rPr lang="en-US" sz="1050" i="1" dirty="0" smtClean="0"/>
              <a:t>expression("g1e", "f1+f2-2.0*x2+x3^2+x3+x4^2-x4-8.0");</a:t>
            </a:r>
          </a:p>
          <a:p>
            <a:r>
              <a:rPr lang="en-US" sz="1050" dirty="0" smtClean="0"/>
              <a:t>model.setResponseEvaluator("g1", g1e);</a:t>
            </a:r>
          </a:p>
          <a:p>
            <a:r>
              <a:rPr lang="en-US" sz="1050" dirty="0" smtClean="0"/>
              <a:t>g1e.addDependents(model.getResponseVars("f1", "f2"), model.getDesignVars("x2","x3","x4"));</a:t>
            </a:r>
          </a:p>
          <a:p>
            <a:endParaRPr lang="en-US" sz="1050" dirty="0" smtClean="0"/>
          </a:p>
          <a:p>
            <a:r>
              <a:rPr lang="en-US" sz="1050" dirty="0" smtClean="0"/>
              <a:t>Evaluator g2e = </a:t>
            </a:r>
            <a:r>
              <a:rPr lang="en-US" sz="1050" i="1" dirty="0" smtClean="0"/>
              <a:t>expression("g2e", "x1^2-x1+2.0*x2^2+x3^2+2.0*x4^2-x4-10.0”,</a:t>
            </a:r>
            <a:r>
              <a:rPr lang="en-US" sz="1050" dirty="0" smtClean="0"/>
              <a:t> </a:t>
            </a:r>
            <a:r>
              <a:rPr lang="en-US" sz="1050" dirty="0" err="1" smtClean="0"/>
              <a:t>model.getDesignVars</a:t>
            </a:r>
            <a:r>
              <a:rPr lang="en-US" sz="1050" dirty="0" smtClean="0"/>
              <a:t>()</a:t>
            </a:r>
            <a:r>
              <a:rPr lang="en-US" sz="1050" i="1" dirty="0" smtClean="0"/>
              <a:t>);</a:t>
            </a:r>
          </a:p>
          <a:p>
            <a:r>
              <a:rPr lang="en-US" sz="1050" dirty="0" smtClean="0"/>
              <a:t>model.setResponseEvaluator("g2", g2e);</a:t>
            </a:r>
          </a:p>
          <a:p>
            <a:endParaRPr lang="en-US" sz="1050" dirty="0" smtClean="0"/>
          </a:p>
          <a:p>
            <a:r>
              <a:rPr lang="en-US" sz="1050" dirty="0" smtClean="0"/>
              <a:t>Evaluator g3e = </a:t>
            </a:r>
            <a:r>
              <a:rPr lang="en-US" sz="1050" i="1" dirty="0" smtClean="0"/>
              <a:t>expression("g3e", "2.0*x1^2+2.0*x1+x2^2-x2+x3^2-x4-5.0”,</a:t>
            </a:r>
            <a:r>
              <a:rPr lang="en-US" sz="1050" dirty="0" smtClean="0"/>
              <a:t> </a:t>
            </a:r>
            <a:r>
              <a:rPr lang="en-US" sz="1050" dirty="0" err="1" smtClean="0"/>
              <a:t>model.getDesignVars</a:t>
            </a:r>
            <a:r>
              <a:rPr lang="en-US" sz="1050" dirty="0" smtClean="0"/>
              <a:t>()</a:t>
            </a:r>
            <a:r>
              <a:rPr lang="en-US" sz="1050" i="1" dirty="0" smtClean="0"/>
              <a:t>);</a:t>
            </a:r>
          </a:p>
          <a:p>
            <a:r>
              <a:rPr lang="en-US" sz="1050" dirty="0" smtClean="0"/>
              <a:t>model.setResponseEvaluator("g3", g3e);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Configuration of the Sensitivities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447800"/>
            <a:ext cx="6096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// link variable</a:t>
            </a:r>
          </a:p>
          <a:p>
            <a:r>
              <a:rPr lang="en-US" sz="1000" dirty="0" smtClean="0"/>
              <a:t>Evaluator dfedxl1e = </a:t>
            </a:r>
            <a:r>
              <a:rPr lang="en-US" sz="1000" i="1" dirty="0" smtClean="0"/>
              <a:t>expression("dfedxl1e", "7",dependents(sm.getDesignVar("x4")));</a:t>
            </a:r>
          </a:p>
          <a:p>
            <a:r>
              <a:rPr lang="en-US" sz="1000" dirty="0" smtClean="0"/>
              <a:t>sm.setGradientEvaluators("xl1",  "xl1e", "xl1eg1", </a:t>
            </a:r>
            <a:r>
              <a:rPr lang="en-US" sz="1000" i="1" dirty="0" smtClean="0"/>
              <a:t>list(dfedxl1e));</a:t>
            </a:r>
          </a:p>
          <a:p>
            <a:endParaRPr lang="en-US" sz="1000" dirty="0" smtClean="0"/>
          </a:p>
          <a:p>
            <a:r>
              <a:rPr lang="en-US" sz="1000" dirty="0" smtClean="0"/>
              <a:t>// response </a:t>
            </a:r>
            <a:r>
              <a:rPr lang="en-US" sz="1000" dirty="0" err="1" smtClean="0"/>
              <a:t>f</a:t>
            </a:r>
            <a:r>
              <a:rPr lang="en-US" sz="1000" dirty="0" smtClean="0"/>
              <a:t>="f1+f3+f4-21.0*x3+xl1+p1"</a:t>
            </a:r>
          </a:p>
          <a:p>
            <a:r>
              <a:rPr lang="en-US" sz="1000" dirty="0" smtClean="0"/>
              <a:t>// partial derivative df/df1="1.0"</a:t>
            </a:r>
          </a:p>
          <a:p>
            <a:r>
              <a:rPr lang="en-US" sz="1000" dirty="0" smtClean="0"/>
              <a:t>// partial derivative df/df3="1.0"</a:t>
            </a:r>
          </a:p>
          <a:p>
            <a:r>
              <a:rPr lang="en-US" sz="1000" dirty="0" smtClean="0"/>
              <a:t>// partial derivative df/df4="1.0"</a:t>
            </a:r>
          </a:p>
          <a:p>
            <a:r>
              <a:rPr lang="en-US" sz="1000" dirty="0" smtClean="0"/>
              <a:t>// partial derivative df/dx3="-21.0"</a:t>
            </a:r>
          </a:p>
          <a:p>
            <a:r>
              <a:rPr lang="en-US" sz="1000" dirty="0" smtClean="0"/>
              <a:t>// partial derivative df/dxl1="1.0"</a:t>
            </a:r>
          </a:p>
          <a:p>
            <a:r>
              <a:rPr lang="en-US" sz="1000" dirty="0" smtClean="0"/>
              <a:t>Evaluator dfedf1e1 = </a:t>
            </a:r>
            <a:r>
              <a:rPr lang="en-US" sz="1000" i="1" dirty="0" smtClean="0"/>
              <a:t>expression("dfedf1e1", "1.0");</a:t>
            </a:r>
          </a:p>
          <a:p>
            <a:r>
              <a:rPr lang="en-US" sz="1000" dirty="0" smtClean="0"/>
              <a:t>Evaluator dfedf3e1 = </a:t>
            </a:r>
            <a:r>
              <a:rPr lang="en-US" sz="1000" i="1" dirty="0" smtClean="0"/>
              <a:t>expression("dfedf3e1", "1.0");</a:t>
            </a:r>
          </a:p>
          <a:p>
            <a:r>
              <a:rPr lang="en-US" sz="1000" dirty="0" smtClean="0"/>
              <a:t>Evaluator dfedf4e1 = </a:t>
            </a:r>
            <a:r>
              <a:rPr lang="en-US" sz="1000" i="1" dirty="0" smtClean="0"/>
              <a:t>expression("dfedf4e1", "1.0");</a:t>
            </a:r>
          </a:p>
          <a:p>
            <a:r>
              <a:rPr lang="en-US" sz="1000" dirty="0" smtClean="0"/>
              <a:t>Evaluator dfedx3e1 = </a:t>
            </a:r>
            <a:r>
              <a:rPr lang="en-US" sz="1000" i="1" dirty="0" smtClean="0"/>
              <a:t>expression("dfedx3e1", "-21.0");</a:t>
            </a:r>
          </a:p>
          <a:p>
            <a:r>
              <a:rPr lang="en-US" sz="1000" dirty="0" smtClean="0"/>
              <a:t>Evaluator dfedxl1e1 = </a:t>
            </a:r>
            <a:r>
              <a:rPr lang="en-US" sz="1000" i="1" dirty="0" smtClean="0"/>
              <a:t>expression("dfedxl1e1", "1.0");</a:t>
            </a:r>
          </a:p>
          <a:p>
            <a:r>
              <a:rPr lang="en-US" sz="1000" dirty="0" smtClean="0"/>
              <a:t>List&lt;Evaluator&gt; feg1 = </a:t>
            </a:r>
            <a:r>
              <a:rPr lang="en-US" sz="1000" i="1" dirty="0" smtClean="0"/>
              <a:t>list(dfedf1e1, dfedf3e1, dfedf4e1, dfedx3e1, dfedxl1e1);</a:t>
            </a:r>
          </a:p>
          <a:p>
            <a:r>
              <a:rPr lang="en-US" sz="1000" dirty="0" err="1" smtClean="0"/>
              <a:t>sm.setGradientEvaluators("f</a:t>
            </a:r>
            <a:r>
              <a:rPr lang="en-US" sz="1000" dirty="0" smtClean="0"/>
              <a:t>", "</a:t>
            </a:r>
            <a:r>
              <a:rPr lang="en-US" sz="1000" dirty="0" err="1" smtClean="0"/>
              <a:t>fe</a:t>
            </a:r>
            <a:r>
              <a:rPr lang="en-US" sz="1000" dirty="0" smtClean="0"/>
              <a:t>", "feg1",  feg1);</a:t>
            </a:r>
          </a:p>
          <a:p>
            <a:endParaRPr lang="en-US" sz="1000" dirty="0" smtClean="0"/>
          </a:p>
          <a:p>
            <a:r>
              <a:rPr lang="en-US" sz="1000" dirty="0" smtClean="0"/>
              <a:t>// response f1="x1^2+x2^2"</a:t>
            </a:r>
          </a:p>
          <a:p>
            <a:r>
              <a:rPr lang="en-US" sz="1000" dirty="0" smtClean="0"/>
              <a:t>// partial derivative df1/dx1 ="2.0*x1"</a:t>
            </a:r>
          </a:p>
          <a:p>
            <a:r>
              <a:rPr lang="en-US" sz="1000" dirty="0" smtClean="0"/>
              <a:t>// partial derivative df1/dx2="2.0*x2"</a:t>
            </a:r>
          </a:p>
          <a:p>
            <a:r>
              <a:rPr lang="en-US" sz="1000" dirty="0" smtClean="0"/>
              <a:t>Evaluator df1edx1e1 = </a:t>
            </a:r>
            <a:r>
              <a:rPr lang="en-US" sz="1000" i="1" dirty="0" smtClean="0"/>
              <a:t>expression("df1edx1e1", "2.0*x1",dependents(sm.getDesignVar("x1")));</a:t>
            </a:r>
          </a:p>
          <a:p>
            <a:r>
              <a:rPr lang="en-US" sz="1000" dirty="0" smtClean="0"/>
              <a:t>Evaluator df1edx2e1 = </a:t>
            </a:r>
            <a:r>
              <a:rPr lang="en-US" sz="1000" i="1" dirty="0" smtClean="0"/>
              <a:t>expression("df1edx2e1", "2.0*x2",dependents(sm.getDesignVar("x2")));</a:t>
            </a:r>
          </a:p>
          <a:p>
            <a:r>
              <a:rPr lang="en-US" sz="1000" dirty="0" smtClean="0"/>
              <a:t>List&lt;Evaluator&gt; f1eg1 = </a:t>
            </a:r>
            <a:r>
              <a:rPr lang="en-US" sz="1000" i="1" dirty="0" smtClean="0"/>
              <a:t>list(df1edx1e1, df1edx2e1);</a:t>
            </a:r>
          </a:p>
          <a:p>
            <a:r>
              <a:rPr lang="en-US" sz="1000" dirty="0" smtClean="0"/>
              <a:t>sm.setGradientEvaluators("f1", "f1e", "f1eg1",  f1eg1);</a:t>
            </a:r>
          </a:p>
          <a:p>
            <a:endParaRPr lang="en-US" sz="1000" dirty="0" smtClean="0"/>
          </a:p>
          <a:p>
            <a:r>
              <a:rPr lang="en-US" sz="1000" dirty="0" smtClean="0"/>
              <a:t>// response f2="x1+x2"</a:t>
            </a:r>
          </a:p>
          <a:p>
            <a:r>
              <a:rPr lang="en-US" sz="1000" dirty="0" smtClean="0"/>
              <a:t>// partial derivative df2/dx1="1.0"</a:t>
            </a:r>
          </a:p>
          <a:p>
            <a:r>
              <a:rPr lang="en-US" sz="1000" dirty="0" smtClean="0"/>
              <a:t>// partial derivative df2/dx2="1.0"</a:t>
            </a:r>
          </a:p>
          <a:p>
            <a:r>
              <a:rPr lang="en-US" sz="1000" dirty="0" smtClean="0"/>
              <a:t>Evaluator df2edx1e1 = </a:t>
            </a:r>
            <a:r>
              <a:rPr lang="en-US" sz="1000" i="1" dirty="0" smtClean="0"/>
              <a:t>expression("df2edx2e1","1.0");</a:t>
            </a:r>
          </a:p>
          <a:p>
            <a:r>
              <a:rPr lang="en-US" sz="1000" dirty="0" smtClean="0"/>
              <a:t>Evaluator df2edx2e1 = </a:t>
            </a:r>
            <a:r>
              <a:rPr lang="en-US" sz="1000" i="1" dirty="0" smtClean="0"/>
              <a:t>expression("df2edx2e1", "1.0");</a:t>
            </a:r>
          </a:p>
          <a:p>
            <a:r>
              <a:rPr lang="en-US" sz="1000" dirty="0" smtClean="0"/>
              <a:t>List&lt;Evaluator&gt; f2eg1 = </a:t>
            </a:r>
            <a:r>
              <a:rPr lang="en-US" sz="1000" i="1" dirty="0" smtClean="0"/>
              <a:t>list(df2edx1e1, df2edx2e1);</a:t>
            </a:r>
          </a:p>
          <a:p>
            <a:r>
              <a:rPr lang="en-US" sz="1000" dirty="0" smtClean="0"/>
              <a:t>sm.setGradientEvaluators("f2", "f2e", "f2eg1",  f2eg1);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/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Configuration of the Sensitivities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1295400"/>
            <a:ext cx="4572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/ response f3="-5.0*f2"</a:t>
            </a:r>
          </a:p>
          <a:p>
            <a:r>
              <a:rPr lang="en-US" sz="1000" dirty="0" smtClean="0"/>
              <a:t>// partial derivative df3/df2="-5.0"</a:t>
            </a:r>
          </a:p>
          <a:p>
            <a:r>
              <a:rPr lang="en-US" sz="1000" dirty="0" smtClean="0"/>
              <a:t>Evaluator df3edf2e1 = </a:t>
            </a:r>
            <a:r>
              <a:rPr lang="en-US" sz="1000" i="1" dirty="0" smtClean="0"/>
              <a:t>expression("df3edf2e1","-5.0");</a:t>
            </a:r>
          </a:p>
          <a:p>
            <a:r>
              <a:rPr lang="en-US" sz="1000" dirty="0" smtClean="0"/>
              <a:t>List&lt;Evaluator&gt; f3eg1 = </a:t>
            </a:r>
            <a:r>
              <a:rPr lang="en-US" sz="1000" i="1" dirty="0" smtClean="0"/>
              <a:t>list(df3edf2e1);</a:t>
            </a:r>
          </a:p>
          <a:p>
            <a:r>
              <a:rPr lang="en-US" sz="1000" dirty="0" smtClean="0"/>
              <a:t>sm.setGradientEvaluators("f3", "f3e", "f3eg1",  f3eg1);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// response f4=2.0*x3^2+x4^2</a:t>
            </a:r>
          </a:p>
          <a:p>
            <a:r>
              <a:rPr lang="en-US" sz="1000" dirty="0" smtClean="0"/>
              <a:t>// partial derivative df4/dx3="4.0*x3"</a:t>
            </a:r>
          </a:p>
          <a:p>
            <a:r>
              <a:rPr lang="en-US" sz="1000" dirty="0" smtClean="0"/>
              <a:t>// partial derivative df4/dx4="2.0*x4"</a:t>
            </a:r>
          </a:p>
          <a:p>
            <a:r>
              <a:rPr lang="en-US" sz="1000" dirty="0" smtClean="0"/>
              <a:t>Evaluator df4edx3e1 = </a:t>
            </a:r>
            <a:r>
              <a:rPr lang="en-US" sz="1000" i="1" dirty="0" smtClean="0"/>
              <a:t>expression("df4edx3e1","4.0*x3",dependents(sm.getDesignVar("x3")));</a:t>
            </a:r>
          </a:p>
          <a:p>
            <a:r>
              <a:rPr lang="en-US" sz="1000" dirty="0" smtClean="0"/>
              <a:t>Evaluator df4edx4e1 = </a:t>
            </a:r>
            <a:r>
              <a:rPr lang="en-US" sz="1000" i="1" dirty="0" smtClean="0"/>
              <a:t>expression("df4edx4e1", "2.0*x4",dependents(sm.getDesignVar("x4")));</a:t>
            </a:r>
          </a:p>
          <a:p>
            <a:r>
              <a:rPr lang="en-US" sz="1000" dirty="0" smtClean="0"/>
              <a:t>List&lt;Evaluator&gt; f4eg1 = </a:t>
            </a:r>
            <a:r>
              <a:rPr lang="en-US" sz="1000" i="1" dirty="0" smtClean="0"/>
              <a:t>list(df4edx3e1, df4edx4e1);</a:t>
            </a:r>
          </a:p>
          <a:p>
            <a:r>
              <a:rPr lang="en-US" sz="1000" dirty="0" smtClean="0"/>
              <a:t>sm.setGradientEvaluators("f4", "f4e", "f4eg1",  f4eg1);</a:t>
            </a:r>
          </a:p>
          <a:p>
            <a:endParaRPr lang="en-US" sz="1000" dirty="0" smtClean="0"/>
          </a:p>
          <a:p>
            <a:r>
              <a:rPr lang="en-US" sz="1000" dirty="0" smtClean="0"/>
              <a:t>// response g1="f1+f2-2.0*x2+x3^2+x3+x4^2-x4-8.0" </a:t>
            </a:r>
          </a:p>
          <a:p>
            <a:r>
              <a:rPr lang="en-US" sz="1000" dirty="0" smtClean="0"/>
              <a:t>// partial derivative dg1/df1="1.0"</a:t>
            </a:r>
          </a:p>
          <a:p>
            <a:r>
              <a:rPr lang="en-US" sz="1000" dirty="0" smtClean="0"/>
              <a:t>// partial derivative dg1/df2="1.0"</a:t>
            </a:r>
          </a:p>
          <a:p>
            <a:r>
              <a:rPr lang="en-US" sz="1000" dirty="0" smtClean="0"/>
              <a:t>// partial derivative dg1/dx2="-2.0"</a:t>
            </a:r>
          </a:p>
          <a:p>
            <a:r>
              <a:rPr lang="en-US" sz="1000" dirty="0" smtClean="0"/>
              <a:t>// partial derivative dg1/dx3=2.0*x3+1.0"</a:t>
            </a:r>
          </a:p>
          <a:p>
            <a:r>
              <a:rPr lang="en-US" sz="1000" dirty="0" smtClean="0"/>
              <a:t>// partial derivative dg1/dx4=2.0*x4-1.0"</a:t>
            </a:r>
          </a:p>
          <a:p>
            <a:r>
              <a:rPr lang="en-US" sz="1000" dirty="0" smtClean="0"/>
              <a:t>Evaluator dg1edf1e1 = </a:t>
            </a:r>
            <a:r>
              <a:rPr lang="en-US" sz="1000" i="1" dirty="0" smtClean="0"/>
              <a:t>expression("dg1edf1e1", "1.0");</a:t>
            </a:r>
          </a:p>
          <a:p>
            <a:r>
              <a:rPr lang="en-US" sz="1000" dirty="0" smtClean="0"/>
              <a:t>Evaluator dg1edf2e1 = </a:t>
            </a:r>
            <a:r>
              <a:rPr lang="en-US" sz="1000" i="1" dirty="0" smtClean="0"/>
              <a:t>expression("dg1edf2e1", "1.0");</a:t>
            </a:r>
          </a:p>
          <a:p>
            <a:r>
              <a:rPr lang="en-US" sz="1000" dirty="0" smtClean="0"/>
              <a:t>Evaluator dg1edx2e1 = </a:t>
            </a:r>
            <a:r>
              <a:rPr lang="en-US" sz="1000" i="1" dirty="0" smtClean="0"/>
              <a:t>expression("dg1edx2e1", "-2.0");</a:t>
            </a:r>
          </a:p>
          <a:p>
            <a:r>
              <a:rPr lang="en-US" sz="1000" dirty="0" smtClean="0"/>
              <a:t>Evaluator dg1edx3e1 = </a:t>
            </a:r>
            <a:r>
              <a:rPr lang="en-US" sz="1000" i="1" dirty="0" smtClean="0"/>
              <a:t>expression("dg1edx3e1", "2.0*x3+1.0",dependents(sm.getDesignVar("x3")));</a:t>
            </a:r>
          </a:p>
          <a:p>
            <a:r>
              <a:rPr lang="en-US" sz="1000" dirty="0" smtClean="0"/>
              <a:t>Evaluator dg1edx4e1 = </a:t>
            </a:r>
            <a:r>
              <a:rPr lang="en-US" sz="1000" i="1" dirty="0" smtClean="0"/>
              <a:t>expression("dg1edx4e1", "2.0*x4-1.0",dependents(sm.getDesignVar("x4")));</a:t>
            </a:r>
          </a:p>
          <a:p>
            <a:r>
              <a:rPr lang="en-US" sz="1000" dirty="0" smtClean="0"/>
              <a:t>List&lt;Evaluator&gt; g1eg1 = </a:t>
            </a:r>
            <a:r>
              <a:rPr lang="en-US" sz="1000" i="1" dirty="0" smtClean="0"/>
              <a:t>list(dg1edf1e1, dg1edf2e1, dg1edx2e1, dg1edx3e1, dg1edx4e1);</a:t>
            </a:r>
          </a:p>
          <a:p>
            <a:r>
              <a:rPr lang="en-US" sz="1000" dirty="0" smtClean="0"/>
              <a:t>sm.setGradientEvaluators("g1", "g1e", "g1eg1",  g1eg1);</a:t>
            </a:r>
          </a:p>
          <a:p>
            <a:endParaRPr lang="en-US" sz="1000" dirty="0" smtClean="0"/>
          </a:p>
          <a:p>
            <a:r>
              <a:rPr lang="en-US" sz="1000" dirty="0" smtClean="0"/>
              <a:t>/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rgbClr val="254061"/>
                </a:solidFill>
                <a:latin typeface="Arial"/>
                <a:cs typeface="Arial"/>
              </a:rPr>
              <a:t>SORCER Services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/>
                <a:cs typeface="Arial"/>
              </a:rPr>
              <a:t>Typically wrap engineering analysis </a:t>
            </a:r>
            <a:r>
              <a:rPr lang="en-US" sz="2800" dirty="0" err="1" smtClean="0">
                <a:latin typeface="Arial"/>
                <a:cs typeface="Arial"/>
              </a:rPr>
              <a:t>executables</a:t>
            </a:r>
            <a:endParaRPr lang="en-US" sz="2800" dirty="0" smtClean="0">
              <a:latin typeface="Arial"/>
              <a:cs typeface="Arial"/>
            </a:endParaRPr>
          </a:p>
          <a:p>
            <a:r>
              <a:rPr lang="en-US" sz="2800" dirty="0" smtClean="0">
                <a:latin typeface="Arial"/>
                <a:cs typeface="Arial"/>
              </a:rPr>
              <a:t>Java service code may augment native </a:t>
            </a:r>
            <a:r>
              <a:rPr lang="en-US" sz="2800" dirty="0" err="1" smtClean="0">
                <a:latin typeface="Arial"/>
                <a:cs typeface="Arial"/>
              </a:rPr>
              <a:t>executables</a:t>
            </a:r>
            <a:endParaRPr lang="en-US" sz="2800" dirty="0" smtClean="0">
              <a:latin typeface="Arial"/>
              <a:cs typeface="Arial"/>
            </a:endParaRPr>
          </a:p>
          <a:p>
            <a:r>
              <a:rPr lang="en-US" sz="2800" dirty="0" smtClean="0">
                <a:latin typeface="Arial"/>
                <a:cs typeface="Arial"/>
              </a:rPr>
              <a:t>Communication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File-based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Java Native Interface (JNI)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Java Native Access (JNA)</a:t>
            </a:r>
          </a:p>
          <a:p>
            <a:endParaRPr lang="en-US" dirty="0" smtClean="0">
              <a:latin typeface="Arial"/>
              <a:cs typeface="Arial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97151" y="2386506"/>
            <a:ext cx="2209800" cy="2577849"/>
            <a:chOff x="4974771" y="3505200"/>
            <a:chExt cx="2209800" cy="2577849"/>
          </a:xfrm>
        </p:grpSpPr>
        <p:sp>
          <p:nvSpPr>
            <p:cNvPr id="54" name="Rounded Rectangle 53"/>
            <p:cNvSpPr/>
            <p:nvPr/>
          </p:nvSpPr>
          <p:spPr>
            <a:xfrm>
              <a:off x="4974771" y="3505200"/>
              <a:ext cx="2209800" cy="14630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Engineering Air Vehicle Provider</a:t>
              </a:r>
            </a:p>
            <a:p>
              <a:pPr algn="ctr"/>
              <a:endParaRPr lang="en-US" sz="1600" dirty="0" smtClean="0">
                <a:solidFill>
                  <a:prstClr val="black"/>
                </a:solidFill>
                <a:latin typeface="Calibri"/>
              </a:endParaRPr>
            </a:p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doMstcGeomService</a:t>
              </a:r>
            </a:p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executeAwave</a:t>
              </a:r>
            </a:p>
            <a:p>
              <a:pPr algn="ctr"/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55" name="Straight Connector 54"/>
            <p:cNvCxnSpPr>
              <a:endCxn id="56" idx="0"/>
            </p:cNvCxnSpPr>
            <p:nvPr/>
          </p:nvCxnSpPr>
          <p:spPr>
            <a:xfrm>
              <a:off x="6079671" y="5090160"/>
              <a:ext cx="0" cy="38100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5889171" y="5471160"/>
              <a:ext cx="381000" cy="61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/>
          <p:cNvSpPr/>
          <p:nvPr/>
        </p:nvSpPr>
        <p:spPr>
          <a:xfrm>
            <a:off x="7913353" y="3175602"/>
            <a:ext cx="835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rgbClr val="F79646">
                    <a:lumMod val="50000"/>
                  </a:srgbClr>
                </a:solidFill>
                <a:latin typeface="Calibri"/>
              </a:rPr>
              <a:t>awave.exe</a:t>
            </a:r>
            <a:endParaRPr lang="en-US" sz="1200" i="1" dirty="0">
              <a:solidFill>
                <a:srgbClr val="F79646">
                  <a:lumMod val="50000"/>
                </a:srgbClr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434816" y="2615093"/>
            <a:ext cx="25037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837596" y="2854978"/>
            <a:ext cx="1313438" cy="276999"/>
            <a:chOff x="6837596" y="3137620"/>
            <a:chExt cx="1313438" cy="276999"/>
          </a:xfrm>
        </p:grpSpPr>
        <p:sp>
          <p:nvSpPr>
            <p:cNvPr id="44" name="Rectangle 43"/>
            <p:cNvSpPr/>
            <p:nvPr/>
          </p:nvSpPr>
          <p:spPr>
            <a:xfrm>
              <a:off x="6846042" y="3137620"/>
              <a:ext cx="6405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executes</a:t>
              </a:r>
            </a:p>
          </p:txBody>
        </p:sp>
        <p:cxnSp>
          <p:nvCxnSpPr>
            <p:cNvPr id="43" name="Curved Connector 161"/>
            <p:cNvCxnSpPr>
              <a:stCxn id="94" idx="3"/>
              <a:endCxn id="1027" idx="1"/>
            </p:cNvCxnSpPr>
            <p:nvPr/>
          </p:nvCxnSpPr>
          <p:spPr>
            <a:xfrm flipV="1">
              <a:off x="6837596" y="3362365"/>
              <a:ext cx="1313438" cy="3459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8151034" y="2876350"/>
            <a:ext cx="359802" cy="353290"/>
            <a:chOff x="8356504" y="4430484"/>
            <a:chExt cx="359802" cy="35329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15315" t="12043" r="62754" b="65036"/>
            <a:stretch>
              <a:fillRect/>
            </a:stretch>
          </p:blipFill>
          <p:spPr bwMode="auto">
            <a:xfrm>
              <a:off x="8356504" y="4483939"/>
              <a:ext cx="359802" cy="299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405777" y="4430484"/>
              <a:ext cx="261257" cy="2177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13472" y="2092580"/>
            <a:ext cx="434927" cy="761998"/>
            <a:chOff x="8113472" y="2375222"/>
            <a:chExt cx="434927" cy="761998"/>
          </a:xfrm>
        </p:grpSpPr>
        <p:cxnSp>
          <p:nvCxnSpPr>
            <p:cNvPr id="65" name="Curved Connector 161"/>
            <p:cNvCxnSpPr/>
            <p:nvPr/>
          </p:nvCxnSpPr>
          <p:spPr>
            <a:xfrm rot="5400000" flipH="1" flipV="1">
              <a:off x="7949936" y="2756220"/>
              <a:ext cx="761998" cy="2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accent6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113472" y="2625996"/>
              <a:ext cx="4349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1200" dirty="0" smtClean="0">
                  <a:solidFill>
                    <a:srgbClr val="F79646">
                      <a:lumMod val="50000"/>
                    </a:srgbClr>
                  </a:solidFill>
                  <a:latin typeface="Calibri"/>
                </a:rPr>
                <a:t>reads</a:t>
              </a:r>
              <a:endParaRPr lang="en-US" sz="1200" dirty="0">
                <a:solidFill>
                  <a:srgbClr val="F79646">
                    <a:lumMod val="50000"/>
                  </a:srgbClr>
                </a:solidFill>
                <a:latin typeface="Calibri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907071" y="3475066"/>
            <a:ext cx="847728" cy="1132123"/>
            <a:chOff x="7907071" y="3757708"/>
            <a:chExt cx="847728" cy="1132123"/>
          </a:xfrm>
        </p:grpSpPr>
        <p:grpSp>
          <p:nvGrpSpPr>
            <p:cNvPr id="6" name="Group 5"/>
            <p:cNvGrpSpPr/>
            <p:nvPr/>
          </p:nvGrpSpPr>
          <p:grpSpPr>
            <a:xfrm>
              <a:off x="8091639" y="3757708"/>
              <a:ext cx="478593" cy="761998"/>
              <a:chOff x="8091639" y="3757708"/>
              <a:chExt cx="478593" cy="761998"/>
            </a:xfrm>
          </p:grpSpPr>
          <p:cxnSp>
            <p:nvCxnSpPr>
              <p:cNvPr id="78" name="Curved Connector 161"/>
              <p:cNvCxnSpPr/>
              <p:nvPr/>
            </p:nvCxnSpPr>
            <p:spPr>
              <a:xfrm rot="16200000" flipH="1">
                <a:off x="7949936" y="4138706"/>
                <a:ext cx="761998" cy="2"/>
              </a:xfrm>
              <a:prstGeom prst="bentConnector3">
                <a:avLst>
                  <a:gd name="adj1" fmla="val 50000"/>
                </a:avLst>
              </a:prstGeom>
              <a:ln w="22225">
                <a:solidFill>
                  <a:schemeClr val="accent6">
                    <a:lumMod val="75000"/>
                  </a:schemeClr>
                </a:solidFill>
                <a:prstDash val="sysDot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/>
              <p:cNvSpPr/>
              <p:nvPr/>
            </p:nvSpPr>
            <p:spPr>
              <a:xfrm>
                <a:off x="8091639" y="3964934"/>
                <a:ext cx="47859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45720" rIns="45720">
                <a:spAutoFit/>
              </a:bodyPr>
              <a:lstStyle/>
              <a:p>
                <a:r>
                  <a:rPr lang="en-US" sz="1200" dirty="0" smtClean="0">
                    <a:solidFill>
                      <a:srgbClr val="F79646">
                        <a:lumMod val="50000"/>
                      </a:srgbClr>
                    </a:solidFill>
                    <a:latin typeface="Calibri"/>
                  </a:rPr>
                  <a:t>writes</a:t>
                </a:r>
                <a:endParaRPr lang="en-US" sz="1200" dirty="0">
                  <a:solidFill>
                    <a:srgbClr val="F79646">
                      <a:lumMod val="50000"/>
                    </a:srgbClr>
                  </a:solidFill>
                  <a:latin typeface="Calibri"/>
                </a:endParaRPr>
              </a:p>
            </p:txBody>
          </p:sp>
        </p:grpSp>
        <p:sp>
          <p:nvSpPr>
            <p:cNvPr id="32" name="Flowchart: Magnetic Disk 31"/>
            <p:cNvSpPr/>
            <p:nvPr/>
          </p:nvSpPr>
          <p:spPr>
            <a:xfrm>
              <a:off x="7907071" y="4605110"/>
              <a:ext cx="847728" cy="284721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output file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7596" y="3083182"/>
            <a:ext cx="1069475" cy="1381647"/>
            <a:chOff x="6837596" y="3365824"/>
            <a:chExt cx="1069475" cy="1381647"/>
          </a:xfrm>
        </p:grpSpPr>
        <p:sp>
          <p:nvSpPr>
            <p:cNvPr id="36" name="Rectangle 35"/>
            <p:cNvSpPr/>
            <p:nvPr/>
          </p:nvSpPr>
          <p:spPr>
            <a:xfrm>
              <a:off x="6927087" y="3583939"/>
              <a:ext cx="4349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reads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85" name="Curved Connector 161"/>
            <p:cNvCxnSpPr>
              <a:stCxn id="96" idx="3"/>
              <a:endCxn id="32" idx="2"/>
            </p:cNvCxnSpPr>
            <p:nvPr/>
          </p:nvCxnSpPr>
          <p:spPr>
            <a:xfrm>
              <a:off x="6837596" y="3798284"/>
              <a:ext cx="1069475" cy="949187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4" idx="3"/>
              <a:endCxn id="96" idx="3"/>
            </p:cNvCxnSpPr>
            <p:nvPr/>
          </p:nvCxnSpPr>
          <p:spPr>
            <a:xfrm>
              <a:off x="6837596" y="3365824"/>
              <a:ext cx="0" cy="43246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6543680" y="3014898"/>
            <a:ext cx="293916" cy="136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543680" y="3447358"/>
            <a:ext cx="293916" cy="136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543680" y="2582437"/>
            <a:ext cx="293916" cy="136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238872" y="1709894"/>
            <a:ext cx="2517259" cy="1901245"/>
            <a:chOff x="6238872" y="1992536"/>
            <a:chExt cx="2517259" cy="1901245"/>
          </a:xfrm>
        </p:grpSpPr>
        <p:cxnSp>
          <p:nvCxnSpPr>
            <p:cNvPr id="101" name="Straight Connector 100"/>
            <p:cNvCxnSpPr>
              <a:stCxn id="100" idx="3"/>
              <a:endCxn id="94" idx="3"/>
            </p:cNvCxnSpPr>
            <p:nvPr/>
          </p:nvCxnSpPr>
          <p:spPr>
            <a:xfrm>
              <a:off x="6837596" y="2925050"/>
              <a:ext cx="0" cy="432461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905254" y="2702190"/>
              <a:ext cx="47859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writes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7905739" y="1992536"/>
              <a:ext cx="850392" cy="284721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input file</a:t>
              </a:r>
              <a:endParaRPr lang="en-US" sz="12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5" name="Curved Connector 161"/>
            <p:cNvCxnSpPr>
              <a:stCxn id="100" idx="3"/>
              <a:endCxn id="24" idx="2"/>
            </p:cNvCxnSpPr>
            <p:nvPr/>
          </p:nvCxnSpPr>
          <p:spPr>
            <a:xfrm flipV="1">
              <a:off x="6837596" y="2134897"/>
              <a:ext cx="1068143" cy="790153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urved Connector 161"/>
            <p:cNvCxnSpPr>
              <a:stCxn id="114" idx="3"/>
              <a:endCxn id="94" idx="3"/>
            </p:cNvCxnSpPr>
            <p:nvPr/>
          </p:nvCxnSpPr>
          <p:spPr>
            <a:xfrm flipV="1">
              <a:off x="6238872" y="3365824"/>
              <a:ext cx="598724" cy="527957"/>
            </a:xfrm>
            <a:prstGeom prst="bentConnector3">
              <a:avLst>
                <a:gd name="adj1" fmla="val 99306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6042930" y="3496839"/>
            <a:ext cx="195942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2184148"/>
      </p:ext>
    </p:extLst>
  </p:cSld>
  <p:clrMapOvr>
    <a:masterClrMapping/>
  </p:clrMapOvr>
  <p:transition xmlns:p14="http://schemas.microsoft.com/office/powerpoint/2010/main" advTm="5578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Configuration of the Sensitivities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1828800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/ response g2="x1^2-x1+2.0*x2^2+x3^2+2.0*x4^2-x4-10.0"</a:t>
            </a:r>
          </a:p>
          <a:p>
            <a:r>
              <a:rPr lang="en-US" sz="1000" dirty="0" smtClean="0"/>
              <a:t>// partial derivative dg2dx1 = "2.0*x1-1.0"</a:t>
            </a:r>
          </a:p>
          <a:p>
            <a:r>
              <a:rPr lang="en-US" sz="1000" dirty="0" smtClean="0"/>
              <a:t>// partial derivative dg2dx2 = "4.0*x2"</a:t>
            </a:r>
          </a:p>
          <a:p>
            <a:r>
              <a:rPr lang="en-US" sz="1000" dirty="0" smtClean="0"/>
              <a:t>// partial derivative dg2dx3 = "2.0*x3"</a:t>
            </a:r>
          </a:p>
          <a:p>
            <a:r>
              <a:rPr lang="en-US" sz="1000" dirty="0" smtClean="0"/>
              <a:t>// partial derivative dg2dx4 = "4.0*x4-1.0"</a:t>
            </a:r>
          </a:p>
          <a:p>
            <a:r>
              <a:rPr lang="en-US" sz="1000" dirty="0" smtClean="0"/>
              <a:t>Evaluator dg2edx1e1 = </a:t>
            </a:r>
            <a:r>
              <a:rPr lang="en-US" sz="1000" i="1" dirty="0" smtClean="0"/>
              <a:t>expression("dg2edx1e1", "2.0*x1-1",dependents(sm.getDesignVar("x1")));</a:t>
            </a:r>
          </a:p>
          <a:p>
            <a:r>
              <a:rPr lang="en-US" sz="1000" dirty="0" smtClean="0"/>
              <a:t>Evaluator dg2edx2e1 = </a:t>
            </a:r>
            <a:r>
              <a:rPr lang="en-US" sz="1000" i="1" dirty="0" smtClean="0"/>
              <a:t>expression("dg2edx2e1", "4.0*x2",dependents(sm.getDesignVar("x2")));</a:t>
            </a:r>
          </a:p>
          <a:p>
            <a:r>
              <a:rPr lang="en-US" sz="1000" dirty="0" smtClean="0"/>
              <a:t>Evaluator dg2edx3e1 = </a:t>
            </a:r>
            <a:r>
              <a:rPr lang="en-US" sz="1000" i="1" dirty="0" smtClean="0"/>
              <a:t>expression("dg2edx3e1", "2.0*x3",dependents(sm.getDesignVar("x3")));</a:t>
            </a:r>
          </a:p>
          <a:p>
            <a:r>
              <a:rPr lang="en-US" sz="1000" dirty="0" smtClean="0"/>
              <a:t>Evaluator dg2edx4e1 = </a:t>
            </a:r>
            <a:r>
              <a:rPr lang="en-US" sz="1000" i="1" dirty="0" smtClean="0"/>
              <a:t>expression("dg2edx4e1", "4.0*x4-1.0",dependents(sm.getDesignVar("x4")));</a:t>
            </a:r>
          </a:p>
          <a:p>
            <a:r>
              <a:rPr lang="en-US" sz="1000" dirty="0" smtClean="0"/>
              <a:t>List&lt;Evaluator&gt; g2eg1 = </a:t>
            </a:r>
            <a:r>
              <a:rPr lang="en-US" sz="1000" i="1" dirty="0" smtClean="0"/>
              <a:t>list(dg2edx1e1, dg2edx2e1, dg2edx3e1, dg2edx4e1);</a:t>
            </a:r>
          </a:p>
          <a:p>
            <a:r>
              <a:rPr lang="en-US" sz="1000" dirty="0" smtClean="0"/>
              <a:t>sm.setGradientEvaluators("g2", "g2e", "g2eg1",  g2eg1);</a:t>
            </a:r>
          </a:p>
          <a:p>
            <a:endParaRPr lang="en-US" sz="1000" dirty="0" smtClean="0"/>
          </a:p>
          <a:p>
            <a:r>
              <a:rPr lang="en-US" sz="1000" dirty="0" smtClean="0"/>
              <a:t>// response g3="2.0*x1^2+2.0*x1+x2^2-x2+x3^2-x4-5.0"</a:t>
            </a:r>
          </a:p>
          <a:p>
            <a:r>
              <a:rPr lang="en-US" sz="1000" dirty="0" smtClean="0"/>
              <a:t>// partial derivative dg3dx1 = "4.0*x1+2.0"</a:t>
            </a:r>
          </a:p>
          <a:p>
            <a:r>
              <a:rPr lang="en-US" sz="1000" dirty="0" smtClean="0"/>
              <a:t>// partial derivative dg3dx2 = "2.0*x2-1.0"</a:t>
            </a:r>
          </a:p>
          <a:p>
            <a:r>
              <a:rPr lang="en-US" sz="1000" dirty="0" smtClean="0"/>
              <a:t>// partial derivative dg3dx3 = "2.0*x3"</a:t>
            </a:r>
          </a:p>
          <a:p>
            <a:r>
              <a:rPr lang="en-US" sz="1000" dirty="0" smtClean="0"/>
              <a:t>// partial derivative dg3dx4 = "-1.0"</a:t>
            </a:r>
          </a:p>
          <a:p>
            <a:r>
              <a:rPr lang="en-US" sz="1000" dirty="0" smtClean="0"/>
              <a:t>Evaluator dg3edx1e1 = </a:t>
            </a:r>
            <a:r>
              <a:rPr lang="en-US" sz="1000" i="1" dirty="0" smtClean="0"/>
              <a:t>expression("dg3edx1e1", "4.0*x1+2.0",dependents(sm.getDesignVar("x1")));</a:t>
            </a:r>
          </a:p>
          <a:p>
            <a:r>
              <a:rPr lang="en-US" sz="1000" dirty="0" smtClean="0"/>
              <a:t>Evaluator dg3edx2e1 = </a:t>
            </a:r>
            <a:r>
              <a:rPr lang="en-US" sz="1000" i="1" dirty="0" smtClean="0"/>
              <a:t>expression("dg3edx2e1", "2.0*x2-1.0",dependents(sm.getDesignVar("x2")));</a:t>
            </a:r>
          </a:p>
          <a:p>
            <a:r>
              <a:rPr lang="en-US" sz="1000" dirty="0" smtClean="0"/>
              <a:t>Evaluator dg3edx3e1 = </a:t>
            </a:r>
            <a:r>
              <a:rPr lang="en-US" sz="1000" i="1" dirty="0" smtClean="0"/>
              <a:t>expression("dg3edx3e1", "2.0*x3",dependents(sm.getDesignVar("x3")));</a:t>
            </a:r>
          </a:p>
          <a:p>
            <a:r>
              <a:rPr lang="en-US" sz="1000" dirty="0" smtClean="0"/>
              <a:t>Evaluator dg3edx4e1 = </a:t>
            </a:r>
            <a:r>
              <a:rPr lang="en-US" sz="1000" i="1" dirty="0" smtClean="0"/>
              <a:t>expression("dg3edx4e1", "-1.0",dependents());</a:t>
            </a:r>
          </a:p>
          <a:p>
            <a:r>
              <a:rPr lang="en-US" sz="1000" dirty="0" smtClean="0"/>
              <a:t>List&lt;Evaluator&gt; g3eg1 = </a:t>
            </a:r>
            <a:r>
              <a:rPr lang="en-US" sz="1000" i="1" dirty="0" smtClean="0"/>
              <a:t>list(dg3edx1e1, dg3edx2e1, dg3edx3e1, dg3edx4e1);</a:t>
            </a:r>
          </a:p>
          <a:p>
            <a:r>
              <a:rPr lang="en-US" sz="1000" dirty="0" smtClean="0"/>
              <a:t>sm.setGradientEvaluators("g3", "g3e", "g3eg1",  g3eg1);</a:t>
            </a:r>
            <a:endParaRPr lang="en-US" sz="1000" dirty="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Multi-Fidelity for the Responses and Sensitivities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Objective Function Multi-Fidelity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609600" y="2133600"/>
          <a:ext cx="692753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86" name="Equation" r:id="rId3" imgW="3085920" imgH="241200" progId="Equation.3">
                  <p:embed/>
                </p:oleObj>
              </mc:Choice>
              <mc:Fallback>
                <p:oleObj name="Equation" r:id="rId3" imgW="308592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133600"/>
                        <a:ext cx="692753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609600" y="3200400"/>
          <a:ext cx="3937000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87" name="Equation" r:id="rId5" imgW="2032000" imgH="1841500" progId="Equation.3">
                  <p:embed/>
                </p:oleObj>
              </mc:Choice>
              <mc:Fallback>
                <p:oleObj name="Equation" r:id="rId5" imgW="2032000" imgH="18415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200400"/>
                        <a:ext cx="3937000" cy="352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 bwMode="auto">
          <a:xfrm>
            <a:off x="0" y="3048000"/>
            <a:ext cx="4648200" cy="0"/>
          </a:xfrm>
          <a:prstGeom prst="line">
            <a:avLst/>
          </a:prstGeom>
          <a:solidFill>
            <a:schemeClr val="accent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165100" y="1179513"/>
          <a:ext cx="82073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188" name="Equation" r:id="rId7" imgW="4178300" imgH="393700" progId="Equation.3">
                  <p:embed/>
                </p:oleObj>
              </mc:Choice>
              <mc:Fallback>
                <p:oleObj name="Equation" r:id="rId7" imgW="4178300" imgH="3937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1179513"/>
                        <a:ext cx="8207375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10"/>
          <p:cNvSpPr>
            <a:spLocks noChangeArrowheads="1"/>
          </p:cNvSpPr>
          <p:nvPr/>
        </p:nvSpPr>
        <p:spPr bwMode="auto">
          <a:xfrm>
            <a:off x="0" y="2190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3" name="Rectangle 11"/>
          <p:cNvSpPr>
            <a:spLocks noChangeArrowheads="1"/>
          </p:cNvSpPr>
          <p:nvPr/>
        </p:nvSpPr>
        <p:spPr bwMode="auto">
          <a:xfrm>
            <a:off x="0" y="2428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4" name="Rectangle 12"/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5" name="Rectangle 13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6" name="Rectangle 14"/>
          <p:cNvSpPr>
            <a:spLocks noChangeArrowheads="1"/>
          </p:cNvSpPr>
          <p:nvPr/>
        </p:nvSpPr>
        <p:spPr bwMode="auto">
          <a:xfrm>
            <a:off x="0" y="3810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37" name="Rectangle 15"/>
          <p:cNvSpPr>
            <a:spLocks noChangeArrowheads="1"/>
          </p:cNvSpPr>
          <p:nvPr/>
        </p:nvSpPr>
        <p:spPr bwMode="auto">
          <a:xfrm>
            <a:off x="0" y="4238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1042" name="Object 9"/>
          <p:cNvGraphicFramePr>
            <a:graphicFrameLocks noChangeAspect="1"/>
          </p:cNvGraphicFramePr>
          <p:nvPr/>
        </p:nvGraphicFramePr>
        <p:xfrm>
          <a:off x="762000" y="2209800"/>
          <a:ext cx="51498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68" name="Equation" r:id="rId3" imgW="3213100" imgH="203200" progId="Equation.3">
                  <p:embed/>
                </p:oleObj>
              </mc:Choice>
              <mc:Fallback>
                <p:oleObj name="Equation" r:id="rId3" imgW="32131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209800"/>
                        <a:ext cx="5149850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81000" y="1828800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Evaluators for G1</a:t>
            </a:r>
            <a:endParaRPr lang="en-US" dirty="0"/>
          </a:p>
        </p:txBody>
      </p:sp>
      <p:graphicFrame>
        <p:nvGraphicFramePr>
          <p:cNvPr id="1045" name="Object 21"/>
          <p:cNvGraphicFramePr>
            <a:graphicFrameLocks noChangeAspect="1"/>
          </p:cNvGraphicFramePr>
          <p:nvPr/>
        </p:nvGraphicFramePr>
        <p:xfrm>
          <a:off x="762000" y="4343400"/>
          <a:ext cx="4621213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69" name="Equation" r:id="rId5" imgW="2882900" imgH="203200" progId="Equation.3">
                  <p:embed/>
                </p:oleObj>
              </mc:Choice>
              <mc:Fallback>
                <p:oleObj name="Equation" r:id="rId5" imgW="28829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43400"/>
                        <a:ext cx="4621213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6" name="Object 22"/>
          <p:cNvGraphicFramePr>
            <a:graphicFrameLocks noChangeAspect="1"/>
          </p:cNvGraphicFramePr>
          <p:nvPr/>
        </p:nvGraphicFramePr>
        <p:xfrm>
          <a:off x="762000" y="4876800"/>
          <a:ext cx="4500563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0" name="Equation" r:id="rId7" imgW="2806700" imgH="203200" progId="Equation.3">
                  <p:embed/>
                </p:oleObj>
              </mc:Choice>
              <mc:Fallback>
                <p:oleObj name="Equation" r:id="rId7" imgW="28067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876800"/>
                        <a:ext cx="4500563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Constraint Functions Multi-Fidelity</a:t>
            </a:r>
          </a:p>
        </p:txBody>
      </p:sp>
      <p:graphicFrame>
        <p:nvGraphicFramePr>
          <p:cNvPr id="304133" name="Object 5"/>
          <p:cNvGraphicFramePr>
            <a:graphicFrameLocks noChangeAspect="1"/>
          </p:cNvGraphicFramePr>
          <p:nvPr/>
        </p:nvGraphicFramePr>
        <p:xfrm>
          <a:off x="838200" y="2743200"/>
          <a:ext cx="4803775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271" name="Equation" r:id="rId9" imgW="2997200" imgH="203200" progId="Equation.3">
                  <p:embed/>
                </p:oleObj>
              </mc:Choice>
              <mc:Fallback>
                <p:oleObj name="Equation" r:id="rId9" imgW="29972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743200"/>
                        <a:ext cx="4803775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7200" y="3581400"/>
            <a:ext cx="297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 Evaluators for G2 &amp; G3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 Sensitivities with Multi-Fidelity </a:t>
            </a:r>
            <a:endParaRPr lang="en-US" dirty="0"/>
          </a:p>
        </p:txBody>
      </p:sp>
      <p:graphicFrame>
        <p:nvGraphicFramePr>
          <p:cNvPr id="29698" name="Object 9"/>
          <p:cNvGraphicFramePr>
            <a:graphicFrameLocks noChangeAspect="1"/>
          </p:cNvGraphicFramePr>
          <p:nvPr/>
        </p:nvGraphicFramePr>
        <p:xfrm>
          <a:off x="533400" y="1447800"/>
          <a:ext cx="7248525" cy="468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90" name="Equation" r:id="rId3" imgW="4521200" imgH="2959100" progId="Equation.3">
                  <p:embed/>
                </p:oleObj>
              </mc:Choice>
              <mc:Fallback>
                <p:oleObj name="Equation" r:id="rId3" imgW="4521200" imgH="29591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47800"/>
                        <a:ext cx="7248525" cy="4684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 Sensitivities with Multi-Fidelity </a:t>
            </a:r>
            <a:endParaRPr lang="en-US" dirty="0"/>
          </a:p>
        </p:txBody>
      </p:sp>
      <p:graphicFrame>
        <p:nvGraphicFramePr>
          <p:cNvPr id="311298" name="Object 2"/>
          <p:cNvGraphicFramePr>
            <a:graphicFrameLocks noChangeAspect="1"/>
          </p:cNvGraphicFramePr>
          <p:nvPr/>
        </p:nvGraphicFramePr>
        <p:xfrm>
          <a:off x="533400" y="2168664"/>
          <a:ext cx="6553200" cy="4689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68" name="Equation" r:id="rId3" imgW="5219700" imgH="3784600" progId="Equation.3">
                  <p:embed/>
                </p:oleObj>
              </mc:Choice>
              <mc:Fallback>
                <p:oleObj name="Equation" r:id="rId3" imgW="5219700" imgH="3784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168664"/>
                        <a:ext cx="6553200" cy="46893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1219200"/>
            <a:ext cx="547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Multi-Fidelity Sensitivities for the Multi-Fidelity Objective</a:t>
            </a:r>
            <a:endParaRPr lang="en-US" dirty="0"/>
          </a:p>
        </p:txBody>
      </p:sp>
      <p:graphicFrame>
        <p:nvGraphicFramePr>
          <p:cNvPr id="311299" name="Object 3"/>
          <p:cNvGraphicFramePr>
            <a:graphicFrameLocks noChangeAspect="1"/>
          </p:cNvGraphicFramePr>
          <p:nvPr/>
        </p:nvGraphicFramePr>
        <p:xfrm>
          <a:off x="381000" y="1702643"/>
          <a:ext cx="4267200" cy="367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69" name="Equation" r:id="rId5" imgW="2032000" imgH="177800" progId="Equation.3">
                  <p:embed/>
                </p:oleObj>
              </mc:Choice>
              <mc:Fallback>
                <p:oleObj name="Equation" r:id="rId5" imgW="20320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02643"/>
                        <a:ext cx="4267200" cy="3673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Multi-Fidelity Constraints &amp; Multi-Fidelity Sensitivities</a:t>
            </a:r>
            <a:endParaRPr lang="en-US" dirty="0"/>
          </a:p>
        </p:txBody>
      </p:sp>
      <p:graphicFrame>
        <p:nvGraphicFramePr>
          <p:cNvPr id="312324" name="Object 4"/>
          <p:cNvGraphicFramePr>
            <a:graphicFrameLocks noChangeAspect="1"/>
          </p:cNvGraphicFramePr>
          <p:nvPr/>
        </p:nvGraphicFramePr>
        <p:xfrm>
          <a:off x="304800" y="4114800"/>
          <a:ext cx="8631238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94" name="Equation" r:id="rId3" imgW="5384800" imgH="1574800" progId="Equation.3">
                  <p:embed/>
                </p:oleObj>
              </mc:Choice>
              <mc:Fallback>
                <p:oleObj name="Equation" r:id="rId3" imgW="5384800" imgH="1574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14800"/>
                        <a:ext cx="8631238" cy="2495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2325" name="Object 5"/>
          <p:cNvGraphicFramePr>
            <a:graphicFrameLocks noChangeAspect="1"/>
          </p:cNvGraphicFramePr>
          <p:nvPr/>
        </p:nvGraphicFramePr>
        <p:xfrm>
          <a:off x="304800" y="1447800"/>
          <a:ext cx="7797800" cy="249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95" name="Equation" r:id="rId5" imgW="4864100" imgH="1574800" progId="Equation.3">
                  <p:embed/>
                </p:oleObj>
              </mc:Choice>
              <mc:Fallback>
                <p:oleObj name="Equation" r:id="rId5" imgW="4864100" imgH="1574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447800"/>
                        <a:ext cx="7797800" cy="2497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 Sensitivities</a:t>
            </a:r>
            <a:endParaRPr lang="en-US" dirty="0"/>
          </a:p>
        </p:txBody>
      </p:sp>
      <p:graphicFrame>
        <p:nvGraphicFramePr>
          <p:cNvPr id="313346" name="Object 2"/>
          <p:cNvGraphicFramePr>
            <a:graphicFrameLocks noChangeAspect="1"/>
          </p:cNvGraphicFramePr>
          <p:nvPr/>
        </p:nvGraphicFramePr>
        <p:xfrm>
          <a:off x="762000" y="1828800"/>
          <a:ext cx="55975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16" name="Equation" r:id="rId3" imgW="3492360" imgH="685800" progId="Equation.3">
                  <p:embed/>
                </p:oleObj>
              </mc:Choice>
              <mc:Fallback>
                <p:oleObj name="Equation" r:id="rId3" imgW="3492360" imgH="685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828800"/>
                        <a:ext cx="5597525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47" name="Object 3"/>
          <p:cNvGraphicFramePr>
            <a:graphicFrameLocks noChangeAspect="1"/>
          </p:cNvGraphicFramePr>
          <p:nvPr/>
        </p:nvGraphicFramePr>
        <p:xfrm>
          <a:off x="762000" y="3657600"/>
          <a:ext cx="572135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17" name="Equation" r:id="rId5" imgW="3568680" imgH="685800" progId="Equation.3">
                  <p:embed/>
                </p:oleObj>
              </mc:Choice>
              <mc:Fallback>
                <p:oleObj name="Equation" r:id="rId5" imgW="3568680" imgH="685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657600"/>
                        <a:ext cx="5721350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Model Definition with Multi-Fidelity Responses and Sensitivities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762000" y="1295400"/>
            <a:ext cx="7162800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ResponseModel</a:t>
            </a:r>
            <a:r>
              <a:rPr lang="en-US" sz="1400" dirty="0" smtClean="0"/>
              <a:t> </a:t>
            </a:r>
            <a:r>
              <a:rPr lang="en-US" sz="1400" dirty="0" err="1" smtClean="0"/>
              <a:t>sm</a:t>
            </a:r>
            <a:r>
              <a:rPr lang="en-US" sz="1400" dirty="0" smtClean="0"/>
              <a:t> = </a:t>
            </a:r>
            <a:r>
              <a:rPr lang="en-US" sz="1400" i="1" dirty="0" err="1" smtClean="0"/>
              <a:t>responseModel("Sensitivity</a:t>
            </a:r>
            <a:r>
              <a:rPr lang="en-US" sz="1400" i="1" dirty="0" smtClean="0"/>
              <a:t> Analysis", </a:t>
            </a:r>
          </a:p>
          <a:p>
            <a:r>
              <a:rPr lang="en-US" sz="1400" i="1" dirty="0" err="1" smtClean="0"/>
              <a:t>designVars("x</a:t>
            </a:r>
            <a:r>
              <a:rPr lang="en-US" sz="1400" i="1" dirty="0" smtClean="0"/>
              <a:t>", 4), </a:t>
            </a:r>
          </a:p>
          <a:p>
            <a:r>
              <a:rPr lang="en-US" sz="1400" i="1" dirty="0" smtClean="0"/>
              <a:t>linkedVars("xl1"),</a:t>
            </a:r>
          </a:p>
          <a:p>
            <a:r>
              <a:rPr lang="en-US" sz="1400" i="1" dirty="0" smtClean="0"/>
              <a:t>parameterVars("p1"),</a:t>
            </a:r>
          </a:p>
          <a:p>
            <a:r>
              <a:rPr lang="en-US" sz="1400" i="1" dirty="0" err="1" smtClean="0"/>
              <a:t>responseVars("f</a:t>
            </a:r>
            <a:r>
              <a:rPr lang="en-US" sz="1400" i="1" dirty="0" smtClean="0"/>
              <a:t>"),</a:t>
            </a:r>
          </a:p>
          <a:p>
            <a:r>
              <a:rPr lang="en-US" sz="1400" i="1" dirty="0" err="1" smtClean="0"/>
              <a:t>realization("f</a:t>
            </a:r>
            <a:r>
              <a:rPr lang="en-US" sz="1400" i="1" dirty="0" smtClean="0"/>
              <a:t>", evaluation("fe1"), evaluation("fe2"),</a:t>
            </a:r>
          </a:p>
          <a:p>
            <a:r>
              <a:rPr lang="en-US" sz="1400" i="1" dirty="0" smtClean="0"/>
              <a:t>derivative("fe1", wrt("x1", "x2", "x3", "x4"), gradient("fe1g1"), gradient("fe1g2") ),     </a:t>
            </a:r>
          </a:p>
          <a:p>
            <a:r>
              <a:rPr lang="en-US" sz="1400" i="1" dirty="0" smtClean="0"/>
              <a:t>derivative("fe2", wrt("f1", "f3", "f4", "x3", "xl1”), gradient("fe2g1"), gradient("fe2g2") )),</a:t>
            </a:r>
          </a:p>
          <a:p>
            <a:r>
              <a:rPr lang="en-US" sz="1400" i="1" dirty="0" smtClean="0"/>
              <a:t>responseVars("f",4),</a:t>
            </a:r>
          </a:p>
          <a:p>
            <a:r>
              <a:rPr lang="en-US" sz="1400" i="1" dirty="0" smtClean="0"/>
              <a:t>realization("f1", derivative(wrt("x1", "x2")) ),</a:t>
            </a:r>
          </a:p>
          <a:p>
            <a:r>
              <a:rPr lang="en-US" sz="1400" i="1" dirty="0" smtClean="0"/>
              <a:t>realization("f2", derivative(wrt("x1", "x2")) ),</a:t>
            </a:r>
          </a:p>
          <a:p>
            <a:r>
              <a:rPr lang="en-US" sz="1400" i="1" dirty="0" smtClean="0"/>
              <a:t>realization("f3", derivative(wrt("f2"))),</a:t>
            </a:r>
          </a:p>
          <a:p>
            <a:r>
              <a:rPr lang="en-US" sz="1400" i="1" dirty="0" smtClean="0"/>
              <a:t>realization("f4", evaluation("f4e"), </a:t>
            </a:r>
          </a:p>
          <a:p>
            <a:r>
              <a:rPr lang="en-US" sz="1400" i="1" dirty="0" smtClean="0"/>
              <a:t>derivative("f4e", wrt("x3", "x4"), gradient("f4eg1"), gradient("f4eg2")) ),</a:t>
            </a:r>
          </a:p>
          <a:p>
            <a:r>
              <a:rPr lang="en-US" sz="1400" i="1" dirty="0" err="1" smtClean="0"/>
              <a:t>responseVars("g</a:t>
            </a:r>
            <a:r>
              <a:rPr lang="en-US" sz="1400" i="1" dirty="0" smtClean="0"/>
              <a:t>", 3),</a:t>
            </a:r>
          </a:p>
          <a:p>
            <a:r>
              <a:rPr lang="en-US" sz="1400" i="1" dirty="0" smtClean="0"/>
              <a:t>realization("g1", evaluation("g1e1"), evaluation("g1e2"), </a:t>
            </a:r>
          </a:p>
          <a:p>
            <a:r>
              <a:rPr lang="en-US" sz="1400" i="1" dirty="0" smtClean="0"/>
              <a:t>derivative("g1e1", wrt("x1", "x2", "x3", "x4"), gradient("g1e1g1"), gradient("g1e1g2") ),</a:t>
            </a:r>
          </a:p>
          <a:p>
            <a:r>
              <a:rPr lang="en-US" sz="1400" i="1" dirty="0" smtClean="0"/>
              <a:t>derivative("g1e2", wrt("f1", "f2", "x2", "x3", "x4"), gradient("g1e2g1"), gradient("g1e2g2") ) ) ,</a:t>
            </a:r>
          </a:p>
          <a:p>
            <a:r>
              <a:rPr lang="en-US" sz="1400" i="1" dirty="0" smtClean="0"/>
              <a:t>realization("g2", derivative(wrt("x1", "x2", "x3", "x4"))),</a:t>
            </a:r>
          </a:p>
          <a:p>
            <a:r>
              <a:rPr lang="en-US" sz="1400" i="1" dirty="0" smtClean="0"/>
              <a:t>realization("g3", derivative(wrt("x1", "x2", "x3", "x4"))));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6324600"/>
            <a:ext cx="695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With Multi-Fidelity the realizations MUST be Defined in the Model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Configuration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219200"/>
            <a:ext cx="81534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// f:fe1</a:t>
            </a:r>
          </a:p>
          <a:p>
            <a:r>
              <a:rPr lang="en-US" sz="1000" dirty="0" smtClean="0"/>
              <a:t>// design </a:t>
            </a:r>
            <a:r>
              <a:rPr lang="en-US" sz="1000" u="sng" dirty="0" err="1" smtClean="0"/>
              <a:t>vars</a:t>
            </a:r>
            <a:r>
              <a:rPr lang="en-US" sz="1000" u="sng" dirty="0" smtClean="0"/>
              <a:t>: x1, x2, x3, x4</a:t>
            </a:r>
          </a:p>
          <a:p>
            <a:r>
              <a:rPr lang="en-US" sz="1000" dirty="0" smtClean="0"/>
              <a:t>// response </a:t>
            </a:r>
            <a:r>
              <a:rPr lang="en-US" sz="1000" u="sng" dirty="0" err="1" smtClean="0"/>
              <a:t>vars</a:t>
            </a:r>
            <a:r>
              <a:rPr lang="en-US" sz="1000" u="sng" dirty="0" smtClean="0"/>
              <a:t>: </a:t>
            </a:r>
            <a:r>
              <a:rPr lang="en-US" sz="1000" u="sng" dirty="0" err="1" smtClean="0"/>
              <a:t>f</a:t>
            </a:r>
            <a:endParaRPr lang="en-US" sz="1000" u="sng" dirty="0" smtClean="0"/>
          </a:p>
          <a:p>
            <a:r>
              <a:rPr lang="en-US" sz="1000" dirty="0" smtClean="0"/>
              <a:t>// response f:fe1="x1^2-5.0*x1+x2^2-5.0*x2+2.0*x3^2-21.0*x3+x4^2+7.0*x4+50.0"</a:t>
            </a:r>
          </a:p>
          <a:p>
            <a:r>
              <a:rPr lang="en-US" sz="1000" dirty="0" smtClean="0"/>
              <a:t>//dfdxi:dfe1dxie1</a:t>
            </a:r>
          </a:p>
          <a:p>
            <a:r>
              <a:rPr lang="en-US" sz="1000" dirty="0" smtClean="0"/>
              <a:t>// partial derivative dfe1dx1e1 = "2.0*x1-5.0"</a:t>
            </a:r>
          </a:p>
          <a:p>
            <a:r>
              <a:rPr lang="en-US" sz="1000" dirty="0" smtClean="0"/>
              <a:t>// partial derivative dfe1dx2e1 = "2.0*x2-5.0"</a:t>
            </a:r>
          </a:p>
          <a:p>
            <a:r>
              <a:rPr lang="en-US" sz="1000" dirty="0" smtClean="0"/>
              <a:t>// partial derivative dfe1dx3e1 = "4.0*x3-21.0"</a:t>
            </a:r>
          </a:p>
          <a:p>
            <a:r>
              <a:rPr lang="en-US" sz="1000" dirty="0" smtClean="0"/>
              <a:t>// partial derivative dfe1dx4e1 = "2.0*x4+7.0"</a:t>
            </a:r>
          </a:p>
          <a:p>
            <a:r>
              <a:rPr lang="en-US" sz="1000" dirty="0" smtClean="0"/>
              <a:t>Evaluator dfe1dx1e1 = </a:t>
            </a:r>
            <a:r>
              <a:rPr lang="en-US" sz="1000" i="1" dirty="0" smtClean="0"/>
              <a:t>expression("dfe1dx1e1", "2.0*x1-5.0",dependents(sm.getDesignVar("x1")));</a:t>
            </a:r>
          </a:p>
          <a:p>
            <a:r>
              <a:rPr lang="en-US" sz="1000" dirty="0" smtClean="0"/>
              <a:t>Evaluator dfe1dx2e1 = </a:t>
            </a:r>
            <a:r>
              <a:rPr lang="en-US" sz="1000" i="1" dirty="0" smtClean="0"/>
              <a:t>expression("dfe1dx2e1", "2.0*x2-5.0",dependents(sm.getDesignVar("x2")));</a:t>
            </a:r>
          </a:p>
          <a:p>
            <a:r>
              <a:rPr lang="en-US" sz="1000" dirty="0" smtClean="0"/>
              <a:t>Evaluator dfe1dx3e1 = </a:t>
            </a:r>
            <a:r>
              <a:rPr lang="en-US" sz="1000" i="1" dirty="0" smtClean="0"/>
              <a:t>expression("dfe1dx3e1", "4.0*x3-21.0",dependents(sm.getDesignVar("x3")));</a:t>
            </a:r>
          </a:p>
          <a:p>
            <a:r>
              <a:rPr lang="en-US" sz="1000" dirty="0" smtClean="0"/>
              <a:t>Evaluator dfe1dx4e1 = </a:t>
            </a:r>
            <a:r>
              <a:rPr lang="en-US" sz="1000" i="1" dirty="0" smtClean="0"/>
              <a:t>expression("dfe1dx4e1", "2.0*x4+7.0",dependents(sm.getDesignVar("x4")));</a:t>
            </a:r>
          </a:p>
          <a:p>
            <a:r>
              <a:rPr lang="en-US" sz="1000" dirty="0" smtClean="0"/>
              <a:t>List&lt;Evaluator&gt; fe1g1 = </a:t>
            </a:r>
            <a:r>
              <a:rPr lang="en-US" sz="1000" i="1" dirty="0" smtClean="0"/>
              <a:t>list(dfe1dx1e1, dfe1dx2e1, dfe1dx3e1, dfe1dx4e1);</a:t>
            </a:r>
          </a:p>
          <a:p>
            <a:r>
              <a:rPr lang="en-US" sz="1000" dirty="0" err="1" smtClean="0"/>
              <a:t>sm.setGradientEvaluators("f</a:t>
            </a:r>
            <a:r>
              <a:rPr lang="en-US" sz="1000" dirty="0" smtClean="0"/>
              <a:t>", "fe1", "fe1g1",  fe1g1);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//dfdxi:dfe1dxie2</a:t>
            </a:r>
          </a:p>
          <a:p>
            <a:r>
              <a:rPr lang="en-US" sz="1000" dirty="0" smtClean="0"/>
              <a:t>// partial derivative dfe1dx1e2 = (fe1(x1+deltax1) -fe1(x1))/deltax1</a:t>
            </a:r>
          </a:p>
          <a:p>
            <a:r>
              <a:rPr lang="en-US" sz="1000" dirty="0" smtClean="0"/>
              <a:t>// partial derivative dfe1dx2e2 = (fe1(x2+deltax2) -fe1(x1))/deltax2</a:t>
            </a:r>
          </a:p>
          <a:p>
            <a:r>
              <a:rPr lang="en-US" sz="1000" dirty="0" smtClean="0"/>
              <a:t>// partial derivative dfe1dx3e2 = (fe1(x3+deltax3) -fe1(x1))/deltax3</a:t>
            </a:r>
          </a:p>
          <a:p>
            <a:r>
              <a:rPr lang="en-US" sz="1000" dirty="0" smtClean="0"/>
              <a:t>// partial derivative dfe1dx4e2 = (fe1(x4+deltax4) -fe1(x1))/deltax4</a:t>
            </a:r>
          </a:p>
          <a:p>
            <a:endParaRPr lang="en-US" sz="1000" dirty="0" smtClean="0"/>
          </a:p>
          <a:p>
            <a:r>
              <a:rPr lang="en-US" sz="1000" dirty="0" smtClean="0"/>
              <a:t>Evaluator dfe1dx1e2 = </a:t>
            </a:r>
            <a:r>
              <a:rPr lang="en-US" sz="1000" b="1" dirty="0" smtClean="0"/>
              <a:t>new FiniteDifferenceEvaluator("dfe1dx1e2", sm.getResponseVar("f").getEvaluator("fe1"),0.1, "x1");</a:t>
            </a:r>
          </a:p>
          <a:p>
            <a:r>
              <a:rPr lang="en-US" sz="1000" dirty="0" smtClean="0"/>
              <a:t>Evaluator dfe1dx2e2 = </a:t>
            </a:r>
            <a:r>
              <a:rPr lang="en-US" sz="1000" b="1" dirty="0" smtClean="0"/>
              <a:t>new FiniteDifferenceEvaluator("dfe1dx2e2", sm.getResponseVar("f").getEvaluator("fe1"),0.1, "x2");</a:t>
            </a:r>
          </a:p>
          <a:p>
            <a:r>
              <a:rPr lang="en-US" sz="1000" dirty="0" smtClean="0"/>
              <a:t>Evaluator dfe1dx3e2 = </a:t>
            </a:r>
            <a:r>
              <a:rPr lang="en-US" sz="1000" b="1" dirty="0" smtClean="0"/>
              <a:t>new FiniteDifferenceEvaluator("dfe1dx3e2", sm.getResponseVar("f").getEvaluator("fe1"),0.1, "x3");</a:t>
            </a:r>
          </a:p>
          <a:p>
            <a:r>
              <a:rPr lang="en-US" sz="1000" dirty="0" smtClean="0"/>
              <a:t>Evaluator dfe1dx4e2 = </a:t>
            </a:r>
            <a:r>
              <a:rPr lang="en-US" sz="1000" b="1" dirty="0" smtClean="0"/>
              <a:t>new FiniteDifferenceEvaluator("dfe1dx4e2", sm.getResponseVar("f").getEvaluator("fe1"),0.1, "x4");</a:t>
            </a:r>
          </a:p>
          <a:p>
            <a:r>
              <a:rPr lang="en-US" sz="1000" dirty="0" smtClean="0"/>
              <a:t>List&lt;Evaluator&gt; fe1g2 = </a:t>
            </a:r>
            <a:r>
              <a:rPr lang="en-US" sz="1000" i="1" dirty="0" smtClean="0"/>
              <a:t>list(dfe1dx1e2, dfe1dx2e2, dfe1dx3e2, dfe1dx4e2);</a:t>
            </a:r>
          </a:p>
          <a:p>
            <a:r>
              <a:rPr lang="en-US" sz="1000" dirty="0" err="1" smtClean="0"/>
              <a:t>sm.setGradientEvaluators("f</a:t>
            </a:r>
            <a:r>
              <a:rPr lang="en-US" sz="1000" dirty="0" smtClean="0"/>
              <a:t>", "fe1", "fe1g2",  fe1g2);</a:t>
            </a:r>
          </a:p>
          <a:p>
            <a:endParaRPr lang="en-US" sz="1000" dirty="0" smtClean="0"/>
          </a:p>
          <a:p>
            <a:r>
              <a:rPr lang="en-US" sz="1000" dirty="0" smtClean="0"/>
              <a:t>// link variable</a:t>
            </a:r>
          </a:p>
          <a:p>
            <a:r>
              <a:rPr lang="en-US" sz="1000" dirty="0" smtClean="0"/>
              <a:t>Evaluator dfe1dxl1e = </a:t>
            </a:r>
            <a:r>
              <a:rPr lang="en-US" sz="1000" i="1" dirty="0" smtClean="0"/>
              <a:t>expression("dfe1dxl1e", "7",dependents(sm.getDesignVar("x4")));</a:t>
            </a:r>
          </a:p>
          <a:p>
            <a:r>
              <a:rPr lang="en-US" sz="1000" dirty="0" smtClean="0"/>
              <a:t>sm.setGradientEvaluators("xl1",  "xl1e", "xl1eg", </a:t>
            </a:r>
            <a:r>
              <a:rPr lang="en-US" sz="1000" i="1" dirty="0" smtClean="0"/>
              <a:t>list(dfe1dxl1e));</a:t>
            </a:r>
          </a:p>
          <a:p>
            <a:endParaRPr lang="en-US" sz="10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14288"/>
            <a:ext cx="7010400" cy="981075"/>
          </a:xfrm>
        </p:spPr>
        <p:txBody>
          <a:bodyPr>
            <a:noAutofit/>
          </a:bodyPr>
          <a:lstStyle/>
          <a:p>
            <a:pPr algn="ctr"/>
            <a:r>
              <a:rPr lang="en-US" sz="3200" b="1" i="1" dirty="0" smtClean="0">
                <a:solidFill>
                  <a:schemeClr val="accent1">
                    <a:lumMod val="50000"/>
                  </a:schemeClr>
                </a:solidFill>
                <a:latin typeface="Arial"/>
                <a:cs typeface="Arial"/>
              </a:rPr>
              <a:t>Model Example: Induced Drag Optimization</a:t>
            </a:r>
            <a:endParaRPr lang="en-US" sz="3200" b="1" i="1" dirty="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376" y="1465225"/>
            <a:ext cx="8521700" cy="52578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Wing.JPG"/>
          <p:cNvPicPr>
            <a:picLocks noChangeAspect="1"/>
          </p:cNvPicPr>
          <p:nvPr/>
        </p:nvPicPr>
        <p:blipFill>
          <a:blip r:embed="rId2"/>
          <a:srcRect l="969" t="1736" r="969" b="1736"/>
          <a:stretch>
            <a:fillRect/>
          </a:stretch>
        </p:blipFill>
        <p:spPr>
          <a:xfrm>
            <a:off x="88579" y="1219200"/>
            <a:ext cx="8966842" cy="49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6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Fe2 with with Multi-Fidelity Sensitivities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143000"/>
            <a:ext cx="71628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// f:fe2</a:t>
            </a:r>
          </a:p>
          <a:p>
            <a:r>
              <a:rPr lang="en-US" sz="1000" dirty="0" smtClean="0"/>
              <a:t>// design </a:t>
            </a:r>
            <a:r>
              <a:rPr lang="en-US" sz="1000" u="sng" dirty="0" err="1" smtClean="0"/>
              <a:t>vars</a:t>
            </a:r>
            <a:r>
              <a:rPr lang="en-US" sz="1000" u="sng" dirty="0" smtClean="0"/>
              <a:t>: x1, x2, x3, x4</a:t>
            </a:r>
          </a:p>
          <a:p>
            <a:r>
              <a:rPr lang="en-US" sz="1000" dirty="0" smtClean="0"/>
              <a:t>// linked </a:t>
            </a:r>
            <a:r>
              <a:rPr lang="en-US" sz="1000" u="sng" dirty="0" err="1" smtClean="0"/>
              <a:t>vars</a:t>
            </a:r>
            <a:r>
              <a:rPr lang="en-US" sz="1000" u="sng" dirty="0" smtClean="0"/>
              <a:t>: xl1="7.0*x4"</a:t>
            </a:r>
          </a:p>
          <a:p>
            <a:r>
              <a:rPr lang="en-US" sz="1000" dirty="0" smtClean="0"/>
              <a:t>// parameters: p1=50.</a:t>
            </a:r>
          </a:p>
          <a:p>
            <a:r>
              <a:rPr lang="en-US" sz="1000" dirty="0" smtClean="0"/>
              <a:t>// response </a:t>
            </a:r>
            <a:r>
              <a:rPr lang="en-US" sz="1000" u="sng" dirty="0" err="1" smtClean="0"/>
              <a:t>vars</a:t>
            </a:r>
            <a:r>
              <a:rPr lang="en-US" sz="1000" u="sng" dirty="0" smtClean="0"/>
              <a:t>: </a:t>
            </a:r>
            <a:r>
              <a:rPr lang="en-US" sz="1000" u="sng" dirty="0" err="1" smtClean="0"/>
              <a:t>f</a:t>
            </a:r>
            <a:r>
              <a:rPr lang="en-US" sz="1000" u="sng" dirty="0" smtClean="0"/>
              <a:t>, f1, f2, f3, f4,</a:t>
            </a:r>
          </a:p>
          <a:p>
            <a:r>
              <a:rPr lang="en-US" sz="1000" dirty="0" smtClean="0"/>
              <a:t>// response f:fe2="f1+f3+f4-21.0*x3+xl1+p1"</a:t>
            </a:r>
          </a:p>
          <a:p>
            <a:r>
              <a:rPr lang="en-US" sz="1000" dirty="0" smtClean="0"/>
              <a:t>// dfdxi:dfe2dxie1</a:t>
            </a:r>
          </a:p>
          <a:p>
            <a:r>
              <a:rPr lang="en-US" sz="1000" dirty="0" smtClean="0"/>
              <a:t>// partial derivative dfe2df1e1="1.0"</a:t>
            </a:r>
          </a:p>
          <a:p>
            <a:r>
              <a:rPr lang="en-US" sz="1000" dirty="0" smtClean="0"/>
              <a:t>// partial derivative dfe2df3e1="1.0"</a:t>
            </a:r>
          </a:p>
          <a:p>
            <a:r>
              <a:rPr lang="en-US" sz="1000" dirty="0" smtClean="0"/>
              <a:t>// partial derivative dfe2df4e1="1.0"</a:t>
            </a:r>
          </a:p>
          <a:p>
            <a:r>
              <a:rPr lang="en-US" sz="1000" dirty="0" smtClean="0"/>
              <a:t>// partial derivative dfe2dx3e1="-21.0"</a:t>
            </a:r>
          </a:p>
          <a:p>
            <a:r>
              <a:rPr lang="en-US" sz="1000" dirty="0" smtClean="0"/>
              <a:t>// partial derivative dfe2dxl1e1="1.0"</a:t>
            </a:r>
          </a:p>
          <a:p>
            <a:r>
              <a:rPr lang="en-US" sz="1000" dirty="0" smtClean="0"/>
              <a:t>Evaluator dfe2df1e1 = </a:t>
            </a:r>
            <a:r>
              <a:rPr lang="en-US" sz="1000" i="1" dirty="0" smtClean="0"/>
              <a:t>expression("dfe2df1e1", "1.0");</a:t>
            </a:r>
          </a:p>
          <a:p>
            <a:r>
              <a:rPr lang="en-US" sz="1000" dirty="0" smtClean="0"/>
              <a:t>Evaluator dfe2df3e1 = </a:t>
            </a:r>
            <a:r>
              <a:rPr lang="en-US" sz="1000" i="1" dirty="0" smtClean="0"/>
              <a:t>expression("dfe2df3e1", "1.0");</a:t>
            </a:r>
          </a:p>
          <a:p>
            <a:r>
              <a:rPr lang="en-US" sz="1000" dirty="0" smtClean="0"/>
              <a:t>Evaluator dfe2df4e1 = </a:t>
            </a:r>
            <a:r>
              <a:rPr lang="en-US" sz="1000" i="1" dirty="0" smtClean="0"/>
              <a:t>expression("dfe2df4e1", "1.0");</a:t>
            </a:r>
          </a:p>
          <a:p>
            <a:r>
              <a:rPr lang="en-US" sz="1000" dirty="0" smtClean="0"/>
              <a:t>Evaluator dfe2dx3e1 = </a:t>
            </a:r>
            <a:r>
              <a:rPr lang="en-US" sz="1000" i="1" dirty="0" smtClean="0"/>
              <a:t>expression("dfe2dx3e1", "-21.0");</a:t>
            </a:r>
          </a:p>
          <a:p>
            <a:r>
              <a:rPr lang="en-US" sz="1000" dirty="0" smtClean="0"/>
              <a:t>Evaluator dfe2dxl1e1 = </a:t>
            </a:r>
            <a:r>
              <a:rPr lang="en-US" sz="1000" i="1" dirty="0" smtClean="0"/>
              <a:t>expression("dfe2dxl1e1", "1.0");</a:t>
            </a:r>
          </a:p>
          <a:p>
            <a:r>
              <a:rPr lang="en-US" sz="1000" dirty="0" smtClean="0"/>
              <a:t>Evaluator dfe2dp1e1 = </a:t>
            </a:r>
            <a:r>
              <a:rPr lang="en-US" sz="1000" i="1" dirty="0" smtClean="0"/>
              <a:t>expression("dfe2dp1e1", "0.0");</a:t>
            </a:r>
          </a:p>
          <a:p>
            <a:r>
              <a:rPr lang="en-US" sz="1000" dirty="0" smtClean="0"/>
              <a:t>List&lt;Evaluator&gt; fe2g1 = </a:t>
            </a:r>
            <a:r>
              <a:rPr lang="en-US" sz="1000" i="1" dirty="0" smtClean="0"/>
              <a:t>list(dfe2df1e1, dfe2df3e1, dfe2df4e1, dfe2dx3e1, dfe2dxl1e1, dfe2dp1e1);</a:t>
            </a:r>
          </a:p>
          <a:p>
            <a:r>
              <a:rPr lang="en-US" sz="1000" dirty="0" err="1" smtClean="0"/>
              <a:t>sm.setGradientEvaluators("f</a:t>
            </a:r>
            <a:r>
              <a:rPr lang="en-US" sz="1000" dirty="0" smtClean="0"/>
              <a:t>", "fe2", "fe2g1",  fe2g1);</a:t>
            </a:r>
          </a:p>
          <a:p>
            <a:r>
              <a:rPr lang="en-US" sz="1000" dirty="0" smtClean="0"/>
              <a:t>// dfdxi:dfe2dxie2</a:t>
            </a:r>
          </a:p>
          <a:p>
            <a:r>
              <a:rPr lang="en-US" sz="1000" dirty="0" smtClean="0"/>
              <a:t>// partial derivative dfe2df1e2 = (fe2(f1+deltaf1) -fe2(f1))/deltaf1</a:t>
            </a:r>
          </a:p>
          <a:p>
            <a:r>
              <a:rPr lang="en-US" sz="1000" dirty="0" smtClean="0"/>
              <a:t>// partial derivative dfe2df3e2 = (fe2(f3+deltaf3) -fe2(f3))/deltaf3</a:t>
            </a:r>
          </a:p>
          <a:p>
            <a:r>
              <a:rPr lang="en-US" sz="1000" dirty="0" smtClean="0"/>
              <a:t>// partial derivative dfe2df4e2 = (fe2(f4+deltaf4) -fe2(f4))/deltaf4</a:t>
            </a:r>
          </a:p>
          <a:p>
            <a:r>
              <a:rPr lang="en-US" sz="1000" dirty="0" smtClean="0"/>
              <a:t>// partial derivative dfe2dx3e2 = (fe2(x3+deltax3) -fe2(x3))/deltax3</a:t>
            </a:r>
          </a:p>
          <a:p>
            <a:r>
              <a:rPr lang="en-US" sz="1000" dirty="0" smtClean="0"/>
              <a:t>// partial derivative dfe2dxl1e2 = (fe2(xl1+deltaxl1) -fe2(x1l))/deltaxl1</a:t>
            </a:r>
          </a:p>
          <a:p>
            <a:r>
              <a:rPr lang="en-US" sz="1000" dirty="0" smtClean="0"/>
              <a:t>Evaluator dfe2df1e2 = </a:t>
            </a:r>
            <a:r>
              <a:rPr lang="en-US" sz="1000" b="1" dirty="0" smtClean="0"/>
              <a:t>new FiniteDifferenceEvaluator("dfe2df1e2", sm.getResponseVar("f").getEvaluator("fe2"), 0.1, "f1");</a:t>
            </a:r>
          </a:p>
          <a:p>
            <a:r>
              <a:rPr lang="en-US" sz="1000" dirty="0" smtClean="0"/>
              <a:t>Evaluator dfe2df3e2 = </a:t>
            </a:r>
            <a:r>
              <a:rPr lang="en-US" sz="1000" b="1" dirty="0" smtClean="0"/>
              <a:t>new FiniteDifferenceEvaluator("dfe2df3e2", sm.getResponseVar("f").getEvaluator("fe2"), 0.1, "f3");</a:t>
            </a:r>
          </a:p>
          <a:p>
            <a:r>
              <a:rPr lang="en-US" sz="1000" dirty="0" smtClean="0"/>
              <a:t>Evaluator dfe2df4e2 = </a:t>
            </a:r>
            <a:r>
              <a:rPr lang="en-US" sz="1000" b="1" dirty="0" smtClean="0"/>
              <a:t>new FiniteDifferenceEvaluator("dfe2df4e2", sm.getResponseVar("f").getEvaluator("fe2"), 0.1, "f4");</a:t>
            </a:r>
          </a:p>
          <a:p>
            <a:r>
              <a:rPr lang="en-US" sz="1000" dirty="0" smtClean="0"/>
              <a:t>Evaluator dfe2dx3e2 = </a:t>
            </a:r>
            <a:r>
              <a:rPr lang="en-US" sz="1000" b="1" dirty="0" smtClean="0"/>
              <a:t>new FiniteDifferenceEvaluator("dfe2dx3e2", sm.getResponseVar("f").getEvaluator("fe2"), 0.1, "x3");</a:t>
            </a:r>
          </a:p>
          <a:p>
            <a:r>
              <a:rPr lang="en-US" sz="1000" dirty="0" smtClean="0"/>
              <a:t>Evaluator dfe2dxl1e2 = </a:t>
            </a:r>
            <a:r>
              <a:rPr lang="en-US" sz="1000" b="1" dirty="0" smtClean="0"/>
              <a:t>new FiniteDifferenceEvaluator("dfe2dxl1e2", sm.getResponseVar("f").getEvaluator("fe2"), 0.1, "xl1");</a:t>
            </a:r>
          </a:p>
          <a:p>
            <a:r>
              <a:rPr lang="en-US" sz="1000" dirty="0" smtClean="0"/>
              <a:t>Evaluator dfe2dp1e2 = </a:t>
            </a:r>
            <a:r>
              <a:rPr lang="en-US" sz="1000" i="1" dirty="0" smtClean="0"/>
              <a:t>expression("dfe2dp1e2", "0.0");</a:t>
            </a:r>
          </a:p>
          <a:p>
            <a:r>
              <a:rPr lang="en-US" sz="1000" dirty="0" smtClean="0"/>
              <a:t>List&lt;Evaluator&gt; fe2g2 = </a:t>
            </a:r>
            <a:r>
              <a:rPr lang="en-US" sz="1000" i="1" dirty="0" smtClean="0"/>
              <a:t>list(dfe2df1e2, dfe2df3e2, dfe2df4e2, dfe2dx3e2, dfe2dxl1e2,dfe2dp1e2 );</a:t>
            </a:r>
          </a:p>
          <a:p>
            <a:r>
              <a:rPr lang="en-US" sz="1000" dirty="0" err="1" smtClean="0"/>
              <a:t>sm.setGradientEvaluators("f</a:t>
            </a:r>
            <a:r>
              <a:rPr lang="en-US" sz="1000" dirty="0" smtClean="0"/>
              <a:t>", "fe2", "fe2g2",  fe2g2);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1371600"/>
            <a:ext cx="7239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// response f1="x1^2+x2^2"</a:t>
            </a:r>
          </a:p>
          <a:p>
            <a:r>
              <a:rPr lang="en-US" sz="1000" dirty="0" smtClean="0"/>
              <a:t>// partial derivative df1/dx1 ="2.0*x1"</a:t>
            </a:r>
          </a:p>
          <a:p>
            <a:r>
              <a:rPr lang="en-US" sz="1000" dirty="0" smtClean="0"/>
              <a:t>// partial derivative df1/dx2="2.0*x2"</a:t>
            </a:r>
          </a:p>
          <a:p>
            <a:r>
              <a:rPr lang="en-US" sz="1000" dirty="0" smtClean="0"/>
              <a:t>Evaluator df1edx1e1 = </a:t>
            </a:r>
            <a:r>
              <a:rPr lang="en-US" sz="1000" i="1" dirty="0" smtClean="0"/>
              <a:t>expression("df1edx1e1", "2.0*x1",dependents(sm.getDesignVar("x1")));</a:t>
            </a:r>
          </a:p>
          <a:p>
            <a:r>
              <a:rPr lang="en-US" sz="1000" dirty="0" smtClean="0"/>
              <a:t>Evaluator df1edx2e1 = </a:t>
            </a:r>
            <a:r>
              <a:rPr lang="en-US" sz="1000" i="1" dirty="0" smtClean="0"/>
              <a:t>expression("df1edx2e1", "2.0*x2",dependents(sm.getDesignVar("x2")));</a:t>
            </a:r>
          </a:p>
          <a:p>
            <a:r>
              <a:rPr lang="en-US" sz="1000" dirty="0" smtClean="0"/>
              <a:t>List&lt;Evaluator&gt; f1eg1 = </a:t>
            </a:r>
            <a:r>
              <a:rPr lang="en-US" sz="1000" i="1" dirty="0" smtClean="0"/>
              <a:t>list(df1edx1e1, df1edx2e1);</a:t>
            </a:r>
          </a:p>
          <a:p>
            <a:r>
              <a:rPr lang="en-US" sz="1000" dirty="0" smtClean="0"/>
              <a:t>sm.setGradientEvaluators("f1", "f1e", "f1eg1",  f1eg1);</a:t>
            </a:r>
          </a:p>
          <a:p>
            <a:r>
              <a:rPr lang="en-US" sz="1000" dirty="0" smtClean="0"/>
              <a:t>// response f2="x1+x2"</a:t>
            </a:r>
          </a:p>
          <a:p>
            <a:r>
              <a:rPr lang="en-US" sz="1000" dirty="0" smtClean="0"/>
              <a:t>// partial derivative df2/dx1="1.0"</a:t>
            </a:r>
          </a:p>
          <a:p>
            <a:r>
              <a:rPr lang="en-US" sz="1000" dirty="0" smtClean="0"/>
              <a:t>// partial derivative df2/dx2="1.0"</a:t>
            </a:r>
          </a:p>
          <a:p>
            <a:r>
              <a:rPr lang="en-US" sz="1000" dirty="0" smtClean="0"/>
              <a:t>Evaluator df2edx1e1 = </a:t>
            </a:r>
            <a:r>
              <a:rPr lang="en-US" sz="1000" i="1" dirty="0" smtClean="0"/>
              <a:t>expression("df2edx2e1","1.0");</a:t>
            </a:r>
          </a:p>
          <a:p>
            <a:r>
              <a:rPr lang="en-US" sz="1000" dirty="0" smtClean="0"/>
              <a:t>Evaluator df2edx2e1 = </a:t>
            </a:r>
            <a:r>
              <a:rPr lang="en-US" sz="1000" i="1" dirty="0" smtClean="0"/>
              <a:t>expression("df2edx2e1", "1.0");</a:t>
            </a:r>
          </a:p>
          <a:p>
            <a:r>
              <a:rPr lang="en-US" sz="1000" dirty="0" smtClean="0"/>
              <a:t>List&lt;Evaluator&gt; f2eg1 = </a:t>
            </a:r>
            <a:r>
              <a:rPr lang="en-US" sz="1000" i="1" dirty="0" smtClean="0"/>
              <a:t>list(df2edx1e1, df2edx2e1);</a:t>
            </a:r>
          </a:p>
          <a:p>
            <a:r>
              <a:rPr lang="en-US" sz="1000" dirty="0" smtClean="0"/>
              <a:t>sm.setGradientEvaluators("f2", "f2e", "f2eg1",  f2eg1);</a:t>
            </a:r>
          </a:p>
          <a:p>
            <a:r>
              <a:rPr lang="en-US" sz="1000" dirty="0" smtClean="0"/>
              <a:t>// response f3="-5.0*f2"</a:t>
            </a:r>
          </a:p>
          <a:p>
            <a:r>
              <a:rPr lang="en-US" sz="1000" dirty="0" smtClean="0"/>
              <a:t>// partial derivative df3/df2="-5.0"</a:t>
            </a:r>
          </a:p>
          <a:p>
            <a:r>
              <a:rPr lang="en-US" sz="1000" dirty="0" smtClean="0"/>
              <a:t>Evaluator df3edf2e1 = </a:t>
            </a:r>
            <a:r>
              <a:rPr lang="en-US" sz="1000" i="1" dirty="0" smtClean="0"/>
              <a:t>expression("df3edf2e1","-5.0");</a:t>
            </a:r>
          </a:p>
          <a:p>
            <a:r>
              <a:rPr lang="en-US" sz="1000" dirty="0" smtClean="0"/>
              <a:t>List&lt;Evaluator&gt; f3eg1 = </a:t>
            </a:r>
            <a:r>
              <a:rPr lang="en-US" sz="1000" i="1" dirty="0" smtClean="0"/>
              <a:t>list(df3edf2e1);</a:t>
            </a:r>
          </a:p>
          <a:p>
            <a:r>
              <a:rPr lang="en-US" sz="1000" dirty="0" smtClean="0"/>
              <a:t>sm.setGradientEvaluators("f3", "f3e", "f3eg1",  f3eg1);</a:t>
            </a:r>
          </a:p>
          <a:p>
            <a:r>
              <a:rPr lang="en-US" sz="1000" dirty="0" smtClean="0"/>
              <a:t>// response f4:f4e=2.0*x3^2+x4^2</a:t>
            </a:r>
          </a:p>
          <a:p>
            <a:r>
              <a:rPr lang="en-US" sz="1000" dirty="0" smtClean="0"/>
              <a:t>// df4dxie1</a:t>
            </a:r>
          </a:p>
          <a:p>
            <a:r>
              <a:rPr lang="en-US" sz="1000" dirty="0" smtClean="0"/>
              <a:t>// partial derivative df4/dx3:df4edx1e1="4.0*x3"</a:t>
            </a:r>
          </a:p>
          <a:p>
            <a:r>
              <a:rPr lang="en-US" sz="1000" dirty="0" smtClean="0"/>
              <a:t>// partial derivative df4/dx4:df4edx4e1="2.0*x4"</a:t>
            </a:r>
          </a:p>
          <a:p>
            <a:r>
              <a:rPr lang="en-US" sz="1000" dirty="0" smtClean="0"/>
              <a:t>Evaluator df4edx3e1 = </a:t>
            </a:r>
            <a:r>
              <a:rPr lang="en-US" sz="1000" i="1" dirty="0" smtClean="0"/>
              <a:t>expression("df4edx3e1","4.0*x3",dependents(sm.getDesignVar("x3")));</a:t>
            </a:r>
          </a:p>
          <a:p>
            <a:r>
              <a:rPr lang="en-US" sz="1000" dirty="0" smtClean="0"/>
              <a:t>Evaluator df4edx4e1 = </a:t>
            </a:r>
            <a:r>
              <a:rPr lang="en-US" sz="1000" i="1" dirty="0" smtClean="0"/>
              <a:t>expression("df4edx4e1", "2.0*x4",dependents(sm.getDesignVar("x4")));</a:t>
            </a:r>
          </a:p>
          <a:p>
            <a:r>
              <a:rPr lang="en-US" sz="1000" dirty="0" smtClean="0"/>
              <a:t>List&lt;Evaluator&gt; f4eg1 = </a:t>
            </a:r>
            <a:r>
              <a:rPr lang="en-US" sz="1000" i="1" dirty="0" smtClean="0"/>
              <a:t>list(df4edx3e1, df4edx4e1);</a:t>
            </a:r>
          </a:p>
          <a:p>
            <a:r>
              <a:rPr lang="en-US" sz="1000" dirty="0" smtClean="0"/>
              <a:t>sm.setGradientEvaluators("f4", "f4e", "f4eg1",  f4eg1);</a:t>
            </a:r>
          </a:p>
          <a:p>
            <a:r>
              <a:rPr lang="en-US" sz="1000" dirty="0" smtClean="0"/>
              <a:t>// df4dxie2</a:t>
            </a:r>
          </a:p>
          <a:p>
            <a:r>
              <a:rPr lang="en-US" sz="1000" dirty="0" smtClean="0"/>
              <a:t>// partial derivative df4/dx3:df4edx3e2=(f4e(x3+deltax3) -f4e(x3))/deltax3</a:t>
            </a:r>
          </a:p>
          <a:p>
            <a:r>
              <a:rPr lang="en-US" sz="1000" dirty="0" smtClean="0"/>
              <a:t>// partial derivative df4/dx4:df4edx4e2=(f4e(x4+deltax4) -f4e(x4))/deltax4</a:t>
            </a:r>
          </a:p>
          <a:p>
            <a:r>
              <a:rPr lang="en-US" sz="1000" dirty="0" smtClean="0"/>
              <a:t>    Evaluator df4edx3e2 = </a:t>
            </a:r>
            <a:r>
              <a:rPr lang="en-US" sz="1000" b="1" dirty="0" smtClean="0"/>
              <a:t>new FiniteDifferenceEvaluator("df4edx3e2", sm.getResponseVar("f4").getEvaluator("f4e"), 0.1, "x2");</a:t>
            </a:r>
          </a:p>
          <a:p>
            <a:r>
              <a:rPr lang="en-US" sz="1000" dirty="0" smtClean="0"/>
              <a:t>    Evaluator df4edx4e2 = </a:t>
            </a:r>
            <a:r>
              <a:rPr lang="en-US" sz="1000" b="1" dirty="0" smtClean="0"/>
              <a:t>new FiniteDifferenceEvaluator("df4edx4e2", sm.getResponseVar("f4").getEvaluator("f4e"), 0.1, "x4");</a:t>
            </a:r>
          </a:p>
          <a:p>
            <a:r>
              <a:rPr lang="en-US" sz="1000" dirty="0" smtClean="0"/>
              <a:t>List&lt;Evaluator&gt; f4eg2 = </a:t>
            </a:r>
            <a:r>
              <a:rPr lang="en-US" sz="1000" i="1" dirty="0" smtClean="0"/>
              <a:t>list(df4edx3e2, df4edx4e2);</a:t>
            </a:r>
          </a:p>
          <a:p>
            <a:r>
              <a:rPr lang="en-US" sz="1000" dirty="0" smtClean="0"/>
              <a:t>sm.setGradientEvaluators("f4", "f4e", "f4eg2",  f4eg2);</a:t>
            </a:r>
            <a:endParaRPr lang="en-US" sz="10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524000"/>
            <a:ext cx="8610600" cy="4339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//g1: g1e1</a:t>
            </a:r>
          </a:p>
          <a:p>
            <a:r>
              <a:rPr lang="en-US" sz="1200" dirty="0" smtClean="0"/>
              <a:t>// response g1:g1e1="x1^2+x1+x2^2-x2+x3^2+x3+x4^2-x4-8.0" </a:t>
            </a:r>
          </a:p>
          <a:p>
            <a:r>
              <a:rPr lang="en-US" sz="1200" dirty="0" smtClean="0"/>
              <a:t>// dg1e1dxie1</a:t>
            </a:r>
          </a:p>
          <a:p>
            <a:r>
              <a:rPr lang="en-US" sz="1200" dirty="0" smtClean="0"/>
              <a:t>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dg1dx1:dg1e1dx1 = "2.0*x1+1.0"</a:t>
            </a:r>
          </a:p>
          <a:p>
            <a:r>
              <a:rPr lang="en-US" sz="1200" dirty="0" smtClean="0"/>
              <a:t>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dg1dx2:dg1e1dx2 = "2.0*x2-1.0"</a:t>
            </a:r>
          </a:p>
          <a:p>
            <a:r>
              <a:rPr lang="en-US" sz="1200" dirty="0" smtClean="0"/>
              <a:t>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dg1dx3:dg1e1dx3 = "2.0*x3+1.0"</a:t>
            </a:r>
          </a:p>
          <a:p>
            <a:r>
              <a:rPr lang="en-US" sz="1200" dirty="0" smtClean="0"/>
              <a:t>// </a:t>
            </a:r>
            <a:r>
              <a:rPr lang="en-US" sz="1200" dirty="0" err="1" smtClean="0"/>
              <a:t>derivativeResponse</a:t>
            </a:r>
            <a:r>
              <a:rPr lang="en-US" sz="1200" dirty="0" smtClean="0"/>
              <a:t> dg1dx4:dg1e1dx4 = "2.0*x4-1.0"</a:t>
            </a:r>
          </a:p>
          <a:p>
            <a:r>
              <a:rPr lang="en-US" sz="1200" dirty="0" smtClean="0"/>
              <a:t>Evaluator dg1e1dx1e1 = </a:t>
            </a:r>
            <a:r>
              <a:rPr lang="en-US" sz="1200" i="1" dirty="0" smtClean="0"/>
              <a:t>expression("dg1e1dx1e1", "2.0*x1+1",dependents(sm.getDesignVar("x1")));</a:t>
            </a:r>
          </a:p>
          <a:p>
            <a:r>
              <a:rPr lang="en-US" sz="1200" dirty="0" smtClean="0"/>
              <a:t>Evaluator dg1e1dx2e1 = </a:t>
            </a:r>
            <a:r>
              <a:rPr lang="en-US" sz="1200" i="1" dirty="0" smtClean="0"/>
              <a:t>expression("dg1e1dx2e1", "2.0*x2-1.0",dependents(sm.getDesignVar("x2")));</a:t>
            </a:r>
          </a:p>
          <a:p>
            <a:r>
              <a:rPr lang="en-US" sz="1200" dirty="0" smtClean="0"/>
              <a:t>Evaluator dg1e1dx3e1 = </a:t>
            </a:r>
            <a:r>
              <a:rPr lang="en-US" sz="1200" i="1" dirty="0" smtClean="0"/>
              <a:t>expression("dg1e1dx3e1", "2.0*x3+1.0",dependents(sm.getDesignVar("x3")));</a:t>
            </a:r>
          </a:p>
          <a:p>
            <a:r>
              <a:rPr lang="en-US" sz="1200" dirty="0" smtClean="0"/>
              <a:t>Evaluator dg1e1dx4e1 = </a:t>
            </a:r>
            <a:r>
              <a:rPr lang="en-US" sz="1200" i="1" dirty="0" smtClean="0"/>
              <a:t>expression("dg1e1dx4e1", "2.0*x4-1.0",dependents(sm.getDesignVar("x4")));</a:t>
            </a:r>
          </a:p>
          <a:p>
            <a:r>
              <a:rPr lang="en-US" sz="1200" dirty="0" smtClean="0"/>
              <a:t>List&lt;Evaluator&gt; g1e1g1 = </a:t>
            </a:r>
            <a:r>
              <a:rPr lang="en-US" sz="1200" i="1" dirty="0" smtClean="0"/>
              <a:t>list(dg1e1dx1e1, dg1e1dx2e1, dg1e1dx3e1, dg1e1dx4e1);</a:t>
            </a:r>
          </a:p>
          <a:p>
            <a:r>
              <a:rPr lang="en-US" sz="1200" dirty="0" smtClean="0"/>
              <a:t>sm.setGradientEvaluators("g1", "g1e1", "g1e1g1",  g1e1g1);</a:t>
            </a:r>
          </a:p>
          <a:p>
            <a:r>
              <a:rPr lang="en-US" sz="1200" dirty="0" smtClean="0"/>
              <a:t>// dg1e1dxie2</a:t>
            </a:r>
          </a:p>
          <a:p>
            <a:r>
              <a:rPr lang="en-US" sz="1200" dirty="0" smtClean="0"/>
              <a:t>Evaluator dg1e1dx1e2 = </a:t>
            </a:r>
            <a:r>
              <a:rPr lang="en-US" sz="1200" b="1" dirty="0" smtClean="0"/>
              <a:t>new FiniteDifferenceEvaluator("dg1e1dx1e2", sm.getResponseVar("g1").getEvaluator("g1e1"), 0.1, "x1");</a:t>
            </a:r>
          </a:p>
          <a:p>
            <a:r>
              <a:rPr lang="en-US" sz="1200" dirty="0" smtClean="0"/>
              <a:t>Evaluator dg1e1dx2e2 = </a:t>
            </a:r>
            <a:r>
              <a:rPr lang="en-US" sz="1200" b="1" dirty="0" smtClean="0"/>
              <a:t>new FiniteDifferenceEvaluator("dg1e1dx2e2", sm.getResponseVar("g1").getEvaluator("g1e1"), 0.1, "x2");</a:t>
            </a:r>
          </a:p>
          <a:p>
            <a:r>
              <a:rPr lang="en-US" sz="1200" dirty="0" smtClean="0"/>
              <a:t>Evaluator dg1e1dx3e2 = </a:t>
            </a:r>
            <a:r>
              <a:rPr lang="en-US" sz="1200" b="1" dirty="0" smtClean="0"/>
              <a:t>new FiniteDifferenceEvaluator("dg1e1dx3e2", sm.getResponseVar("g1").getEvaluator("g1e1"), 0.1, "x3");</a:t>
            </a:r>
          </a:p>
          <a:p>
            <a:r>
              <a:rPr lang="en-US" sz="1200" dirty="0" smtClean="0"/>
              <a:t>Evaluator dg1e1dx4e2 = </a:t>
            </a:r>
            <a:r>
              <a:rPr lang="en-US" sz="1200" b="1" dirty="0" smtClean="0"/>
              <a:t>new FiniteDifferenceEvaluator("dg1e1dx4e2", sm.getResponseVar("g1").getEvaluator("g1e1"), 0.1, "x4");</a:t>
            </a:r>
          </a:p>
          <a:p>
            <a:r>
              <a:rPr lang="en-US" sz="1200" dirty="0" smtClean="0"/>
              <a:t>List&lt;Evaluator&gt; g1e1g2 = </a:t>
            </a:r>
            <a:r>
              <a:rPr lang="en-US" sz="1200" i="1" dirty="0" smtClean="0"/>
              <a:t>list(dg1e1dx1e2, dg1e1dx2e2, dg1e1dx3e2, dg1e1dx4e2);</a:t>
            </a:r>
          </a:p>
          <a:p>
            <a:r>
              <a:rPr lang="en-US" sz="1200" dirty="0" smtClean="0"/>
              <a:t>sm.setGradientEvaluators("g1", "g1e1", "g1e1g2",  g1e1g2);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</a:t>
            </a:r>
            <a:endParaRPr lang="en-US" sz="1200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295400"/>
            <a:ext cx="8610600" cy="470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  //g1: g1e2</a:t>
            </a:r>
          </a:p>
          <a:p>
            <a:r>
              <a:rPr lang="en-US" sz="1200" dirty="0" smtClean="0"/>
              <a:t>// response g1:g1e2="f1+f2-2.0*x2+x3^2+x3+x4^2-x4-8.0" </a:t>
            </a:r>
          </a:p>
          <a:p>
            <a:r>
              <a:rPr lang="en-US" sz="1200" dirty="0" smtClean="0"/>
              <a:t>// partial derivative dg1/df1="1.0"</a:t>
            </a:r>
          </a:p>
          <a:p>
            <a:r>
              <a:rPr lang="en-US" sz="1200" dirty="0" smtClean="0"/>
              <a:t>// partial derivative dg1/df2="1.0"</a:t>
            </a:r>
          </a:p>
          <a:p>
            <a:r>
              <a:rPr lang="en-US" sz="1200" dirty="0" smtClean="0"/>
              <a:t>// partial derivative dg1/dx2="-2.0"</a:t>
            </a:r>
          </a:p>
          <a:p>
            <a:r>
              <a:rPr lang="en-US" sz="1200" dirty="0" smtClean="0"/>
              <a:t>// partial derivative dg1/dx3=2.0*x3+1.0"</a:t>
            </a:r>
          </a:p>
          <a:p>
            <a:r>
              <a:rPr lang="en-US" sz="1200" dirty="0" smtClean="0"/>
              <a:t>// partial derivative dg1/dx4=2.0*x4-1.0"</a:t>
            </a:r>
          </a:p>
          <a:p>
            <a:r>
              <a:rPr lang="en-US" sz="1200" dirty="0" smtClean="0"/>
              <a:t>// dg1e2dxie1</a:t>
            </a:r>
          </a:p>
          <a:p>
            <a:r>
              <a:rPr lang="en-US" sz="1200" dirty="0" smtClean="0"/>
              <a:t>Evaluator dg1e2df1e1 = </a:t>
            </a:r>
            <a:r>
              <a:rPr lang="en-US" sz="1200" i="1" dirty="0" smtClean="0"/>
              <a:t>expression("dg1e2df1e1", "1.0");</a:t>
            </a:r>
          </a:p>
          <a:p>
            <a:r>
              <a:rPr lang="en-US" sz="1200" dirty="0" smtClean="0"/>
              <a:t>Evaluator dg1e2df2e1 = </a:t>
            </a:r>
            <a:r>
              <a:rPr lang="en-US" sz="1200" i="1" dirty="0" smtClean="0"/>
              <a:t>expression("dg1e2df2e1", "1.0");</a:t>
            </a:r>
          </a:p>
          <a:p>
            <a:r>
              <a:rPr lang="en-US" sz="1200" dirty="0" smtClean="0"/>
              <a:t>Evaluator dg1e2dx2e1 = </a:t>
            </a:r>
            <a:r>
              <a:rPr lang="en-US" sz="1200" i="1" dirty="0" smtClean="0"/>
              <a:t>expression("dg1e2dx2e1", "-2.0");</a:t>
            </a:r>
          </a:p>
          <a:p>
            <a:r>
              <a:rPr lang="en-US" sz="1200" dirty="0" smtClean="0"/>
              <a:t>Evaluator dg1e2dx3e1 = </a:t>
            </a:r>
            <a:r>
              <a:rPr lang="en-US" sz="1200" i="1" dirty="0" smtClean="0"/>
              <a:t>expression("dg1e2dx3e1", "2.0*x3+1.0",dependents(sm.getDesignVar("x3")));</a:t>
            </a:r>
          </a:p>
          <a:p>
            <a:r>
              <a:rPr lang="en-US" sz="1200" dirty="0" smtClean="0"/>
              <a:t>Evaluator dg1e2dx4e1 = </a:t>
            </a:r>
            <a:r>
              <a:rPr lang="en-US" sz="1200" i="1" dirty="0" smtClean="0"/>
              <a:t>expression("dg1e2dx4e1", "2.0*x4-1.0",dependents(sm.getDesignVar("x4")));</a:t>
            </a:r>
          </a:p>
          <a:p>
            <a:r>
              <a:rPr lang="en-US" sz="1200" dirty="0" smtClean="0"/>
              <a:t>List&lt;Evaluator&gt; g1e2g1 = </a:t>
            </a:r>
            <a:r>
              <a:rPr lang="en-US" sz="1200" i="1" dirty="0" smtClean="0"/>
              <a:t>list(dg1e2df1e1, dg1e2df2e1, dg1e2dx2e1, dg1e2dx3e1, dg1e2dx4e1);</a:t>
            </a:r>
          </a:p>
          <a:p>
            <a:r>
              <a:rPr lang="en-US" sz="1200" dirty="0" smtClean="0"/>
              <a:t>sm.setGradientEvaluators("g1", "g1e2", "g1e2g1",  g1e2g1);</a:t>
            </a:r>
          </a:p>
          <a:p>
            <a:r>
              <a:rPr lang="en-US" sz="1200" dirty="0" smtClean="0"/>
              <a:t>// dg1e2dxie2</a:t>
            </a:r>
          </a:p>
          <a:p>
            <a:r>
              <a:rPr lang="en-US" sz="1200" dirty="0" smtClean="0"/>
              <a:t>Evaluator dg1e2df1e2 = </a:t>
            </a:r>
            <a:r>
              <a:rPr lang="en-US" sz="1200" b="1" dirty="0" smtClean="0"/>
              <a:t>new FiniteDifferenceEvaluator("dg1e2df1e2", sm.getResponseVar("g1").getEvaluator("g1e2"), 0.1, "f1");</a:t>
            </a:r>
          </a:p>
          <a:p>
            <a:r>
              <a:rPr lang="en-US" sz="1200" dirty="0" smtClean="0"/>
              <a:t>Evaluator dg1e2df2e2 = </a:t>
            </a:r>
            <a:r>
              <a:rPr lang="en-US" sz="1200" b="1" dirty="0" smtClean="0"/>
              <a:t>new FiniteDifferenceEvaluator("dg1e2df2e2", sm.getResponseVar("g1").getEvaluator("g1e2"), 0.1, "f2");</a:t>
            </a:r>
          </a:p>
          <a:p>
            <a:r>
              <a:rPr lang="en-US" sz="1200" dirty="0" smtClean="0"/>
              <a:t>Evaluator dg1e2dx2e2 = </a:t>
            </a:r>
            <a:r>
              <a:rPr lang="en-US" sz="1200" b="1" dirty="0" smtClean="0"/>
              <a:t>new FiniteDifferenceEvaluator("dg1e2dx2e2", sm.getResponseVar("g1").getEvaluator("g1e2"), 0.1, "x2");</a:t>
            </a:r>
          </a:p>
          <a:p>
            <a:r>
              <a:rPr lang="en-US" sz="1200" dirty="0" smtClean="0"/>
              <a:t>Evaluator dg1e2dx3e2 = </a:t>
            </a:r>
            <a:r>
              <a:rPr lang="en-US" sz="1200" b="1" dirty="0" smtClean="0"/>
              <a:t>new FiniteDifferenceEvaluator("dg1e2dx3e2", sm.getResponseVar("g1").getEvaluator("g1e2"), 0.1, "x3");</a:t>
            </a:r>
          </a:p>
          <a:p>
            <a:r>
              <a:rPr lang="en-US" sz="1200" dirty="0" smtClean="0"/>
              <a:t>Evaluator dg1e2dx4e2 = </a:t>
            </a:r>
            <a:r>
              <a:rPr lang="en-US" sz="1200" b="1" dirty="0" smtClean="0"/>
              <a:t>new FiniteDifferenceEvaluator("dg1e2dx4e2", sm.getResponseVar("g1").getEvaluator("g1e2"), 0.1, "x4");</a:t>
            </a:r>
          </a:p>
          <a:p>
            <a:r>
              <a:rPr lang="en-US" sz="1200" dirty="0" smtClean="0"/>
              <a:t>List&lt;Evaluator&gt; g1e2g2 = </a:t>
            </a:r>
            <a:r>
              <a:rPr lang="en-US" sz="1200" i="1" dirty="0" smtClean="0"/>
              <a:t>list(dg1e2df1e2, dg1e2df2e2, dg1e2dx2e2, dg1e2dx3e2, dg1e2dx4e2);</a:t>
            </a:r>
          </a:p>
          <a:p>
            <a:r>
              <a:rPr lang="en-US" sz="1200" dirty="0" smtClean="0"/>
              <a:t>sm.setGradientEvaluators("g1", "g1e2", "g1e2g2",  g1e2g2);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1600200"/>
            <a:ext cx="7924800" cy="4524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// response g2="x1^2-x1+2.0*x2^2+x3^2+2.0*x4^2-x4-10.0"</a:t>
            </a:r>
          </a:p>
          <a:p>
            <a:r>
              <a:rPr lang="en-US" sz="1200" dirty="0" smtClean="0"/>
              <a:t>// partial derivative dg2dx1 = "2.0*x1-1.0"</a:t>
            </a:r>
          </a:p>
          <a:p>
            <a:r>
              <a:rPr lang="en-US" sz="1200" dirty="0" smtClean="0"/>
              <a:t>// partial derivative dg2dx2 = "4.0*x2"</a:t>
            </a:r>
          </a:p>
          <a:p>
            <a:r>
              <a:rPr lang="en-US" sz="1200" dirty="0" smtClean="0"/>
              <a:t>// partial derivative dg2dx3 = "2.0*x3"</a:t>
            </a:r>
          </a:p>
          <a:p>
            <a:r>
              <a:rPr lang="en-US" sz="1200" dirty="0" smtClean="0"/>
              <a:t>// partial derivative dg2dx4 = "4.0*x4-1.0"</a:t>
            </a:r>
          </a:p>
          <a:p>
            <a:r>
              <a:rPr lang="en-US" sz="1200" dirty="0" smtClean="0"/>
              <a:t>Evaluator dg2edx1e1 = </a:t>
            </a:r>
            <a:r>
              <a:rPr lang="en-US" sz="1200" i="1" dirty="0" smtClean="0"/>
              <a:t>expression("dg2edx1e1", "2.0*x1-1",dependents(sm.getDesignVar("x1")));</a:t>
            </a:r>
          </a:p>
          <a:p>
            <a:r>
              <a:rPr lang="en-US" sz="1200" dirty="0" smtClean="0"/>
              <a:t>Evaluator dg2edx2e1 = </a:t>
            </a:r>
            <a:r>
              <a:rPr lang="en-US" sz="1200" i="1" dirty="0" smtClean="0"/>
              <a:t>expression("dg2edx2e1", "4.0*x2",dependents(sm.getDesignVar("x2")));</a:t>
            </a:r>
          </a:p>
          <a:p>
            <a:r>
              <a:rPr lang="en-US" sz="1200" dirty="0" smtClean="0"/>
              <a:t>Evaluator dg2edx3e1 = </a:t>
            </a:r>
            <a:r>
              <a:rPr lang="en-US" sz="1200" i="1" dirty="0" smtClean="0"/>
              <a:t>expression("dg2edx3e1", "2.0*x3",dependents(sm.getDesignVar("x3")));</a:t>
            </a:r>
          </a:p>
          <a:p>
            <a:r>
              <a:rPr lang="en-US" sz="1200" dirty="0" smtClean="0"/>
              <a:t>Evaluator dg2edx4e1 = </a:t>
            </a:r>
            <a:r>
              <a:rPr lang="en-US" sz="1200" i="1" dirty="0" smtClean="0"/>
              <a:t>expression("dg2edx4e1", "4.0*x4-1.0",dependents(sm.getDesignVar("x4")));</a:t>
            </a:r>
          </a:p>
          <a:p>
            <a:r>
              <a:rPr lang="en-US" sz="1200" dirty="0" smtClean="0"/>
              <a:t>List&lt;Evaluator&gt; g2eg1 = </a:t>
            </a:r>
            <a:r>
              <a:rPr lang="en-US" sz="1200" i="1" dirty="0" smtClean="0"/>
              <a:t>list(dg2edx1e1, dg2edx2e1, dg2edx3e1, dg2edx4e1);</a:t>
            </a:r>
          </a:p>
          <a:p>
            <a:r>
              <a:rPr lang="en-US" sz="1200" dirty="0" smtClean="0"/>
              <a:t>sm.setGradientEvaluators("g2", "g2e", "g2eg1",  g2eg1);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// response g3="2.0*x1^2+2.0*x1+x2^2-x2+x3^2-x4-5.0"</a:t>
            </a:r>
          </a:p>
          <a:p>
            <a:r>
              <a:rPr lang="en-US" sz="1200" dirty="0" smtClean="0"/>
              <a:t>// partial derivative dg3dx1 = "4.0*x1+2.0"</a:t>
            </a:r>
          </a:p>
          <a:p>
            <a:r>
              <a:rPr lang="en-US" sz="1200" dirty="0" smtClean="0"/>
              <a:t>// partial derivative dg3dx2 = "2.0*x2-1.0"</a:t>
            </a:r>
          </a:p>
          <a:p>
            <a:r>
              <a:rPr lang="en-US" sz="1200" dirty="0" smtClean="0"/>
              <a:t>// partial derivative dg3dx3 = "2.0*x3"</a:t>
            </a:r>
          </a:p>
          <a:p>
            <a:r>
              <a:rPr lang="en-US" sz="1200" dirty="0" smtClean="0"/>
              <a:t>// partial derivative dg3dx4 = "-1.0"</a:t>
            </a:r>
          </a:p>
          <a:p>
            <a:r>
              <a:rPr lang="en-US" sz="1200" dirty="0" smtClean="0"/>
              <a:t>Evaluator dg3edx1e1 = </a:t>
            </a:r>
            <a:r>
              <a:rPr lang="en-US" sz="1200" i="1" dirty="0" smtClean="0"/>
              <a:t>expression("dg3edx1e1", "4.0*x1+2.0",dependents(sm.getDesignVar("x1")));</a:t>
            </a:r>
          </a:p>
          <a:p>
            <a:r>
              <a:rPr lang="en-US" sz="1200" dirty="0" smtClean="0"/>
              <a:t>Evaluator dg3edx2e1 = </a:t>
            </a:r>
            <a:r>
              <a:rPr lang="en-US" sz="1200" i="1" dirty="0" smtClean="0"/>
              <a:t>expression("dg3edx2e1", "2.0*x2-1.0",dependents(sm.getDesignVar("x2")));</a:t>
            </a:r>
          </a:p>
          <a:p>
            <a:r>
              <a:rPr lang="en-US" sz="1200" dirty="0" smtClean="0"/>
              <a:t>Evaluator dg3edx3e1 = </a:t>
            </a:r>
            <a:r>
              <a:rPr lang="en-US" sz="1200" i="1" dirty="0" smtClean="0"/>
              <a:t>expression("dg3edx3e1", "2.0*x3",dependents(sm.getDesignVar("x3")));</a:t>
            </a:r>
          </a:p>
          <a:p>
            <a:r>
              <a:rPr lang="en-US" sz="1200" dirty="0" smtClean="0"/>
              <a:t>Evaluator dg3edx4e1 = </a:t>
            </a:r>
            <a:r>
              <a:rPr lang="en-US" sz="1200" i="1" dirty="0" smtClean="0"/>
              <a:t>expression("dg3edx4e1", "-1.0",dependents());</a:t>
            </a:r>
          </a:p>
          <a:p>
            <a:r>
              <a:rPr lang="en-US" sz="1200" dirty="0" smtClean="0"/>
              <a:t>List&lt;Evaluator&gt; g3eg1 = </a:t>
            </a:r>
            <a:r>
              <a:rPr lang="en-US" sz="1200" i="1" dirty="0" smtClean="0"/>
              <a:t>list(dg3edx1e1, dg3edx2e1, dg3edx3e1, dg3edx4e1);</a:t>
            </a:r>
          </a:p>
          <a:p>
            <a:r>
              <a:rPr lang="en-US" sz="1200" dirty="0" smtClean="0"/>
              <a:t>sm.setGradientEvaluators("g3", "g3e", "g3eg1",  g3eg1);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Multi-Fidelity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1295400"/>
            <a:ext cx="8763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sm.setDesignVarValues(</a:t>
            </a:r>
            <a:r>
              <a:rPr lang="en-US" sz="1000" i="1" dirty="0" smtClean="0"/>
              <a:t>set("x1", 2.0), set("x2", 3.0), set("x3", 4.0), set("x4", 5.0));</a:t>
            </a:r>
          </a:p>
          <a:p>
            <a:r>
              <a:rPr lang="en-US" sz="1000" dirty="0" smtClean="0"/>
              <a:t>sm.setParameterVarValues(</a:t>
            </a:r>
            <a:r>
              <a:rPr lang="en-US" sz="1000" i="1" dirty="0" smtClean="0"/>
              <a:t>set("p1", 50.0));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logger.info("\n\ndoSensitivityAnalysis</a:t>
            </a:r>
            <a:r>
              <a:rPr lang="en-US" sz="1000" dirty="0" smtClean="0"/>
              <a:t> out: " + </a:t>
            </a:r>
            <a:r>
              <a:rPr lang="en-US" sz="1000" dirty="0" err="1" smtClean="0"/>
              <a:t>sm.getSensitivities</a:t>
            </a:r>
            <a:r>
              <a:rPr lang="en-US" sz="1000" dirty="0" smtClean="0"/>
              <a:t>());</a:t>
            </a:r>
          </a:p>
          <a:p>
            <a:endParaRPr lang="en-US" sz="1000" dirty="0" smtClean="0"/>
          </a:p>
          <a:p>
            <a:r>
              <a:rPr lang="en-US" sz="1000" dirty="0" err="1" smtClean="0"/>
              <a:t>Var</a:t>
            </a:r>
            <a:r>
              <a:rPr lang="en-US" sz="1000" dirty="0" smtClean="0"/>
              <a:t> </a:t>
            </a:r>
            <a:r>
              <a:rPr lang="en-US" sz="1000" dirty="0" err="1" smtClean="0"/>
              <a:t>f</a:t>
            </a:r>
            <a:r>
              <a:rPr lang="en-US" sz="1000" dirty="0" smtClean="0"/>
              <a:t> = </a:t>
            </a:r>
            <a:r>
              <a:rPr lang="en-US" sz="1000" dirty="0" err="1" smtClean="0"/>
              <a:t>sm.getResponseVar("f</a:t>
            </a:r>
            <a:r>
              <a:rPr lang="en-US" sz="1000" dirty="0" smtClean="0"/>
              <a:t>");</a:t>
            </a:r>
          </a:p>
          <a:p>
            <a:r>
              <a:rPr lang="en-US" sz="1000" i="1" dirty="0" err="1" smtClean="0"/>
              <a:t>logger.info("\n</a:t>
            </a:r>
            <a:r>
              <a:rPr lang="en-US" sz="1000" i="1" dirty="0" smtClean="0"/>
              <a:t> fe1 fe1g2 ******************************************************************:\</a:t>
            </a:r>
            <a:r>
              <a:rPr lang="en-US" sz="1000" i="1" dirty="0" err="1" smtClean="0"/>
              <a:t>n</a:t>
            </a:r>
            <a:r>
              <a:rPr lang="en-US" sz="1000" i="1" dirty="0" smtClean="0"/>
              <a:t> "+</a:t>
            </a:r>
            <a:r>
              <a:rPr lang="en-US" sz="1000" i="1" dirty="0" err="1" smtClean="0"/>
              <a:t>sm.getPartialGradients</a:t>
            </a:r>
            <a:r>
              <a:rPr lang="en-US" sz="1000" i="1" dirty="0" smtClean="0"/>
              <a:t>() );</a:t>
            </a:r>
          </a:p>
          <a:p>
            <a:r>
              <a:rPr lang="en-US" sz="1000" dirty="0" smtClean="0"/>
              <a:t>// Check the partial derivative calculations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f</a:t>
            </a:r>
            <a:endParaRPr lang="en-US" sz="1000" dirty="0" smtClean="0"/>
          </a:p>
          <a:p>
            <a:r>
              <a:rPr lang="en-US" sz="1000" dirty="0" smtClean="0"/>
              <a:t>// fe1/g1 partials</a:t>
            </a:r>
          </a:p>
          <a:p>
            <a:r>
              <a:rPr lang="en-US" sz="1000" dirty="0" smtClean="0"/>
              <a:t>f.selectEvaluator("fe1");</a:t>
            </a:r>
          </a:p>
          <a:p>
            <a:r>
              <a:rPr lang="en-US" sz="1000" i="1" dirty="0" err="1" smtClean="0"/>
              <a:t>logger.info("\n</a:t>
            </a:r>
            <a:r>
              <a:rPr lang="en-US" sz="1000" i="1" dirty="0" smtClean="0"/>
              <a:t> current </a:t>
            </a:r>
            <a:r>
              <a:rPr lang="en-US" sz="1000" i="1" dirty="0" err="1" smtClean="0"/>
              <a:t>f</a:t>
            </a:r>
            <a:r>
              <a:rPr lang="en-US" sz="1000" i="1" dirty="0" smtClean="0"/>
              <a:t> function value:\</a:t>
            </a:r>
            <a:r>
              <a:rPr lang="en-US" sz="1000" i="1" dirty="0" err="1" smtClean="0"/>
              <a:t>n</a:t>
            </a:r>
            <a:r>
              <a:rPr lang="en-US" sz="1000" i="1" dirty="0" smtClean="0"/>
              <a:t>" + </a:t>
            </a:r>
            <a:r>
              <a:rPr lang="en-US" sz="1000" i="1" dirty="0" err="1" smtClean="0"/>
              <a:t>f.getValue</a:t>
            </a:r>
            <a:r>
              <a:rPr lang="en-US" sz="1000" i="1" dirty="0" smtClean="0"/>
              <a:t>());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logger.info("\n</a:t>
            </a:r>
            <a:r>
              <a:rPr lang="en-US" sz="1000" dirty="0" smtClean="0"/>
              <a:t> fe1 fe1g1 ******************************************************************:\</a:t>
            </a:r>
            <a:r>
              <a:rPr lang="en-US" sz="1000" dirty="0" err="1" smtClean="0"/>
              <a:t>n</a:t>
            </a:r>
            <a:r>
              <a:rPr lang="en-US" sz="1000" dirty="0" smtClean="0"/>
              <a:t>" 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derivative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x1 with evaluator fe1 gradient fe1g1 fe1|fe1g1: " + f.getPartialDerivative("x1", "fe1g1"));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derivative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x2 with evaluator fe1 gradient fe1g1 fe1|fe1g1: " + f.getPartialDerivative("x2", "fe1g1"));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derivative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x3 with evaluator fe1 gradient fe1g1 fe1|fe1g1: " + f.getPartialDerivative("x3", "fe1g1"));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derivative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x4 with evaluator fe1 gradient fe1g1 fe1|fe1g1: " + f.getPartialDerivative("x4", "fe1g1"));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gradient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xi with evaluator fe1 gradient fe1g1 fe1|fe1g1: " + f.getPartialGradient("fe1g1"));</a:t>
            </a:r>
          </a:p>
          <a:p>
            <a:r>
              <a:rPr lang="en-US" sz="1000" dirty="0" smtClean="0"/>
              <a:t>// fe1/g2 partials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derivative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x1 with evaluator fe1 gradient fe1g2 fe1|fe1g2: " + f.getPartialDerivative("x1", "fe1g2"));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derivative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x2 with evaluator fe1 gradient fe1g2 fe1|fe1g2: " + f.getPartialDerivative("x2", "fe1g2"));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derivative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x3 with evaluator fe1 gradient fe1g2 fe1|fe1g2: " + f.getPartialDerivative("x3", "fe1g2"));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derivative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x4 with evaluator fe1 gradient fe1g2 fe1|fe1g2: " + f.getPartialDerivative("x4", "fe1g2"));</a:t>
            </a:r>
          </a:p>
          <a:p>
            <a:r>
              <a:rPr lang="en-US" sz="1000" dirty="0" smtClean="0"/>
              <a:t>//</a:t>
            </a:r>
            <a:r>
              <a:rPr lang="en-US" sz="1000" dirty="0" err="1" smtClean="0"/>
              <a:t>logger.info</a:t>
            </a:r>
            <a:r>
              <a:rPr lang="en-US" sz="1000" dirty="0" smtClean="0"/>
              <a:t>("-- partial gradient </a:t>
            </a:r>
            <a:r>
              <a:rPr lang="en-US" sz="1000" dirty="0" err="1" smtClean="0"/>
              <a:t>f</a:t>
            </a:r>
            <a:r>
              <a:rPr lang="en-US" sz="1000" dirty="0" smtClean="0"/>
              <a:t> </a:t>
            </a:r>
            <a:r>
              <a:rPr lang="en-US" sz="1000" u="sng" dirty="0" err="1" smtClean="0"/>
              <a:t>wrt</a:t>
            </a:r>
            <a:r>
              <a:rPr lang="en-US" sz="1000" u="sng" dirty="0" smtClean="0"/>
              <a:t> xi with evaluator fe1 gradient fe1g2 fe1|fe1g2: " + f.getPartialGradient("fe1g2"));</a:t>
            </a:r>
          </a:p>
          <a:p>
            <a:endParaRPr lang="en-US" sz="1000" dirty="0" smtClean="0"/>
          </a:p>
          <a:p>
            <a:r>
              <a:rPr lang="en-US" sz="1000" dirty="0" smtClean="0"/>
              <a:t>// fe2/g1 partials</a:t>
            </a:r>
          </a:p>
          <a:p>
            <a:r>
              <a:rPr lang="en-US" sz="1000" dirty="0" smtClean="0"/>
              <a:t>f.selectEvaluator("fe2");</a:t>
            </a:r>
          </a:p>
          <a:p>
            <a:r>
              <a:rPr lang="en-US" sz="1000" i="1" dirty="0" err="1" smtClean="0"/>
              <a:t>logger.info("\n</a:t>
            </a:r>
            <a:r>
              <a:rPr lang="en-US" sz="1000" i="1" dirty="0" smtClean="0"/>
              <a:t> fe2 fe2g1 ******************************************************************:\</a:t>
            </a:r>
            <a:r>
              <a:rPr lang="en-US" sz="1000" i="1" dirty="0" err="1" smtClean="0"/>
              <a:t>n</a:t>
            </a:r>
            <a:r>
              <a:rPr lang="en-US" sz="1000" i="1" dirty="0" smtClean="0"/>
              <a:t>" );</a:t>
            </a:r>
          </a:p>
          <a:p>
            <a:r>
              <a:rPr lang="en-US" sz="1000" i="1" dirty="0" err="1" smtClean="0"/>
              <a:t>logger.info</a:t>
            </a:r>
            <a:r>
              <a:rPr lang="en-US" sz="1000" i="1" dirty="0" smtClean="0"/>
              <a:t>("-- partial derivative </a:t>
            </a:r>
            <a:r>
              <a:rPr lang="en-US" sz="1000" i="1" dirty="0" err="1" smtClean="0"/>
              <a:t>f</a:t>
            </a:r>
            <a:r>
              <a:rPr lang="en-US" sz="1000" i="1" dirty="0" smtClean="0"/>
              <a:t> </a:t>
            </a:r>
            <a:r>
              <a:rPr lang="en-US" sz="1000" i="1" dirty="0" err="1" smtClean="0"/>
              <a:t>wrt</a:t>
            </a:r>
            <a:r>
              <a:rPr lang="en-US" sz="1000" i="1" dirty="0" smtClean="0"/>
              <a:t> f1 with evaluator fe2 gradient fe2g1 fe1|feg1: " + f.getPartialDerivative("f1", "fe2g1"));</a:t>
            </a:r>
          </a:p>
          <a:p>
            <a:r>
              <a:rPr lang="en-US" sz="1000" i="1" dirty="0" err="1" smtClean="0"/>
              <a:t>logger.info</a:t>
            </a:r>
            <a:r>
              <a:rPr lang="en-US" sz="1000" i="1" dirty="0" smtClean="0"/>
              <a:t>("-- partial derivative </a:t>
            </a:r>
            <a:r>
              <a:rPr lang="en-US" sz="1000" i="1" dirty="0" err="1" smtClean="0"/>
              <a:t>f</a:t>
            </a:r>
            <a:r>
              <a:rPr lang="en-US" sz="1000" i="1" dirty="0" smtClean="0"/>
              <a:t> </a:t>
            </a:r>
            <a:r>
              <a:rPr lang="en-US" sz="1000" i="1" dirty="0" err="1" smtClean="0"/>
              <a:t>wrt</a:t>
            </a:r>
            <a:r>
              <a:rPr lang="en-US" sz="1000" i="1" dirty="0" smtClean="0"/>
              <a:t> f3 with evaluator fe2 gradient fe2g1 fe1|feg1: " + f.getPartialDerivative("f3", "fe2g1"));</a:t>
            </a:r>
          </a:p>
          <a:p>
            <a:r>
              <a:rPr lang="en-US" sz="1000" i="1" dirty="0" err="1" smtClean="0"/>
              <a:t>logger.info</a:t>
            </a:r>
            <a:r>
              <a:rPr lang="en-US" sz="1000" i="1" dirty="0" smtClean="0"/>
              <a:t>("-- partial derivative </a:t>
            </a:r>
            <a:r>
              <a:rPr lang="en-US" sz="1000" i="1" dirty="0" err="1" smtClean="0"/>
              <a:t>f</a:t>
            </a:r>
            <a:r>
              <a:rPr lang="en-US" sz="1000" i="1" dirty="0" smtClean="0"/>
              <a:t> </a:t>
            </a:r>
            <a:r>
              <a:rPr lang="en-US" sz="1000" i="1" dirty="0" err="1" smtClean="0"/>
              <a:t>wrt</a:t>
            </a:r>
            <a:r>
              <a:rPr lang="en-US" sz="1000" i="1" dirty="0" smtClean="0"/>
              <a:t> f4 with evaluator fe2 gradient fe2g1 fe1|feg1: " + f.getPartialDerivative("f4", "fe2g1"));</a:t>
            </a:r>
          </a:p>
          <a:p>
            <a:r>
              <a:rPr lang="en-US" sz="1000" i="1" dirty="0" err="1" smtClean="0"/>
              <a:t>logger.info</a:t>
            </a:r>
            <a:r>
              <a:rPr lang="en-US" sz="1000" i="1" dirty="0" smtClean="0"/>
              <a:t>("-- partial derivative </a:t>
            </a:r>
            <a:r>
              <a:rPr lang="en-US" sz="1000" i="1" dirty="0" err="1" smtClean="0"/>
              <a:t>f</a:t>
            </a:r>
            <a:r>
              <a:rPr lang="en-US" sz="1000" i="1" dirty="0" smtClean="0"/>
              <a:t> </a:t>
            </a:r>
            <a:r>
              <a:rPr lang="en-US" sz="1000" i="1" dirty="0" err="1" smtClean="0"/>
              <a:t>wrt</a:t>
            </a:r>
            <a:r>
              <a:rPr lang="en-US" sz="1000" i="1" dirty="0" smtClean="0"/>
              <a:t> x3 with evaluator fe2 gradient fe2g1 fe1|feg1: " + f.getPartialDerivative("x3", "fe2g1"));</a:t>
            </a:r>
          </a:p>
          <a:p>
            <a:r>
              <a:rPr lang="en-US" sz="1000" i="1" dirty="0" err="1" smtClean="0"/>
              <a:t>logger.info</a:t>
            </a:r>
            <a:r>
              <a:rPr lang="en-US" sz="1000" i="1" dirty="0" smtClean="0"/>
              <a:t>("-- partial derivative </a:t>
            </a:r>
            <a:r>
              <a:rPr lang="en-US" sz="1000" i="1" dirty="0" err="1" smtClean="0"/>
              <a:t>f</a:t>
            </a:r>
            <a:r>
              <a:rPr lang="en-US" sz="1000" i="1" dirty="0" smtClean="0"/>
              <a:t> </a:t>
            </a:r>
            <a:r>
              <a:rPr lang="en-US" sz="1000" i="1" dirty="0" err="1" smtClean="0"/>
              <a:t>wrt</a:t>
            </a:r>
            <a:r>
              <a:rPr lang="en-US" sz="1000" i="1" dirty="0" smtClean="0"/>
              <a:t> xl1 with evaluator fe2 gradient fe2g1 fe1|feg1: " + f.getPartialDerivative("xl1", "fe2g1"));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Model Definition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1676400"/>
            <a:ext cx="7391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OptimizationModel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= </a:t>
            </a:r>
            <a:r>
              <a:rPr lang="en-US" i="1" dirty="0" err="1" smtClean="0"/>
              <a:t>optimizationModel("DesignExploration</a:t>
            </a:r>
            <a:r>
              <a:rPr lang="en-US" i="1" dirty="0" smtClean="0"/>
              <a:t> Model", </a:t>
            </a:r>
          </a:p>
          <a:p>
            <a:r>
              <a:rPr lang="en-US" i="1" dirty="0" err="1" smtClean="0"/>
              <a:t>designVars("x</a:t>
            </a:r>
            <a:r>
              <a:rPr lang="en-US" i="1" dirty="0" smtClean="0"/>
              <a:t>", 4), </a:t>
            </a:r>
          </a:p>
          <a:p>
            <a:r>
              <a:rPr lang="en-US" i="1" dirty="0" err="1" smtClean="0"/>
              <a:t>responseVars("f</a:t>
            </a:r>
            <a:r>
              <a:rPr lang="en-US" i="1" dirty="0" smtClean="0"/>
              <a:t>"), </a:t>
            </a:r>
          </a:p>
          <a:p>
            <a:r>
              <a:rPr lang="en-US" i="1" dirty="0" smtClean="0"/>
              <a:t>responseVars("g",3),</a:t>
            </a:r>
          </a:p>
          <a:p>
            <a:r>
              <a:rPr lang="en-US" i="1" dirty="0" err="1" smtClean="0"/>
              <a:t>objectiveVars(var("fo</a:t>
            </a:r>
            <a:r>
              <a:rPr lang="en-US" i="1" dirty="0" smtClean="0"/>
              <a:t>", "</a:t>
            </a:r>
            <a:r>
              <a:rPr lang="en-US" i="1" dirty="0" err="1" smtClean="0"/>
              <a:t>f</a:t>
            </a:r>
            <a:r>
              <a:rPr lang="en-US" i="1" dirty="0" smtClean="0"/>
              <a:t>", </a:t>
            </a:r>
            <a:r>
              <a:rPr lang="en-US" i="1" dirty="0" err="1" smtClean="0"/>
              <a:t>Target.min</a:t>
            </a:r>
            <a:r>
              <a:rPr lang="en-US" i="1" dirty="0" smtClean="0"/>
              <a:t> )),</a:t>
            </a:r>
          </a:p>
          <a:p>
            <a:r>
              <a:rPr lang="en-US" i="1" dirty="0" smtClean="0"/>
              <a:t>constraintVars(var("g1c", "g1", </a:t>
            </a:r>
            <a:r>
              <a:rPr lang="en-US" i="1" dirty="0" err="1" smtClean="0"/>
              <a:t>Relation.lt</a:t>
            </a:r>
            <a:r>
              <a:rPr lang="en-US" i="1" dirty="0" smtClean="0"/>
              <a:t>, 0.0), </a:t>
            </a:r>
          </a:p>
          <a:p>
            <a:r>
              <a:rPr lang="en-US" dirty="0" smtClean="0"/>
              <a:t>   </a:t>
            </a:r>
            <a:r>
              <a:rPr lang="en-US" i="1" dirty="0" smtClean="0"/>
              <a:t>var("g2c", "g2", </a:t>
            </a:r>
            <a:r>
              <a:rPr lang="en-US" i="1" dirty="0" err="1" smtClean="0"/>
              <a:t>Relation.lt</a:t>
            </a:r>
            <a:r>
              <a:rPr lang="en-US" i="1" dirty="0" smtClean="0"/>
              <a:t>, 0.0), </a:t>
            </a:r>
          </a:p>
          <a:p>
            <a:r>
              <a:rPr lang="en-US" dirty="0" smtClean="0"/>
              <a:t>   </a:t>
            </a:r>
            <a:r>
              <a:rPr lang="en-US" i="1" dirty="0" smtClean="0"/>
              <a:t>var("g3c","g3",Relation.lt, 0.0)));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6934200" cy="981075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MSTC SORCER Applications to Date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521700" cy="5257800"/>
          </a:xfrm>
        </p:spPr>
        <p:txBody>
          <a:bodyPr>
            <a:normAutofit lnSpcReduction="10000"/>
          </a:bodyPr>
          <a:lstStyle/>
          <a:p>
            <a:r>
              <a:rPr lang="en-US" sz="1800" b="1" dirty="0" smtClean="0"/>
              <a:t>Hi-Fidelity </a:t>
            </a:r>
            <a:r>
              <a:rPr lang="en-US" sz="1800" b="1" dirty="0" err="1" smtClean="0"/>
              <a:t>Aeroelastic</a:t>
            </a:r>
            <a:r>
              <a:rPr lang="en-US" sz="1800" b="1" dirty="0" smtClean="0"/>
              <a:t> Analysis</a:t>
            </a:r>
          </a:p>
          <a:p>
            <a:pPr lvl="1"/>
            <a:r>
              <a:rPr lang="en-US" sz="1600" b="1" dirty="0" smtClean="0"/>
              <a:t>Euler (AVUS), FEM (MSCNASTRAN), MDICE</a:t>
            </a:r>
          </a:p>
          <a:p>
            <a:r>
              <a:rPr lang="en-US" sz="1800" b="1" dirty="0" smtClean="0"/>
              <a:t>Hi-Fidelity Induced Drag minimization</a:t>
            </a:r>
          </a:p>
          <a:p>
            <a:pPr lvl="1"/>
            <a:r>
              <a:rPr lang="en-US" sz="1600" b="1" dirty="0" smtClean="0"/>
              <a:t>Euler (AVUS), Optimization (CONMIN, MATLAB)</a:t>
            </a:r>
          </a:p>
          <a:p>
            <a:r>
              <a:rPr lang="en-US" sz="1800" b="1" dirty="0" smtClean="0"/>
              <a:t>2-D large amplitude airfoil motion trajectory Optimization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Unsteady Vortex Lattice Method (in-house UVLM), </a:t>
            </a:r>
            <a:r>
              <a:rPr lang="en-US" sz="1600" b="1" dirty="0" err="1" smtClean="0"/>
              <a:t>Opti</a:t>
            </a:r>
            <a:r>
              <a:rPr lang="en-US" sz="1600" b="1" dirty="0" smtClean="0"/>
              <a:t> (DOT)</a:t>
            </a:r>
          </a:p>
          <a:p>
            <a:r>
              <a:rPr lang="en-US" sz="2000" b="1" dirty="0" smtClean="0"/>
              <a:t>Shape and sizing </a:t>
            </a:r>
            <a:r>
              <a:rPr lang="en-US" sz="2000" b="1" dirty="0" err="1" smtClean="0"/>
              <a:t>aeroelastic</a:t>
            </a:r>
            <a:r>
              <a:rPr lang="en-US" sz="2000" b="1" dirty="0" smtClean="0"/>
              <a:t> optimization</a:t>
            </a:r>
          </a:p>
          <a:p>
            <a:pPr lvl="1"/>
            <a:r>
              <a:rPr lang="en-US" sz="1600" b="1" dirty="0" smtClean="0"/>
              <a:t>Euler (AVUS), FEM (MSCNASTRAN), MDICE, </a:t>
            </a:r>
            <a:r>
              <a:rPr lang="en-US" sz="1600" b="1" dirty="0" err="1" smtClean="0"/>
              <a:t>Opti</a:t>
            </a:r>
            <a:r>
              <a:rPr lang="en-US" sz="1600" b="1" dirty="0" smtClean="0"/>
              <a:t> (DOT) FD sensitivities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Demonstrated tight integration with C, C++, and FORTRAN using JNA (can make direct calls to any shared object)</a:t>
            </a:r>
          </a:p>
          <a:p>
            <a:r>
              <a:rPr lang="en-US" sz="1600" b="1" dirty="0" smtClean="0"/>
              <a:t>Network configuration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Linux workstations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Linux cluster(2), Mac cluster(1)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SGI </a:t>
            </a:r>
            <a:r>
              <a:rPr lang="en-US" sz="1600" b="1" dirty="0" err="1" smtClean="0"/>
              <a:t>Irix</a:t>
            </a:r>
            <a:endParaRPr lang="en-US" sz="1600" b="1" dirty="0" smtClean="0"/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Windows 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Mac Desktop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Mac laptop</a:t>
            </a:r>
          </a:p>
          <a:p>
            <a:pPr lvl="1"/>
            <a:endParaRPr lang="en-US" sz="1600" b="1" dirty="0" smtClean="0"/>
          </a:p>
          <a:p>
            <a:pPr lvl="1"/>
            <a:endParaRPr lang="en-US" sz="1600" b="1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3"/>
          <p:cNvSpPr>
            <a:spLocks noChangeArrowheads="1"/>
          </p:cNvSpPr>
          <p:nvPr/>
        </p:nvSpPr>
        <p:spPr bwMode="auto">
          <a:xfrm>
            <a:off x="762000" y="1752600"/>
            <a:ext cx="708660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Minimize                                      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Objective Function </a:t>
            </a:r>
            <a:endParaRPr lang="en-US" sz="2000" i="1" dirty="0" smtClean="0">
              <a:effectLst/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Subject to                                     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endParaRPr lang="en-US" sz="2200" b="1" dirty="0" smtClean="0">
              <a:effectLst/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Inequality 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Constraints</a:t>
            </a:r>
            <a:endParaRPr lang="en-US" sz="2600" dirty="0" smtClean="0">
              <a:effectLst/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600" dirty="0">
                <a:effectLst/>
                <a:latin typeface="Arial" pitchFamily="34" charset="0"/>
                <a:cs typeface="Arial" pitchFamily="34" charset="0"/>
              </a:rPr>
              <a:t>  </a:t>
            </a:r>
            <a:endParaRPr lang="en-US" sz="2600" dirty="0" smtClean="0">
              <a:effectLst/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Side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Constraints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600" dirty="0" smtClean="0">
                <a:effectLst/>
                <a:latin typeface="Arial" pitchFamily="34" charset="0"/>
                <a:cs typeface="Arial" pitchFamily="34" charset="0"/>
              </a:rPr>
              <a:t>	</a:t>
            </a:r>
            <a:endParaRPr lang="en-US" sz="26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Shape and Sizing </a:t>
            </a:r>
            <a:r>
              <a:rPr lang="en-US" dirty="0" err="1" smtClean="0"/>
              <a:t>A</a:t>
            </a:r>
            <a:r>
              <a:rPr lang="en-US" b="1" i="1" dirty="0" err="1" smtClean="0"/>
              <a:t>eroelastic</a:t>
            </a:r>
            <a:r>
              <a:rPr lang="en-US" b="1" i="1" dirty="0" smtClean="0"/>
              <a:t> </a:t>
            </a:r>
            <a:r>
              <a:rPr lang="en-US" dirty="0" smtClean="0"/>
              <a:t>O</a:t>
            </a:r>
            <a:r>
              <a:rPr lang="en-US" b="1" i="1" dirty="0" smtClean="0"/>
              <a:t>ptimization</a:t>
            </a:r>
            <a:endParaRPr lang="en-US" sz="3200" b="1" i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038600" y="3200400"/>
          <a:ext cx="23542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26" name="Equation" r:id="rId4" imgW="1333500" imgH="431800" progId="Equation.3">
                  <p:embed/>
                </p:oleObj>
              </mc:Choice>
              <mc:Fallback>
                <p:oleObj name="Equation" r:id="rId4" imgW="1333500" imgH="431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200400"/>
                        <a:ext cx="2354262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4379913" y="2286000"/>
          <a:ext cx="17922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27" name="Equation" r:id="rId6" imgW="1016000" imgH="203200" progId="Equation.3">
                  <p:embed/>
                </p:oleObj>
              </mc:Choice>
              <mc:Fallback>
                <p:oleObj name="Equation" r:id="rId6" imgW="10160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9913" y="2286000"/>
                        <a:ext cx="1792287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3962400" y="4114800"/>
          <a:ext cx="4957762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28" name="Equation" r:id="rId8" imgW="2806700" imgH="406400" progId="Equation.3">
                  <p:embed/>
                </p:oleObj>
              </mc:Choice>
              <mc:Fallback>
                <p:oleObj name="Equation" r:id="rId8" imgW="2806700" imgH="4064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114800"/>
                        <a:ext cx="4957762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3962400" y="5008563"/>
          <a:ext cx="38115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29" name="Equation" r:id="rId10" imgW="2159000" imgH="228600" progId="Equation.3">
                  <p:embed/>
                </p:oleObj>
              </mc:Choice>
              <mc:Fallback>
                <p:oleObj name="Equation" r:id="rId10" imgW="215900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008563"/>
                        <a:ext cx="3811587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400" y="6248400"/>
            <a:ext cx="31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Ernest Thompson – AFRL/RBSD</a:t>
            </a:r>
            <a:endParaRPr lang="en-US" b="1" dirty="0"/>
          </a:p>
        </p:txBody>
      </p:sp>
      <p:graphicFrame>
        <p:nvGraphicFramePr>
          <p:cNvPr id="202758" name="Object 6"/>
          <p:cNvGraphicFramePr>
            <a:graphicFrameLocks noChangeAspect="1"/>
          </p:cNvGraphicFramePr>
          <p:nvPr/>
        </p:nvGraphicFramePr>
        <p:xfrm>
          <a:off x="3962400" y="5715000"/>
          <a:ext cx="2921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30" name="Equation" r:id="rId12" imgW="164880" imgH="228600" progId="Equation.3">
                  <p:embed/>
                </p:oleObj>
              </mc:Choice>
              <mc:Fallback>
                <p:oleObj name="Equation" r:id="rId12" imgW="16488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15000"/>
                        <a:ext cx="292100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343400" y="5772150"/>
            <a:ext cx="374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Structural sizes, and </a:t>
            </a:r>
            <a:r>
              <a:rPr lang="en-US" dirty="0" err="1" smtClean="0"/>
              <a:t>planform</a:t>
            </a:r>
            <a:r>
              <a:rPr lang="en-US" dirty="0" smtClean="0"/>
              <a:t> sweep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 weight shape &amp; sizing </a:t>
            </a:r>
            <a:r>
              <a:rPr lang="en-US" dirty="0" err="1" smtClean="0"/>
              <a:t>opti</a:t>
            </a:r>
            <a:endParaRPr lang="en-US" dirty="0"/>
          </a:p>
        </p:txBody>
      </p:sp>
      <p:pic>
        <p:nvPicPr>
          <p:cNvPr id="4" name="Picture 3" descr="I:\thompsed\Documents\Work\MDICE_JOBS\GolandFSR_GRID09_M1.30-q500\BACKUP\M1.30-q500-DispContour-IS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531" t="30716" r="27494" b="29514"/>
          <a:stretch>
            <a:fillRect/>
          </a:stretch>
        </p:blipFill>
        <p:spPr bwMode="auto">
          <a:xfrm>
            <a:off x="457200" y="2667000"/>
            <a:ext cx="4038600" cy="2545764"/>
          </a:xfrm>
          <a:prstGeom prst="rect">
            <a:avLst/>
          </a:prstGeom>
          <a:noFill/>
        </p:spPr>
      </p:pic>
      <p:pic>
        <p:nvPicPr>
          <p:cNvPr id="5" name="Picture 2" descr="I:\thompsed\Documents\Work\AIAA\AerospaceSciencesMeeting-Abstract-2008\Images\ReversalDynamicPressureVsMachNumb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000" t="6998" r="8513" b="36111"/>
          <a:stretch>
            <a:fillRect/>
          </a:stretch>
        </p:blipFill>
        <p:spPr bwMode="auto">
          <a:xfrm>
            <a:off x="5029200" y="2590800"/>
            <a:ext cx="3800201" cy="277406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553200" y="55626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43400" y="3886200"/>
            <a:ext cx="71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q_rev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6248400"/>
            <a:ext cx="31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Ernest Thompson – AFRL/RBSD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2057400"/>
            <a:ext cx="36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Euler Static </a:t>
            </a:r>
            <a:r>
              <a:rPr lang="en-US" dirty="0" err="1" smtClean="0"/>
              <a:t>Aeroelastic</a:t>
            </a:r>
            <a:r>
              <a:rPr lang="en-US" dirty="0" smtClean="0"/>
              <a:t>  Calculations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3200" b="1" i="1" dirty="0" err="1" smtClean="0">
                <a:solidFill>
                  <a:srgbClr val="254061"/>
                </a:solidFill>
                <a:latin typeface="Arial"/>
                <a:cs typeface="Arial"/>
              </a:rPr>
              <a:t>Trefftz</a:t>
            </a:r>
            <a:r>
              <a:rPr lang="en-US" sz="3200" b="1" i="1" dirty="0" smtClean="0">
                <a:solidFill>
                  <a:srgbClr val="254061"/>
                </a:solidFill>
                <a:latin typeface="Arial"/>
                <a:cs typeface="Arial"/>
              </a:rPr>
              <a:t>-Plane Induced Drag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76200" y="4152900"/>
          <a:ext cx="887094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69" name="Equation" r:id="rId3" imgW="3987800" imgH="469900" progId="Equation.3">
                  <p:embed/>
                </p:oleObj>
              </mc:Choice>
              <mc:Fallback>
                <p:oleObj name="Equation" r:id="rId3" imgW="3987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152900"/>
                        <a:ext cx="8870945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21"/>
          <p:cNvGraphicFramePr>
            <a:graphicFrameLocks noChangeAspect="1"/>
          </p:cNvGraphicFramePr>
          <p:nvPr/>
        </p:nvGraphicFramePr>
        <p:xfrm>
          <a:off x="39688" y="5403850"/>
          <a:ext cx="42799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70" name="Equation" r:id="rId5" imgW="3225800" imgH="660400" progId="Equation.3">
                  <p:embed/>
                </p:oleObj>
              </mc:Choice>
              <mc:Fallback>
                <p:oleObj name="Equation" r:id="rId5" imgW="32258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5403850"/>
                        <a:ext cx="4279900" cy="83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22"/>
          <p:cNvGraphicFramePr>
            <a:graphicFrameLocks noChangeAspect="1"/>
          </p:cNvGraphicFramePr>
          <p:nvPr/>
        </p:nvGraphicFramePr>
        <p:xfrm>
          <a:off x="4686300" y="5791200"/>
          <a:ext cx="40687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71" name="Equation" r:id="rId7" imgW="1828800" imgH="241200" progId="Equation.3">
                  <p:embed/>
                </p:oleObj>
              </mc:Choice>
              <mc:Fallback>
                <p:oleObj name="Equation" r:id="rId7" imgW="1828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5791200"/>
                        <a:ext cx="4068763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24"/>
          <p:cNvGraphicFramePr>
            <a:graphicFrameLocks noChangeAspect="1"/>
          </p:cNvGraphicFramePr>
          <p:nvPr/>
        </p:nvGraphicFramePr>
        <p:xfrm>
          <a:off x="6027738" y="1112838"/>
          <a:ext cx="19367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72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1112838"/>
                        <a:ext cx="193675" cy="23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3"/>
          <p:cNvGraphicFramePr>
            <a:graphicFrameLocks noChangeAspect="1"/>
          </p:cNvGraphicFramePr>
          <p:nvPr/>
        </p:nvGraphicFramePr>
        <p:xfrm>
          <a:off x="712788" y="6507163"/>
          <a:ext cx="173831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573" name="Equation" r:id="rId11" imgW="965200" imgH="177800" progId="Equation.3">
                  <p:embed/>
                </p:oleObj>
              </mc:Choice>
              <mc:Fallback>
                <p:oleObj name="Equation" r:id="rId11" imgW="965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6507163"/>
                        <a:ext cx="1738312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2" name="TextBox 53"/>
          <p:cNvSpPr txBox="1">
            <a:spLocks noChangeArrowheads="1"/>
          </p:cNvSpPr>
          <p:nvPr/>
        </p:nvSpPr>
        <p:spPr bwMode="auto">
          <a:xfrm>
            <a:off x="2562225" y="6477000"/>
            <a:ext cx="2314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</a:rPr>
              <a:t>Kutta-Joukowski</a:t>
            </a:r>
            <a:r>
              <a:rPr lang="en-US" sz="1400" dirty="0" smtClean="0">
                <a:solidFill>
                  <a:srgbClr val="000000"/>
                </a:solidFill>
              </a:rPr>
              <a:t> theorem)</a:t>
            </a:r>
          </a:p>
        </p:txBody>
      </p:sp>
      <p:pic>
        <p:nvPicPr>
          <p:cNvPr id="55" name="Picture 54" descr="TreftzPlaneFigure.JPG"/>
          <p:cNvPicPr>
            <a:picLocks noChangeAspect="1"/>
          </p:cNvPicPr>
          <p:nvPr/>
        </p:nvPicPr>
        <p:blipFill>
          <a:blip r:embed="rId13"/>
          <a:srcRect l="938" t="2667" r="469" b="2667"/>
          <a:stretch>
            <a:fillRect/>
          </a:stretch>
        </p:blipFill>
        <p:spPr>
          <a:xfrm>
            <a:off x="85808" y="1143000"/>
            <a:ext cx="9015263" cy="304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82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9" descr="illus-se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00200"/>
            <a:ext cx="657106" cy="856192"/>
          </a:xfrm>
          <a:prstGeom prst="rect">
            <a:avLst/>
          </a:prstGeom>
          <a:noFill/>
        </p:spPr>
      </p:pic>
      <p:pic>
        <p:nvPicPr>
          <p:cNvPr id="945165" name="Picture 13" descr="j02857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0613" y="4081463"/>
            <a:ext cx="833437" cy="512762"/>
          </a:xfrm>
          <a:prstGeom prst="rect">
            <a:avLst/>
          </a:prstGeom>
          <a:noFill/>
        </p:spPr>
      </p:pic>
      <p:sp>
        <p:nvSpPr>
          <p:cNvPr id="945200" name="Oval 48"/>
          <p:cNvSpPr>
            <a:spLocks noChangeArrowheads="1"/>
          </p:cNvSpPr>
          <p:nvPr/>
        </p:nvSpPr>
        <p:spPr bwMode="auto">
          <a:xfrm>
            <a:off x="3748088" y="4311650"/>
            <a:ext cx="152400" cy="76200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5202" name="Oval 50"/>
          <p:cNvSpPr>
            <a:spLocks noChangeArrowheads="1"/>
          </p:cNvSpPr>
          <p:nvPr/>
        </p:nvSpPr>
        <p:spPr bwMode="auto">
          <a:xfrm>
            <a:off x="3938588" y="4157663"/>
            <a:ext cx="1524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5212" name="Text Box 60"/>
          <p:cNvSpPr txBox="1">
            <a:spLocks noChangeArrowheads="1"/>
          </p:cNvSpPr>
          <p:nvPr/>
        </p:nvSpPr>
        <p:spPr bwMode="auto">
          <a:xfrm>
            <a:off x="3657600" y="3733800"/>
            <a:ext cx="92044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Gladius</a:t>
            </a:r>
            <a:endParaRPr lang="en-US" dirty="0"/>
          </a:p>
        </p:txBody>
      </p:sp>
      <p:sp>
        <p:nvSpPr>
          <p:cNvPr id="945215" name="Text Box 63"/>
          <p:cNvSpPr txBox="1">
            <a:spLocks noChangeArrowheads="1"/>
          </p:cNvSpPr>
          <p:nvPr/>
        </p:nvSpPr>
        <p:spPr bwMode="auto">
          <a:xfrm>
            <a:off x="6935788" y="3920066"/>
            <a:ext cx="6762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945219" name="Line 67"/>
          <p:cNvSpPr>
            <a:spLocks noChangeShapeType="1"/>
          </p:cNvSpPr>
          <p:nvPr/>
        </p:nvSpPr>
        <p:spPr bwMode="auto">
          <a:xfrm flipV="1">
            <a:off x="3844925" y="4237038"/>
            <a:ext cx="114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/>
              <a:t>Sorcer</a:t>
            </a:r>
            <a:r>
              <a:rPr lang="en-US" sz="3200" dirty="0" smtClean="0"/>
              <a:t> network configuration for min weight (shape and sizing)</a:t>
            </a:r>
            <a:endParaRPr lang="en-US" sz="3200" dirty="0"/>
          </a:p>
        </p:txBody>
      </p:sp>
      <p:sp>
        <p:nvSpPr>
          <p:cNvPr id="25" name="Oval 39"/>
          <p:cNvSpPr>
            <a:spLocks noChangeArrowheads="1"/>
          </p:cNvSpPr>
          <p:nvPr/>
        </p:nvSpPr>
        <p:spPr bwMode="auto">
          <a:xfrm>
            <a:off x="1874190" y="1896603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13" descr="j02857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652" y="5562600"/>
            <a:ext cx="743127" cy="457200"/>
          </a:xfrm>
          <a:prstGeom prst="rect">
            <a:avLst/>
          </a:prstGeom>
          <a:noFill/>
        </p:spPr>
      </p:pic>
      <p:pic>
        <p:nvPicPr>
          <p:cNvPr id="27" name="Picture 13" descr="j02857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4590" y="2099732"/>
            <a:ext cx="922029" cy="567267"/>
          </a:xfrm>
          <a:prstGeom prst="rect">
            <a:avLst/>
          </a:prstGeom>
          <a:noFill/>
        </p:spPr>
      </p:pic>
      <p:sp>
        <p:nvSpPr>
          <p:cNvPr id="31" name="Text Box 56"/>
          <p:cNvSpPr txBox="1">
            <a:spLocks noChangeArrowheads="1"/>
          </p:cNvSpPr>
          <p:nvPr/>
        </p:nvSpPr>
        <p:spPr bwMode="auto">
          <a:xfrm>
            <a:off x="1676400" y="1295400"/>
            <a:ext cx="1116011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Coalescence</a:t>
            </a:r>
          </a:p>
        </p:txBody>
      </p:sp>
      <p:pic>
        <p:nvPicPr>
          <p:cNvPr id="32" name="Picture 9" descr="illus-se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429000"/>
            <a:ext cx="657106" cy="856192"/>
          </a:xfrm>
          <a:prstGeom prst="rect">
            <a:avLst/>
          </a:prstGeom>
          <a:noFill/>
        </p:spPr>
      </p:pic>
      <p:sp>
        <p:nvSpPr>
          <p:cNvPr id="33" name="Oval 39"/>
          <p:cNvSpPr>
            <a:spLocks noChangeArrowheads="1"/>
          </p:cNvSpPr>
          <p:nvPr/>
        </p:nvSpPr>
        <p:spPr bwMode="auto">
          <a:xfrm>
            <a:off x="1874190" y="3725403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56"/>
          <p:cNvSpPr txBox="1">
            <a:spLocks noChangeArrowheads="1"/>
          </p:cNvSpPr>
          <p:nvPr/>
        </p:nvSpPr>
        <p:spPr bwMode="auto">
          <a:xfrm>
            <a:off x="1498481" y="3234272"/>
            <a:ext cx="780535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NMEDA</a:t>
            </a:r>
            <a:endParaRPr lang="en-US" sz="1400" dirty="0"/>
          </a:p>
        </p:txBody>
      </p:sp>
      <p:pic>
        <p:nvPicPr>
          <p:cNvPr id="36" name="Picture 9" descr="illus-se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5181600"/>
            <a:ext cx="657106" cy="856192"/>
          </a:xfrm>
          <a:prstGeom prst="rect">
            <a:avLst/>
          </a:prstGeom>
          <a:noFill/>
        </p:spPr>
      </p:pic>
      <p:sp>
        <p:nvSpPr>
          <p:cNvPr id="37" name="Oval 39"/>
          <p:cNvSpPr>
            <a:spLocks noChangeArrowheads="1"/>
          </p:cNvSpPr>
          <p:nvPr/>
        </p:nvSpPr>
        <p:spPr bwMode="auto">
          <a:xfrm>
            <a:off x="2026590" y="5478003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" name="Picture 13" descr="j02857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429000"/>
            <a:ext cx="751725" cy="462490"/>
          </a:xfrm>
          <a:prstGeom prst="rect">
            <a:avLst/>
          </a:prstGeom>
          <a:noFill/>
        </p:spPr>
      </p:pic>
      <p:sp>
        <p:nvSpPr>
          <p:cNvPr id="44" name="Oval 39"/>
          <p:cNvSpPr>
            <a:spLocks noChangeArrowheads="1"/>
          </p:cNvSpPr>
          <p:nvPr/>
        </p:nvSpPr>
        <p:spPr bwMode="auto">
          <a:xfrm>
            <a:off x="4087283" y="2188105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6188605" y="3551238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9856" y="1634072"/>
            <a:ext cx="457200" cy="50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1281" y="3539072"/>
            <a:ext cx="561975" cy="61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681" y="5308605"/>
            <a:ext cx="561975" cy="61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30988" y="3158066"/>
            <a:ext cx="466119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49" descr="linux_crystalized_tux.jpg"/>
          <p:cNvPicPr>
            <a:picLocks noChangeAspect="1"/>
          </p:cNvPicPr>
          <p:nvPr/>
        </p:nvPicPr>
        <p:blipFill>
          <a:blip r:embed="rId7" cstate="print"/>
          <a:srcRect l="20302" r="20435" b="11111"/>
          <a:stretch>
            <a:fillRect/>
          </a:stretch>
        </p:blipFill>
        <p:spPr>
          <a:xfrm>
            <a:off x="7011988" y="3310466"/>
            <a:ext cx="457200" cy="504497"/>
          </a:xfrm>
          <a:prstGeom prst="rect">
            <a:avLst/>
          </a:prstGeom>
        </p:spPr>
      </p:pic>
      <p:pic>
        <p:nvPicPr>
          <p:cNvPr id="51" name="Picture 50" descr="linux_crystalized_tux.jpg"/>
          <p:cNvPicPr>
            <a:picLocks noChangeAspect="1"/>
          </p:cNvPicPr>
          <p:nvPr/>
        </p:nvPicPr>
        <p:blipFill>
          <a:blip r:embed="rId7" cstate="print"/>
          <a:srcRect l="20302" r="20435" b="11111"/>
          <a:stretch>
            <a:fillRect/>
          </a:stretch>
        </p:blipFill>
        <p:spPr>
          <a:xfrm>
            <a:off x="2212856" y="1557872"/>
            <a:ext cx="457200" cy="50449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00581" y="2096222"/>
            <a:ext cx="554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Avus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5081" y="4148672"/>
            <a:ext cx="554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Avus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93681" y="5918205"/>
            <a:ext cx="554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Avus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5" name="Picture 54" descr="apple-logo2.jpg"/>
          <p:cNvPicPr>
            <a:picLocks noChangeAspect="1"/>
          </p:cNvPicPr>
          <p:nvPr/>
        </p:nvPicPr>
        <p:blipFill>
          <a:blip r:embed="rId8" cstate="print"/>
          <a:srcRect l="11111" t="8333" r="8333" b="11111"/>
          <a:stretch>
            <a:fillRect/>
          </a:stretch>
        </p:blipFill>
        <p:spPr>
          <a:xfrm>
            <a:off x="2260481" y="4775205"/>
            <a:ext cx="457200" cy="457200"/>
          </a:xfrm>
          <a:prstGeom prst="rect">
            <a:avLst/>
          </a:prstGeom>
        </p:spPr>
      </p:pic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1623152" y="4927605"/>
            <a:ext cx="713529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Xserv2</a:t>
            </a:r>
            <a:endParaRPr lang="en-US" sz="1400" dirty="0"/>
          </a:p>
        </p:txBody>
      </p:sp>
      <p:pic>
        <p:nvPicPr>
          <p:cNvPr id="57" name="Picture 56" descr="linux_crystalized_tux.jpg"/>
          <p:cNvPicPr>
            <a:picLocks noChangeAspect="1"/>
          </p:cNvPicPr>
          <p:nvPr/>
        </p:nvPicPr>
        <p:blipFill>
          <a:blip r:embed="rId7" cstate="print"/>
          <a:srcRect l="20302" r="20435" b="11111"/>
          <a:stretch>
            <a:fillRect/>
          </a:stretch>
        </p:blipFill>
        <p:spPr>
          <a:xfrm>
            <a:off x="2184281" y="3234272"/>
            <a:ext cx="457200" cy="504497"/>
          </a:xfrm>
          <a:prstGeom prst="rect">
            <a:avLst/>
          </a:prstGeom>
        </p:spPr>
      </p:pic>
      <p:pic>
        <p:nvPicPr>
          <p:cNvPr id="58" name="Picture 57" descr="linux_crystalized_tux.jpg"/>
          <p:cNvPicPr>
            <a:picLocks noChangeAspect="1"/>
          </p:cNvPicPr>
          <p:nvPr/>
        </p:nvPicPr>
        <p:blipFill>
          <a:blip r:embed="rId7" cstate="print"/>
          <a:srcRect l="20302" r="20435" b="11111"/>
          <a:stretch>
            <a:fillRect/>
          </a:stretch>
        </p:blipFill>
        <p:spPr>
          <a:xfrm>
            <a:off x="4495800" y="4038600"/>
            <a:ext cx="457200" cy="504497"/>
          </a:xfrm>
          <a:prstGeom prst="rect">
            <a:avLst/>
          </a:prstGeom>
        </p:spPr>
      </p:pic>
      <p:sp>
        <p:nvSpPr>
          <p:cNvPr id="65" name="Text Box 60"/>
          <p:cNvSpPr txBox="1">
            <a:spLocks noChangeArrowheads="1"/>
          </p:cNvSpPr>
          <p:nvPr/>
        </p:nvSpPr>
        <p:spPr bwMode="auto">
          <a:xfrm>
            <a:off x="5640388" y="3081866"/>
            <a:ext cx="92044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Whittle</a:t>
            </a:r>
            <a:endParaRPr lang="en-US" dirty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2788" y="3843866"/>
            <a:ext cx="533400" cy="53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14800" y="4495800"/>
            <a:ext cx="533400" cy="53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5867400"/>
            <a:ext cx="609600" cy="62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ext Box 60"/>
          <p:cNvSpPr txBox="1">
            <a:spLocks noChangeArrowheads="1"/>
          </p:cNvSpPr>
          <p:nvPr/>
        </p:nvSpPr>
        <p:spPr bwMode="auto">
          <a:xfrm>
            <a:off x="5181600" y="5181600"/>
            <a:ext cx="108074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Gothmog</a:t>
            </a:r>
            <a:endParaRPr lang="en-US" dirty="0"/>
          </a:p>
        </p:txBody>
      </p:sp>
      <p:pic>
        <p:nvPicPr>
          <p:cNvPr id="68" name="Picture 67" descr="apple-logo2.jpg"/>
          <p:cNvPicPr>
            <a:picLocks noChangeAspect="1"/>
          </p:cNvPicPr>
          <p:nvPr/>
        </p:nvPicPr>
        <p:blipFill>
          <a:blip r:embed="rId11" cstate="print"/>
          <a:srcRect l="11111" t="8333" r="8333" b="11111"/>
          <a:stretch>
            <a:fillRect/>
          </a:stretch>
        </p:blipFill>
        <p:spPr>
          <a:xfrm>
            <a:off x="6248400" y="5410200"/>
            <a:ext cx="381000" cy="381000"/>
          </a:xfrm>
          <a:prstGeom prst="rect">
            <a:avLst/>
          </a:prstGeom>
        </p:spPr>
      </p:pic>
      <p:pic>
        <p:nvPicPr>
          <p:cNvPr id="69" name="Picture 68" descr="sorcer-ico-rg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24200" y="4191000"/>
            <a:ext cx="381000" cy="381000"/>
          </a:xfrm>
          <a:prstGeom prst="rect">
            <a:avLst/>
          </a:prstGeom>
        </p:spPr>
      </p:pic>
      <p:pic>
        <p:nvPicPr>
          <p:cNvPr id="70" name="Picture 69" descr="sorcer-ico-rg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02388" y="3920066"/>
            <a:ext cx="381000" cy="381000"/>
          </a:xfrm>
          <a:prstGeom prst="rect">
            <a:avLst/>
          </a:prstGeom>
        </p:spPr>
      </p:pic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00400" y="4572000"/>
            <a:ext cx="1052511" cy="67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8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35588" y="3462866"/>
            <a:ext cx="457200" cy="543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Content Placeholder 3" descr="windows_logo.jpg"/>
          <p:cNvPicPr>
            <a:picLocks noChangeAspect="1"/>
          </p:cNvPicPr>
          <p:nvPr/>
        </p:nvPicPr>
        <p:blipFill>
          <a:blip r:embed="rId15" cstate="print"/>
          <a:srcRect l="12698" t="16667" r="11111" b="13889"/>
          <a:stretch>
            <a:fillRect/>
          </a:stretch>
        </p:blipFill>
        <p:spPr>
          <a:xfrm>
            <a:off x="4572000" y="1752600"/>
            <a:ext cx="766694" cy="532426"/>
          </a:xfrm>
          <a:prstGeom prst="rect">
            <a:avLst/>
          </a:prstGeom>
        </p:spPr>
      </p:pic>
      <p:pic>
        <p:nvPicPr>
          <p:cNvPr id="72" name="Picture 71" descr="sorcer-ico-rg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72000" y="2362200"/>
            <a:ext cx="381000" cy="38100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279790" y="1794932"/>
            <a:ext cx="1293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RBSDZ0010143</a:t>
            </a:r>
            <a:endParaRPr lang="en-US" sz="14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557174" y="1143000"/>
            <a:ext cx="2586826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1" descr="Z:\Darcy_Research\Team_Documents\N2_Diagram_Presentation_Rev4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91400" y="4267200"/>
            <a:ext cx="1600200" cy="1028500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81000" y="6324600"/>
            <a:ext cx="31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Ernest Thompson – AFRL/RBSD</a:t>
            </a:r>
            <a:endParaRPr lang="en-US" b="1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Concluding Remarks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MSTC is responsible for executing large scale system level MDA/MDO in a </a:t>
            </a:r>
            <a:r>
              <a:rPr lang="en-US" sz="2400" dirty="0" err="1" smtClean="0"/>
              <a:t>heterogenous</a:t>
            </a:r>
            <a:r>
              <a:rPr lang="en-US" sz="2400" dirty="0" smtClean="0"/>
              <a:t> computing environment</a:t>
            </a:r>
          </a:p>
          <a:p>
            <a:r>
              <a:rPr lang="en-US" sz="2400" dirty="0" smtClean="0"/>
              <a:t>SORCER exposes Sun’s </a:t>
            </a:r>
            <a:r>
              <a:rPr lang="en-US" sz="2400" dirty="0" err="1" smtClean="0"/>
              <a:t>Jini</a:t>
            </a:r>
            <a:r>
              <a:rPr lang="en-US" sz="2400" dirty="0" smtClean="0"/>
              <a:t> connection Technology to create a Model Oriented Programming (MOP) and computing environment for large scale MDA/MDO</a:t>
            </a:r>
          </a:p>
          <a:p>
            <a:r>
              <a:rPr lang="en-US" sz="2400" dirty="0" smtClean="0"/>
              <a:t>SORCER Functionality</a:t>
            </a:r>
          </a:p>
          <a:p>
            <a:pPr lvl="1"/>
            <a:r>
              <a:rPr lang="en-US" sz="2000" dirty="0" smtClean="0"/>
              <a:t>Create providers and expose them as </a:t>
            </a:r>
            <a:r>
              <a:rPr lang="en-US" sz="2000" dirty="0" err="1" smtClean="0"/>
              <a:t>jini</a:t>
            </a:r>
            <a:r>
              <a:rPr lang="en-US" sz="2000" dirty="0" smtClean="0"/>
              <a:t> services.</a:t>
            </a:r>
          </a:p>
          <a:p>
            <a:pPr lvl="1"/>
            <a:r>
              <a:rPr lang="en-US" sz="2000" dirty="0" smtClean="0"/>
              <a:t>Exertion Oriented Programming – Ability to </a:t>
            </a:r>
            <a:r>
              <a:rPr lang="en-US" sz="2000" dirty="0" err="1" smtClean="0"/>
              <a:t>orchastrate</a:t>
            </a:r>
            <a:r>
              <a:rPr lang="en-US" sz="2000" dirty="0" smtClean="0"/>
              <a:t> Services</a:t>
            </a:r>
          </a:p>
          <a:p>
            <a:pPr lvl="1"/>
            <a:r>
              <a:rPr lang="en-US" sz="2000" dirty="0" smtClean="0"/>
              <a:t> Models for analysis, </a:t>
            </a:r>
            <a:r>
              <a:rPr lang="en-US" sz="2000" dirty="0" err="1" smtClean="0"/>
              <a:t>sensitvitities</a:t>
            </a:r>
            <a:r>
              <a:rPr lang="en-US" sz="2000" dirty="0" smtClean="0"/>
              <a:t>, and design</a:t>
            </a:r>
          </a:p>
          <a:p>
            <a:pPr lvl="1"/>
            <a:r>
              <a:rPr lang="en-US" sz="2000" dirty="0" smtClean="0"/>
              <a:t>VEF – Functional demand driven computations</a:t>
            </a:r>
          </a:p>
          <a:p>
            <a:pPr lvl="1"/>
            <a:r>
              <a:rPr lang="en-US" sz="2000" dirty="0" smtClean="0"/>
              <a:t>Space Computing</a:t>
            </a:r>
          </a:p>
          <a:p>
            <a:endParaRPr lang="en-US" sz="24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/>
              <a:t>Motivation</a:t>
            </a:r>
          </a:p>
        </p:txBody>
      </p:sp>
      <p:pic>
        <p:nvPicPr>
          <p:cNvPr id="913412" name="Picture 4"/>
          <p:cNvPicPr>
            <a:picLocks noChangeAspect="1" noChangeArrowheads="1"/>
          </p:cNvPicPr>
          <p:nvPr/>
        </p:nvPicPr>
        <p:blipFill>
          <a:blip r:embed="rId3"/>
          <a:srcRect t="8359" r="14629" b="23958"/>
          <a:stretch>
            <a:fillRect/>
          </a:stretch>
        </p:blipFill>
        <p:spPr bwMode="auto">
          <a:xfrm>
            <a:off x="0" y="1009650"/>
            <a:ext cx="9144000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3413" name="Text Box 5"/>
          <p:cNvSpPr txBox="1">
            <a:spLocks noChangeArrowheads="1"/>
          </p:cNvSpPr>
          <p:nvPr/>
        </p:nvSpPr>
        <p:spPr bwMode="auto">
          <a:xfrm>
            <a:off x="193675" y="5810250"/>
            <a:ext cx="5072063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i="0"/>
              <a:t>Long duration on station</a:t>
            </a:r>
          </a:p>
          <a:p>
            <a:pPr algn="l">
              <a:lnSpc>
                <a:spcPct val="60000"/>
              </a:lnSpc>
            </a:pPr>
            <a:endParaRPr lang="en-US" sz="2000" i="0"/>
          </a:p>
          <a:p>
            <a:pPr algn="l"/>
            <a:r>
              <a:rPr lang="en-US" sz="2000" i="0"/>
              <a:t>Large changes of           over the mission</a:t>
            </a:r>
          </a:p>
        </p:txBody>
      </p:sp>
      <p:graphicFrame>
        <p:nvGraphicFramePr>
          <p:cNvPr id="913414" name="Object 6"/>
          <p:cNvGraphicFramePr>
            <a:graphicFrameLocks noChangeAspect="1"/>
          </p:cNvGraphicFramePr>
          <p:nvPr/>
        </p:nvGraphicFramePr>
        <p:xfrm>
          <a:off x="2133600" y="6266264"/>
          <a:ext cx="42068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46" name="Equation" r:id="rId4" imgW="304560" imgH="368280" progId="Equation.3">
                  <p:embed/>
                </p:oleObj>
              </mc:Choice>
              <mc:Fallback>
                <p:oleObj name="Equation" r:id="rId4" imgW="304560" imgH="3682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6266264"/>
                        <a:ext cx="420688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/>
              <a:t>A Solution</a:t>
            </a:r>
          </a:p>
        </p:txBody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600" y="1123950"/>
            <a:ext cx="8521700" cy="5235575"/>
          </a:xfrm>
        </p:spPr>
        <p:txBody>
          <a:bodyPr/>
          <a:lstStyle/>
          <a:p>
            <a:r>
              <a:rPr lang="en-US"/>
              <a:t>Utilize conformal control surfaces to enhance laminar flow, minimize the Drag </a:t>
            </a:r>
          </a:p>
        </p:txBody>
      </p:sp>
      <p:pic>
        <p:nvPicPr>
          <p:cNvPr id="914436" name="Picture 4" descr="wing defl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8913" y="3478213"/>
            <a:ext cx="5145087" cy="3379787"/>
          </a:xfrm>
          <a:prstGeom prst="rect">
            <a:avLst/>
          </a:prstGeom>
          <a:noFill/>
        </p:spPr>
      </p:pic>
      <p:pic>
        <p:nvPicPr>
          <p:cNvPr id="914438" name="Picture 6" descr="Adaptive Compliant W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62175"/>
            <a:ext cx="3995738" cy="2759075"/>
          </a:xfrm>
          <a:prstGeom prst="rect">
            <a:avLst/>
          </a:prstGeom>
          <a:noFill/>
        </p:spPr>
      </p:pic>
      <p:pic>
        <p:nvPicPr>
          <p:cNvPr id="914439" name="Picture 7"/>
          <p:cNvPicPr>
            <a:picLocks noChangeAspect="1" noChangeArrowheads="1"/>
          </p:cNvPicPr>
          <p:nvPr/>
        </p:nvPicPr>
        <p:blipFill>
          <a:blip r:embed="rId4"/>
          <a:srcRect l="1271" t="4865" r="1271" b="4865"/>
          <a:stretch>
            <a:fillRect/>
          </a:stretch>
        </p:blipFill>
        <p:spPr bwMode="auto">
          <a:xfrm>
            <a:off x="0" y="4891088"/>
            <a:ext cx="3957638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8"/>
          <p:cNvGrpSpPr>
            <a:grpSpLocks noChangeAspect="1"/>
          </p:cNvGrpSpPr>
          <p:nvPr/>
        </p:nvGrpSpPr>
        <p:grpSpPr bwMode="auto">
          <a:xfrm>
            <a:off x="6723063" y="2963863"/>
            <a:ext cx="2419350" cy="503237"/>
            <a:chOff x="372" y="101"/>
            <a:chExt cx="2314" cy="481"/>
          </a:xfrm>
        </p:grpSpPr>
        <p:sp>
          <p:nvSpPr>
            <p:cNvPr id="914441" name="WordArt 9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72" y="101"/>
              <a:ext cx="2314" cy="436"/>
            </a:xfrm>
            <a:prstGeom prst="rect">
              <a:avLst/>
            </a:prstGeom>
          </p:spPr>
          <p:txBody>
            <a:bodyPr wrap="none" fromWordArt="1">
              <a:prstTxWarp prst="textDeflateBottom">
                <a:avLst>
                  <a:gd name="adj" fmla="val 44088"/>
                </a:avLst>
              </a:prstTxWarp>
            </a:bodyPr>
            <a:lstStyle/>
            <a:p>
              <a:r>
                <a:rPr lang="en-US" sz="2400" kern="10"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solidFill>
                    <a:srgbClr val="000080"/>
                  </a:solidFill>
                  <a:latin typeface="Trebuchet MS"/>
                  <a:ea typeface="Trebuchet MS"/>
                  <a:cs typeface="Trebuchet MS"/>
                </a:rPr>
                <a:t>FlexSys Inc.</a:t>
              </a:r>
            </a:p>
          </p:txBody>
        </p:sp>
        <p:grpSp>
          <p:nvGrpSpPr>
            <p:cNvPr id="3" name="Group 10"/>
            <p:cNvGrpSpPr>
              <a:grpSpLocks noChangeAspect="1"/>
            </p:cNvGrpSpPr>
            <p:nvPr/>
          </p:nvGrpSpPr>
          <p:grpSpPr bwMode="auto">
            <a:xfrm>
              <a:off x="684" y="346"/>
              <a:ext cx="1564" cy="236"/>
              <a:chOff x="684" y="346"/>
              <a:chExt cx="1564" cy="236"/>
            </a:xfrm>
          </p:grpSpPr>
          <p:sp>
            <p:nvSpPr>
              <p:cNvPr id="914443" name="Freeform 11"/>
              <p:cNvSpPr>
                <a:spLocks noChangeAspect="1"/>
              </p:cNvSpPr>
              <p:nvPr/>
            </p:nvSpPr>
            <p:spPr bwMode="auto">
              <a:xfrm>
                <a:off x="786" y="346"/>
                <a:ext cx="382" cy="142"/>
              </a:xfrm>
              <a:custGeom>
                <a:avLst/>
                <a:gdLst/>
                <a:ahLst/>
                <a:cxnLst>
                  <a:cxn ang="0">
                    <a:pos x="17" y="726"/>
                  </a:cxn>
                  <a:cxn ang="0">
                    <a:pos x="42" y="511"/>
                  </a:cxn>
                  <a:cxn ang="0">
                    <a:pos x="267" y="251"/>
                  </a:cxn>
                  <a:cxn ang="0">
                    <a:pos x="727" y="71"/>
                  </a:cxn>
                  <a:cxn ang="0">
                    <a:pos x="1287" y="6"/>
                  </a:cxn>
                  <a:cxn ang="0">
                    <a:pos x="1825" y="35"/>
                  </a:cxn>
                  <a:cxn ang="0">
                    <a:pos x="1402" y="41"/>
                  </a:cxn>
                  <a:cxn ang="0">
                    <a:pos x="917" y="81"/>
                  </a:cxn>
                  <a:cxn ang="0">
                    <a:pos x="552" y="186"/>
                  </a:cxn>
                  <a:cxn ang="0">
                    <a:pos x="232" y="386"/>
                  </a:cxn>
                  <a:cxn ang="0">
                    <a:pos x="142" y="531"/>
                  </a:cxn>
                  <a:cxn ang="0">
                    <a:pos x="127" y="676"/>
                  </a:cxn>
                  <a:cxn ang="0">
                    <a:pos x="17" y="726"/>
                  </a:cxn>
                </a:cxnLst>
                <a:rect l="0" t="0" r="r" b="b"/>
                <a:pathLst>
                  <a:path w="1844" h="753">
                    <a:moveTo>
                      <a:pt x="17" y="726"/>
                    </a:moveTo>
                    <a:cubicBezTo>
                      <a:pt x="3" y="699"/>
                      <a:pt x="0" y="590"/>
                      <a:pt x="42" y="511"/>
                    </a:cubicBezTo>
                    <a:cubicBezTo>
                      <a:pt x="84" y="432"/>
                      <a:pt x="153" y="324"/>
                      <a:pt x="267" y="251"/>
                    </a:cubicBezTo>
                    <a:cubicBezTo>
                      <a:pt x="381" y="178"/>
                      <a:pt x="557" y="112"/>
                      <a:pt x="727" y="71"/>
                    </a:cubicBezTo>
                    <a:cubicBezTo>
                      <a:pt x="897" y="30"/>
                      <a:pt x="1104" y="12"/>
                      <a:pt x="1287" y="6"/>
                    </a:cubicBezTo>
                    <a:cubicBezTo>
                      <a:pt x="1470" y="0"/>
                      <a:pt x="1806" y="29"/>
                      <a:pt x="1825" y="35"/>
                    </a:cubicBezTo>
                    <a:cubicBezTo>
                      <a:pt x="1844" y="41"/>
                      <a:pt x="1553" y="33"/>
                      <a:pt x="1402" y="41"/>
                    </a:cubicBezTo>
                    <a:cubicBezTo>
                      <a:pt x="1251" y="49"/>
                      <a:pt x="1059" y="57"/>
                      <a:pt x="917" y="81"/>
                    </a:cubicBezTo>
                    <a:cubicBezTo>
                      <a:pt x="775" y="105"/>
                      <a:pt x="666" y="135"/>
                      <a:pt x="552" y="186"/>
                    </a:cubicBezTo>
                    <a:cubicBezTo>
                      <a:pt x="438" y="237"/>
                      <a:pt x="300" y="329"/>
                      <a:pt x="232" y="386"/>
                    </a:cubicBezTo>
                    <a:cubicBezTo>
                      <a:pt x="164" y="443"/>
                      <a:pt x="159" y="483"/>
                      <a:pt x="142" y="531"/>
                    </a:cubicBezTo>
                    <a:cubicBezTo>
                      <a:pt x="125" y="579"/>
                      <a:pt x="148" y="644"/>
                      <a:pt x="127" y="676"/>
                    </a:cubicBezTo>
                    <a:cubicBezTo>
                      <a:pt x="106" y="708"/>
                      <a:pt x="31" y="753"/>
                      <a:pt x="17" y="726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4" name="Freeform 12"/>
              <p:cNvSpPr>
                <a:spLocks noChangeAspect="1"/>
              </p:cNvSpPr>
              <p:nvPr/>
            </p:nvSpPr>
            <p:spPr bwMode="auto">
              <a:xfrm>
                <a:off x="697" y="513"/>
                <a:ext cx="78" cy="67"/>
              </a:xfrm>
              <a:custGeom>
                <a:avLst/>
                <a:gdLst/>
                <a:ahLst/>
                <a:cxnLst>
                  <a:cxn ang="0">
                    <a:pos x="372" y="311"/>
                  </a:cxn>
                  <a:cxn ang="0">
                    <a:pos x="312" y="351"/>
                  </a:cxn>
                  <a:cxn ang="0">
                    <a:pos x="162" y="326"/>
                  </a:cxn>
                  <a:cxn ang="0">
                    <a:pos x="57" y="201"/>
                  </a:cxn>
                  <a:cxn ang="0">
                    <a:pos x="7" y="51"/>
                  </a:cxn>
                  <a:cxn ang="0">
                    <a:pos x="12" y="11"/>
                  </a:cxn>
                  <a:cxn ang="0">
                    <a:pos x="52" y="116"/>
                  </a:cxn>
                  <a:cxn ang="0">
                    <a:pos x="167" y="241"/>
                  </a:cxn>
                  <a:cxn ang="0">
                    <a:pos x="277" y="276"/>
                  </a:cxn>
                  <a:cxn ang="0">
                    <a:pos x="347" y="276"/>
                  </a:cxn>
                  <a:cxn ang="0">
                    <a:pos x="372" y="311"/>
                  </a:cxn>
                </a:cxnLst>
                <a:rect l="0" t="0" r="r" b="b"/>
                <a:pathLst>
                  <a:path w="378" h="354">
                    <a:moveTo>
                      <a:pt x="372" y="311"/>
                    </a:moveTo>
                    <a:cubicBezTo>
                      <a:pt x="366" y="323"/>
                      <a:pt x="347" y="348"/>
                      <a:pt x="312" y="351"/>
                    </a:cubicBezTo>
                    <a:cubicBezTo>
                      <a:pt x="277" y="354"/>
                      <a:pt x="205" y="351"/>
                      <a:pt x="162" y="326"/>
                    </a:cubicBezTo>
                    <a:cubicBezTo>
                      <a:pt x="119" y="301"/>
                      <a:pt x="83" y="247"/>
                      <a:pt x="57" y="201"/>
                    </a:cubicBezTo>
                    <a:cubicBezTo>
                      <a:pt x="31" y="155"/>
                      <a:pt x="14" y="83"/>
                      <a:pt x="7" y="51"/>
                    </a:cubicBezTo>
                    <a:cubicBezTo>
                      <a:pt x="0" y="19"/>
                      <a:pt x="5" y="0"/>
                      <a:pt x="12" y="11"/>
                    </a:cubicBezTo>
                    <a:cubicBezTo>
                      <a:pt x="19" y="22"/>
                      <a:pt x="26" y="78"/>
                      <a:pt x="52" y="116"/>
                    </a:cubicBezTo>
                    <a:cubicBezTo>
                      <a:pt x="78" y="154"/>
                      <a:pt x="130" y="214"/>
                      <a:pt x="167" y="241"/>
                    </a:cubicBezTo>
                    <a:cubicBezTo>
                      <a:pt x="204" y="268"/>
                      <a:pt x="247" y="270"/>
                      <a:pt x="277" y="276"/>
                    </a:cubicBezTo>
                    <a:cubicBezTo>
                      <a:pt x="307" y="282"/>
                      <a:pt x="330" y="272"/>
                      <a:pt x="347" y="276"/>
                    </a:cubicBezTo>
                    <a:cubicBezTo>
                      <a:pt x="364" y="280"/>
                      <a:pt x="378" y="299"/>
                      <a:pt x="372" y="311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5" name="Freeform 13"/>
              <p:cNvSpPr>
                <a:spLocks noChangeAspect="1"/>
              </p:cNvSpPr>
              <p:nvPr/>
            </p:nvSpPr>
            <p:spPr bwMode="auto">
              <a:xfrm>
                <a:off x="742" y="361"/>
                <a:ext cx="165" cy="148"/>
              </a:xfrm>
              <a:custGeom>
                <a:avLst/>
                <a:gdLst/>
                <a:ahLst/>
                <a:cxnLst>
                  <a:cxn ang="0">
                    <a:pos x="95" y="782"/>
                  </a:cxn>
                  <a:cxn ang="0">
                    <a:pos x="15" y="717"/>
                  </a:cxn>
                  <a:cxn ang="0">
                    <a:pos x="40" y="477"/>
                  </a:cxn>
                  <a:cxn ang="0">
                    <a:pos x="255" y="212"/>
                  </a:cxn>
                  <a:cxn ang="0">
                    <a:pos x="568" y="49"/>
                  </a:cxn>
                  <a:cxn ang="0">
                    <a:pos x="795" y="7"/>
                  </a:cxn>
                  <a:cxn ang="0">
                    <a:pos x="555" y="92"/>
                  </a:cxn>
                  <a:cxn ang="0">
                    <a:pos x="325" y="217"/>
                  </a:cxn>
                  <a:cxn ang="0">
                    <a:pos x="165" y="417"/>
                  </a:cxn>
                  <a:cxn ang="0">
                    <a:pos x="115" y="637"/>
                  </a:cxn>
                  <a:cxn ang="0">
                    <a:pos x="135" y="722"/>
                  </a:cxn>
                  <a:cxn ang="0">
                    <a:pos x="95" y="782"/>
                  </a:cxn>
                </a:cxnLst>
                <a:rect l="0" t="0" r="r" b="b"/>
                <a:pathLst>
                  <a:path w="797" h="783">
                    <a:moveTo>
                      <a:pt x="95" y="782"/>
                    </a:moveTo>
                    <a:cubicBezTo>
                      <a:pt x="75" y="781"/>
                      <a:pt x="24" y="768"/>
                      <a:pt x="15" y="717"/>
                    </a:cubicBezTo>
                    <a:cubicBezTo>
                      <a:pt x="6" y="666"/>
                      <a:pt x="0" y="561"/>
                      <a:pt x="40" y="477"/>
                    </a:cubicBezTo>
                    <a:cubicBezTo>
                      <a:pt x="80" y="393"/>
                      <a:pt x="167" y="283"/>
                      <a:pt x="255" y="212"/>
                    </a:cubicBezTo>
                    <a:cubicBezTo>
                      <a:pt x="343" y="141"/>
                      <a:pt x="478" y="83"/>
                      <a:pt x="568" y="49"/>
                    </a:cubicBezTo>
                    <a:cubicBezTo>
                      <a:pt x="658" y="15"/>
                      <a:pt x="797" y="0"/>
                      <a:pt x="795" y="7"/>
                    </a:cubicBezTo>
                    <a:cubicBezTo>
                      <a:pt x="793" y="14"/>
                      <a:pt x="633" y="57"/>
                      <a:pt x="555" y="92"/>
                    </a:cubicBezTo>
                    <a:cubicBezTo>
                      <a:pt x="477" y="127"/>
                      <a:pt x="390" y="163"/>
                      <a:pt x="325" y="217"/>
                    </a:cubicBezTo>
                    <a:cubicBezTo>
                      <a:pt x="260" y="271"/>
                      <a:pt x="200" y="347"/>
                      <a:pt x="165" y="417"/>
                    </a:cubicBezTo>
                    <a:cubicBezTo>
                      <a:pt x="130" y="487"/>
                      <a:pt x="120" y="586"/>
                      <a:pt x="115" y="637"/>
                    </a:cubicBezTo>
                    <a:cubicBezTo>
                      <a:pt x="110" y="688"/>
                      <a:pt x="138" y="699"/>
                      <a:pt x="135" y="722"/>
                    </a:cubicBezTo>
                    <a:cubicBezTo>
                      <a:pt x="132" y="745"/>
                      <a:pt x="115" y="783"/>
                      <a:pt x="95" y="782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6" name="Freeform 14"/>
              <p:cNvSpPr>
                <a:spLocks noChangeAspect="1"/>
              </p:cNvSpPr>
              <p:nvPr/>
            </p:nvSpPr>
            <p:spPr bwMode="auto">
              <a:xfrm>
                <a:off x="844" y="354"/>
                <a:ext cx="500" cy="112"/>
              </a:xfrm>
              <a:custGeom>
                <a:avLst/>
                <a:gdLst/>
                <a:ahLst/>
                <a:cxnLst>
                  <a:cxn ang="0">
                    <a:pos x="13" y="577"/>
                  </a:cxn>
                  <a:cxn ang="0">
                    <a:pos x="73" y="427"/>
                  </a:cxn>
                  <a:cxn ang="0">
                    <a:pos x="308" y="227"/>
                  </a:cxn>
                  <a:cxn ang="0">
                    <a:pos x="718" y="67"/>
                  </a:cxn>
                  <a:cxn ang="0">
                    <a:pos x="1233" y="7"/>
                  </a:cxn>
                  <a:cxn ang="0">
                    <a:pos x="1773" y="22"/>
                  </a:cxn>
                  <a:cxn ang="0">
                    <a:pos x="2389" y="120"/>
                  </a:cxn>
                  <a:cxn ang="0">
                    <a:pos x="1933" y="67"/>
                  </a:cxn>
                  <a:cxn ang="0">
                    <a:pos x="1408" y="52"/>
                  </a:cxn>
                  <a:cxn ang="0">
                    <a:pos x="983" y="92"/>
                  </a:cxn>
                  <a:cxn ang="0">
                    <a:pos x="643" y="157"/>
                  </a:cxn>
                  <a:cxn ang="0">
                    <a:pos x="333" y="317"/>
                  </a:cxn>
                  <a:cxn ang="0">
                    <a:pos x="153" y="517"/>
                  </a:cxn>
                  <a:cxn ang="0">
                    <a:pos x="13" y="577"/>
                  </a:cxn>
                </a:cxnLst>
                <a:rect l="0" t="0" r="r" b="b"/>
                <a:pathLst>
                  <a:path w="2416" h="592">
                    <a:moveTo>
                      <a:pt x="13" y="577"/>
                    </a:moveTo>
                    <a:cubicBezTo>
                      <a:pt x="0" y="562"/>
                      <a:pt x="24" y="485"/>
                      <a:pt x="73" y="427"/>
                    </a:cubicBezTo>
                    <a:cubicBezTo>
                      <a:pt x="122" y="369"/>
                      <a:pt x="201" y="287"/>
                      <a:pt x="308" y="227"/>
                    </a:cubicBezTo>
                    <a:cubicBezTo>
                      <a:pt x="415" y="167"/>
                      <a:pt x="564" y="104"/>
                      <a:pt x="718" y="67"/>
                    </a:cubicBezTo>
                    <a:cubicBezTo>
                      <a:pt x="872" y="30"/>
                      <a:pt x="1057" y="14"/>
                      <a:pt x="1233" y="7"/>
                    </a:cubicBezTo>
                    <a:cubicBezTo>
                      <a:pt x="1409" y="0"/>
                      <a:pt x="1580" y="3"/>
                      <a:pt x="1773" y="22"/>
                    </a:cubicBezTo>
                    <a:cubicBezTo>
                      <a:pt x="1966" y="41"/>
                      <a:pt x="2362" y="113"/>
                      <a:pt x="2389" y="120"/>
                    </a:cubicBezTo>
                    <a:cubicBezTo>
                      <a:pt x="2416" y="127"/>
                      <a:pt x="2096" y="78"/>
                      <a:pt x="1933" y="67"/>
                    </a:cubicBezTo>
                    <a:cubicBezTo>
                      <a:pt x="1770" y="56"/>
                      <a:pt x="1566" y="48"/>
                      <a:pt x="1408" y="52"/>
                    </a:cubicBezTo>
                    <a:cubicBezTo>
                      <a:pt x="1250" y="56"/>
                      <a:pt x="1110" y="75"/>
                      <a:pt x="983" y="92"/>
                    </a:cubicBezTo>
                    <a:cubicBezTo>
                      <a:pt x="856" y="109"/>
                      <a:pt x="751" y="120"/>
                      <a:pt x="643" y="157"/>
                    </a:cubicBezTo>
                    <a:cubicBezTo>
                      <a:pt x="535" y="194"/>
                      <a:pt x="415" y="257"/>
                      <a:pt x="333" y="317"/>
                    </a:cubicBezTo>
                    <a:cubicBezTo>
                      <a:pt x="251" y="377"/>
                      <a:pt x="207" y="473"/>
                      <a:pt x="153" y="517"/>
                    </a:cubicBezTo>
                    <a:cubicBezTo>
                      <a:pt x="99" y="561"/>
                      <a:pt x="26" y="592"/>
                      <a:pt x="13" y="577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7" name="Freeform 15"/>
              <p:cNvSpPr>
                <a:spLocks noChangeAspect="1"/>
              </p:cNvSpPr>
              <p:nvPr/>
            </p:nvSpPr>
            <p:spPr bwMode="auto">
              <a:xfrm>
                <a:off x="918" y="370"/>
                <a:ext cx="838" cy="83"/>
              </a:xfrm>
              <a:custGeom>
                <a:avLst/>
                <a:gdLst/>
                <a:ahLst/>
                <a:cxnLst>
                  <a:cxn ang="0">
                    <a:pos x="22" y="422"/>
                  </a:cxn>
                  <a:cxn ang="0">
                    <a:pos x="132" y="262"/>
                  </a:cxn>
                  <a:cxn ang="0">
                    <a:pos x="412" y="107"/>
                  </a:cxn>
                  <a:cxn ang="0">
                    <a:pos x="1027" y="12"/>
                  </a:cxn>
                  <a:cxn ang="0">
                    <a:pos x="1862" y="32"/>
                  </a:cxn>
                  <a:cxn ang="0">
                    <a:pos x="2762" y="127"/>
                  </a:cxn>
                  <a:cxn ang="0">
                    <a:pos x="3487" y="242"/>
                  </a:cxn>
                  <a:cxn ang="0">
                    <a:pos x="4041" y="371"/>
                  </a:cxn>
                  <a:cxn ang="0">
                    <a:pos x="3517" y="277"/>
                  </a:cxn>
                  <a:cxn ang="0">
                    <a:pos x="2437" y="132"/>
                  </a:cxn>
                  <a:cxn ang="0">
                    <a:pos x="1687" y="77"/>
                  </a:cxn>
                  <a:cxn ang="0">
                    <a:pos x="1107" y="82"/>
                  </a:cxn>
                  <a:cxn ang="0">
                    <a:pos x="732" y="127"/>
                  </a:cxn>
                  <a:cxn ang="0">
                    <a:pos x="427" y="222"/>
                  </a:cxn>
                  <a:cxn ang="0">
                    <a:pos x="262" y="362"/>
                  </a:cxn>
                  <a:cxn ang="0">
                    <a:pos x="22" y="422"/>
                  </a:cxn>
                </a:cxnLst>
                <a:rect l="0" t="0" r="r" b="b"/>
                <a:pathLst>
                  <a:path w="4046" h="439">
                    <a:moveTo>
                      <a:pt x="22" y="422"/>
                    </a:moveTo>
                    <a:cubicBezTo>
                      <a:pt x="0" y="405"/>
                      <a:pt x="67" y="314"/>
                      <a:pt x="132" y="262"/>
                    </a:cubicBezTo>
                    <a:cubicBezTo>
                      <a:pt x="197" y="210"/>
                      <a:pt x="263" y="149"/>
                      <a:pt x="412" y="107"/>
                    </a:cubicBezTo>
                    <a:cubicBezTo>
                      <a:pt x="561" y="65"/>
                      <a:pt x="785" y="24"/>
                      <a:pt x="1027" y="12"/>
                    </a:cubicBezTo>
                    <a:cubicBezTo>
                      <a:pt x="1269" y="0"/>
                      <a:pt x="1573" y="13"/>
                      <a:pt x="1862" y="32"/>
                    </a:cubicBezTo>
                    <a:cubicBezTo>
                      <a:pt x="2151" y="51"/>
                      <a:pt x="2491" y="92"/>
                      <a:pt x="2762" y="127"/>
                    </a:cubicBezTo>
                    <a:cubicBezTo>
                      <a:pt x="3033" y="162"/>
                      <a:pt x="3274" y="201"/>
                      <a:pt x="3487" y="242"/>
                    </a:cubicBezTo>
                    <a:cubicBezTo>
                      <a:pt x="3700" y="283"/>
                      <a:pt x="4036" y="365"/>
                      <a:pt x="4041" y="371"/>
                    </a:cubicBezTo>
                    <a:cubicBezTo>
                      <a:pt x="4046" y="377"/>
                      <a:pt x="3784" y="317"/>
                      <a:pt x="3517" y="277"/>
                    </a:cubicBezTo>
                    <a:cubicBezTo>
                      <a:pt x="3250" y="237"/>
                      <a:pt x="2742" y="165"/>
                      <a:pt x="2437" y="132"/>
                    </a:cubicBezTo>
                    <a:cubicBezTo>
                      <a:pt x="2132" y="99"/>
                      <a:pt x="1909" y="85"/>
                      <a:pt x="1687" y="77"/>
                    </a:cubicBezTo>
                    <a:cubicBezTo>
                      <a:pt x="1465" y="69"/>
                      <a:pt x="1266" y="74"/>
                      <a:pt x="1107" y="82"/>
                    </a:cubicBezTo>
                    <a:cubicBezTo>
                      <a:pt x="948" y="90"/>
                      <a:pt x="845" y="104"/>
                      <a:pt x="732" y="127"/>
                    </a:cubicBezTo>
                    <a:cubicBezTo>
                      <a:pt x="619" y="150"/>
                      <a:pt x="505" y="183"/>
                      <a:pt x="427" y="222"/>
                    </a:cubicBezTo>
                    <a:cubicBezTo>
                      <a:pt x="349" y="261"/>
                      <a:pt x="329" y="326"/>
                      <a:pt x="262" y="362"/>
                    </a:cubicBezTo>
                    <a:cubicBezTo>
                      <a:pt x="195" y="398"/>
                      <a:pt x="44" y="439"/>
                      <a:pt x="22" y="422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8" name="Freeform 16"/>
              <p:cNvSpPr>
                <a:spLocks noChangeAspect="1"/>
              </p:cNvSpPr>
              <p:nvPr/>
            </p:nvSpPr>
            <p:spPr bwMode="auto">
              <a:xfrm>
                <a:off x="981" y="433"/>
                <a:ext cx="716" cy="50"/>
              </a:xfrm>
              <a:custGeom>
                <a:avLst/>
                <a:gdLst/>
                <a:ahLst/>
                <a:cxnLst>
                  <a:cxn ang="0">
                    <a:pos x="12" y="152"/>
                  </a:cxn>
                  <a:cxn ang="0">
                    <a:pos x="127" y="252"/>
                  </a:cxn>
                  <a:cxn ang="0">
                    <a:pos x="622" y="242"/>
                  </a:cxn>
                  <a:cxn ang="0">
                    <a:pos x="1277" y="167"/>
                  </a:cxn>
                  <a:cxn ang="0">
                    <a:pos x="1837" y="77"/>
                  </a:cxn>
                  <a:cxn ang="0">
                    <a:pos x="2272" y="47"/>
                  </a:cxn>
                  <a:cxn ang="0">
                    <a:pos x="2902" y="52"/>
                  </a:cxn>
                  <a:cxn ang="0">
                    <a:pos x="3452" y="82"/>
                  </a:cxn>
                  <a:cxn ang="0">
                    <a:pos x="2832" y="12"/>
                  </a:cxn>
                  <a:cxn ang="0">
                    <a:pos x="2182" y="7"/>
                  </a:cxn>
                  <a:cxn ang="0">
                    <a:pos x="1477" y="57"/>
                  </a:cxn>
                  <a:cxn ang="0">
                    <a:pos x="787" y="127"/>
                  </a:cxn>
                  <a:cxn ang="0">
                    <a:pos x="197" y="122"/>
                  </a:cxn>
                  <a:cxn ang="0">
                    <a:pos x="12" y="152"/>
                  </a:cxn>
                </a:cxnLst>
                <a:rect l="0" t="0" r="r" b="b"/>
                <a:pathLst>
                  <a:path w="3464" h="267">
                    <a:moveTo>
                      <a:pt x="12" y="152"/>
                    </a:moveTo>
                    <a:cubicBezTo>
                      <a:pt x="0" y="173"/>
                      <a:pt x="25" y="237"/>
                      <a:pt x="127" y="252"/>
                    </a:cubicBezTo>
                    <a:cubicBezTo>
                      <a:pt x="229" y="267"/>
                      <a:pt x="430" y="256"/>
                      <a:pt x="622" y="242"/>
                    </a:cubicBezTo>
                    <a:cubicBezTo>
                      <a:pt x="814" y="228"/>
                      <a:pt x="1075" y="194"/>
                      <a:pt x="1277" y="167"/>
                    </a:cubicBezTo>
                    <a:cubicBezTo>
                      <a:pt x="1479" y="140"/>
                      <a:pt x="1671" y="97"/>
                      <a:pt x="1837" y="77"/>
                    </a:cubicBezTo>
                    <a:cubicBezTo>
                      <a:pt x="2003" y="57"/>
                      <a:pt x="2095" y="51"/>
                      <a:pt x="2272" y="47"/>
                    </a:cubicBezTo>
                    <a:cubicBezTo>
                      <a:pt x="2449" y="43"/>
                      <a:pt x="2705" y="46"/>
                      <a:pt x="2902" y="52"/>
                    </a:cubicBezTo>
                    <a:cubicBezTo>
                      <a:pt x="3099" y="58"/>
                      <a:pt x="3464" y="89"/>
                      <a:pt x="3452" y="82"/>
                    </a:cubicBezTo>
                    <a:cubicBezTo>
                      <a:pt x="3440" y="75"/>
                      <a:pt x="3044" y="24"/>
                      <a:pt x="2832" y="12"/>
                    </a:cubicBezTo>
                    <a:cubicBezTo>
                      <a:pt x="2620" y="0"/>
                      <a:pt x="2408" y="0"/>
                      <a:pt x="2182" y="7"/>
                    </a:cubicBezTo>
                    <a:cubicBezTo>
                      <a:pt x="1956" y="14"/>
                      <a:pt x="1709" y="37"/>
                      <a:pt x="1477" y="57"/>
                    </a:cubicBezTo>
                    <a:cubicBezTo>
                      <a:pt x="1245" y="77"/>
                      <a:pt x="1000" y="116"/>
                      <a:pt x="787" y="127"/>
                    </a:cubicBezTo>
                    <a:cubicBezTo>
                      <a:pt x="574" y="138"/>
                      <a:pt x="325" y="119"/>
                      <a:pt x="197" y="122"/>
                    </a:cubicBezTo>
                    <a:cubicBezTo>
                      <a:pt x="69" y="125"/>
                      <a:pt x="24" y="131"/>
                      <a:pt x="12" y="152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9" name="Freeform 17"/>
              <p:cNvSpPr>
                <a:spLocks noChangeAspect="1"/>
              </p:cNvSpPr>
              <p:nvPr/>
            </p:nvSpPr>
            <p:spPr bwMode="auto">
              <a:xfrm>
                <a:off x="918" y="446"/>
                <a:ext cx="462" cy="74"/>
              </a:xfrm>
              <a:custGeom>
                <a:avLst/>
                <a:gdLst/>
                <a:ahLst/>
                <a:cxnLst>
                  <a:cxn ang="0">
                    <a:pos x="13" y="210"/>
                  </a:cxn>
                  <a:cxn ang="0">
                    <a:pos x="198" y="330"/>
                  </a:cxn>
                  <a:cxn ang="0">
                    <a:pos x="573" y="390"/>
                  </a:cxn>
                  <a:cxn ang="0">
                    <a:pos x="1103" y="320"/>
                  </a:cxn>
                  <a:cxn ang="0">
                    <a:pos x="1718" y="140"/>
                  </a:cxn>
                  <a:cxn ang="0">
                    <a:pos x="2223" y="5"/>
                  </a:cxn>
                  <a:cxn ang="0">
                    <a:pos x="1668" y="110"/>
                  </a:cxn>
                  <a:cxn ang="0">
                    <a:pos x="1043" y="270"/>
                  </a:cxn>
                  <a:cxn ang="0">
                    <a:pos x="623" y="310"/>
                  </a:cxn>
                  <a:cxn ang="0">
                    <a:pos x="288" y="245"/>
                  </a:cxn>
                  <a:cxn ang="0">
                    <a:pos x="118" y="185"/>
                  </a:cxn>
                  <a:cxn ang="0">
                    <a:pos x="13" y="210"/>
                  </a:cxn>
                </a:cxnLst>
                <a:rect l="0" t="0" r="r" b="b"/>
                <a:pathLst>
                  <a:path w="2231" h="392">
                    <a:moveTo>
                      <a:pt x="13" y="210"/>
                    </a:moveTo>
                    <a:cubicBezTo>
                      <a:pt x="26" y="234"/>
                      <a:pt x="105" y="300"/>
                      <a:pt x="198" y="330"/>
                    </a:cubicBezTo>
                    <a:cubicBezTo>
                      <a:pt x="291" y="360"/>
                      <a:pt x="422" y="392"/>
                      <a:pt x="573" y="390"/>
                    </a:cubicBezTo>
                    <a:cubicBezTo>
                      <a:pt x="724" y="388"/>
                      <a:pt x="912" y="362"/>
                      <a:pt x="1103" y="320"/>
                    </a:cubicBezTo>
                    <a:cubicBezTo>
                      <a:pt x="1294" y="278"/>
                      <a:pt x="1531" y="192"/>
                      <a:pt x="1718" y="140"/>
                    </a:cubicBezTo>
                    <a:cubicBezTo>
                      <a:pt x="1905" y="88"/>
                      <a:pt x="2231" y="10"/>
                      <a:pt x="2223" y="5"/>
                    </a:cubicBezTo>
                    <a:cubicBezTo>
                      <a:pt x="2215" y="0"/>
                      <a:pt x="1865" y="66"/>
                      <a:pt x="1668" y="110"/>
                    </a:cubicBezTo>
                    <a:cubicBezTo>
                      <a:pt x="1471" y="154"/>
                      <a:pt x="1217" y="237"/>
                      <a:pt x="1043" y="270"/>
                    </a:cubicBezTo>
                    <a:cubicBezTo>
                      <a:pt x="869" y="303"/>
                      <a:pt x="749" y="314"/>
                      <a:pt x="623" y="310"/>
                    </a:cubicBezTo>
                    <a:cubicBezTo>
                      <a:pt x="497" y="306"/>
                      <a:pt x="372" y="266"/>
                      <a:pt x="288" y="245"/>
                    </a:cubicBezTo>
                    <a:cubicBezTo>
                      <a:pt x="204" y="224"/>
                      <a:pt x="162" y="192"/>
                      <a:pt x="118" y="185"/>
                    </a:cubicBezTo>
                    <a:cubicBezTo>
                      <a:pt x="74" y="178"/>
                      <a:pt x="0" y="186"/>
                      <a:pt x="13" y="210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0" name="Freeform 18"/>
              <p:cNvSpPr>
                <a:spLocks noChangeAspect="1"/>
              </p:cNvSpPr>
              <p:nvPr/>
            </p:nvSpPr>
            <p:spPr bwMode="auto">
              <a:xfrm>
                <a:off x="885" y="486"/>
                <a:ext cx="348" cy="59"/>
              </a:xfrm>
              <a:custGeom>
                <a:avLst/>
                <a:gdLst/>
                <a:ahLst/>
                <a:cxnLst>
                  <a:cxn ang="0">
                    <a:pos x="7" y="70"/>
                  </a:cxn>
                  <a:cxn ang="0">
                    <a:pos x="62" y="240"/>
                  </a:cxn>
                  <a:cxn ang="0">
                    <a:pos x="247" y="305"/>
                  </a:cxn>
                  <a:cxn ang="0">
                    <a:pos x="742" y="280"/>
                  </a:cxn>
                  <a:cxn ang="0">
                    <a:pos x="1117" y="195"/>
                  </a:cxn>
                  <a:cxn ang="0">
                    <a:pos x="1678" y="5"/>
                  </a:cxn>
                  <a:cxn ang="0">
                    <a:pos x="1107" y="165"/>
                  </a:cxn>
                  <a:cxn ang="0">
                    <a:pos x="557" y="245"/>
                  </a:cxn>
                  <a:cxn ang="0">
                    <a:pos x="222" y="200"/>
                  </a:cxn>
                  <a:cxn ang="0">
                    <a:pos x="102" y="90"/>
                  </a:cxn>
                  <a:cxn ang="0">
                    <a:pos x="7" y="70"/>
                  </a:cxn>
                </a:cxnLst>
                <a:rect l="0" t="0" r="r" b="b"/>
                <a:pathLst>
                  <a:path w="1680" h="312">
                    <a:moveTo>
                      <a:pt x="7" y="70"/>
                    </a:moveTo>
                    <a:cubicBezTo>
                      <a:pt x="0" y="95"/>
                      <a:pt x="22" y="201"/>
                      <a:pt x="62" y="240"/>
                    </a:cubicBezTo>
                    <a:cubicBezTo>
                      <a:pt x="102" y="279"/>
                      <a:pt x="134" y="298"/>
                      <a:pt x="247" y="305"/>
                    </a:cubicBezTo>
                    <a:cubicBezTo>
                      <a:pt x="360" y="312"/>
                      <a:pt x="597" y="298"/>
                      <a:pt x="742" y="280"/>
                    </a:cubicBezTo>
                    <a:cubicBezTo>
                      <a:pt x="887" y="262"/>
                      <a:pt x="961" y="241"/>
                      <a:pt x="1117" y="195"/>
                    </a:cubicBezTo>
                    <a:cubicBezTo>
                      <a:pt x="1273" y="149"/>
                      <a:pt x="1680" y="10"/>
                      <a:pt x="1678" y="5"/>
                    </a:cubicBezTo>
                    <a:cubicBezTo>
                      <a:pt x="1676" y="0"/>
                      <a:pt x="1294" y="125"/>
                      <a:pt x="1107" y="165"/>
                    </a:cubicBezTo>
                    <a:cubicBezTo>
                      <a:pt x="920" y="205"/>
                      <a:pt x="704" y="239"/>
                      <a:pt x="557" y="245"/>
                    </a:cubicBezTo>
                    <a:cubicBezTo>
                      <a:pt x="410" y="251"/>
                      <a:pt x="298" y="226"/>
                      <a:pt x="222" y="200"/>
                    </a:cubicBezTo>
                    <a:cubicBezTo>
                      <a:pt x="146" y="174"/>
                      <a:pt x="139" y="112"/>
                      <a:pt x="102" y="90"/>
                    </a:cubicBezTo>
                    <a:cubicBezTo>
                      <a:pt x="65" y="68"/>
                      <a:pt x="15" y="45"/>
                      <a:pt x="7" y="70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1" name="Freeform 19"/>
              <p:cNvSpPr>
                <a:spLocks noChangeAspect="1"/>
              </p:cNvSpPr>
              <p:nvPr/>
            </p:nvSpPr>
            <p:spPr bwMode="auto">
              <a:xfrm>
                <a:off x="825" y="510"/>
                <a:ext cx="274" cy="51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00" y="212"/>
                  </a:cxn>
                  <a:cxn ang="0">
                    <a:pos x="360" y="267"/>
                  </a:cxn>
                  <a:cxn ang="0">
                    <a:pos x="800" y="232"/>
                  </a:cxn>
                  <a:cxn ang="0">
                    <a:pos x="1323" y="102"/>
                  </a:cxn>
                  <a:cxn ang="0">
                    <a:pos x="800" y="197"/>
                  </a:cxn>
                  <a:cxn ang="0">
                    <a:pos x="425" y="222"/>
                  </a:cxn>
                  <a:cxn ang="0">
                    <a:pos x="205" y="162"/>
                  </a:cxn>
                  <a:cxn ang="0">
                    <a:pos x="50" y="22"/>
                  </a:cxn>
                  <a:cxn ang="0">
                    <a:pos x="0" y="27"/>
                  </a:cxn>
                </a:cxnLst>
                <a:rect l="0" t="0" r="r" b="b"/>
                <a:pathLst>
                  <a:path w="1323" h="270">
                    <a:moveTo>
                      <a:pt x="0" y="27"/>
                    </a:moveTo>
                    <a:cubicBezTo>
                      <a:pt x="8" y="59"/>
                      <a:pt x="40" y="172"/>
                      <a:pt x="100" y="212"/>
                    </a:cubicBezTo>
                    <a:cubicBezTo>
                      <a:pt x="160" y="252"/>
                      <a:pt x="243" y="264"/>
                      <a:pt x="360" y="267"/>
                    </a:cubicBezTo>
                    <a:cubicBezTo>
                      <a:pt x="477" y="270"/>
                      <a:pt x="640" y="259"/>
                      <a:pt x="800" y="232"/>
                    </a:cubicBezTo>
                    <a:cubicBezTo>
                      <a:pt x="960" y="205"/>
                      <a:pt x="1323" y="108"/>
                      <a:pt x="1323" y="102"/>
                    </a:cubicBezTo>
                    <a:cubicBezTo>
                      <a:pt x="1323" y="96"/>
                      <a:pt x="950" y="177"/>
                      <a:pt x="800" y="197"/>
                    </a:cubicBezTo>
                    <a:cubicBezTo>
                      <a:pt x="650" y="217"/>
                      <a:pt x="524" y="228"/>
                      <a:pt x="425" y="222"/>
                    </a:cubicBezTo>
                    <a:cubicBezTo>
                      <a:pt x="326" y="216"/>
                      <a:pt x="267" y="195"/>
                      <a:pt x="205" y="162"/>
                    </a:cubicBezTo>
                    <a:cubicBezTo>
                      <a:pt x="143" y="129"/>
                      <a:pt x="84" y="44"/>
                      <a:pt x="50" y="22"/>
                    </a:cubicBezTo>
                    <a:cubicBezTo>
                      <a:pt x="16" y="0"/>
                      <a:pt x="10" y="26"/>
                      <a:pt x="0" y="27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2" name="Freeform 20"/>
              <p:cNvSpPr>
                <a:spLocks noChangeAspect="1"/>
              </p:cNvSpPr>
              <p:nvPr/>
            </p:nvSpPr>
            <p:spPr bwMode="auto">
              <a:xfrm>
                <a:off x="780" y="514"/>
                <a:ext cx="239" cy="60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68" y="200"/>
                  </a:cxn>
                  <a:cxn ang="0">
                    <a:pos x="368" y="305"/>
                  </a:cxn>
                  <a:cxn ang="0">
                    <a:pos x="748" y="295"/>
                  </a:cxn>
                  <a:cxn ang="0">
                    <a:pos x="1143" y="200"/>
                  </a:cxn>
                  <a:cxn ang="0">
                    <a:pos x="658" y="280"/>
                  </a:cxn>
                  <a:cxn ang="0">
                    <a:pos x="358" y="265"/>
                  </a:cxn>
                  <a:cxn ang="0">
                    <a:pos x="143" y="185"/>
                  </a:cxn>
                  <a:cxn ang="0">
                    <a:pos x="73" y="30"/>
                  </a:cxn>
                  <a:cxn ang="0">
                    <a:pos x="3" y="5"/>
                  </a:cxn>
                </a:cxnLst>
                <a:rect l="0" t="0" r="r" b="b"/>
                <a:pathLst>
                  <a:path w="1158" h="321">
                    <a:moveTo>
                      <a:pt x="3" y="5"/>
                    </a:moveTo>
                    <a:cubicBezTo>
                      <a:pt x="0" y="33"/>
                      <a:pt x="7" y="150"/>
                      <a:pt x="68" y="200"/>
                    </a:cubicBezTo>
                    <a:cubicBezTo>
                      <a:pt x="129" y="250"/>
                      <a:pt x="255" y="289"/>
                      <a:pt x="368" y="305"/>
                    </a:cubicBezTo>
                    <a:cubicBezTo>
                      <a:pt x="481" y="321"/>
                      <a:pt x="619" y="312"/>
                      <a:pt x="748" y="295"/>
                    </a:cubicBezTo>
                    <a:cubicBezTo>
                      <a:pt x="877" y="278"/>
                      <a:pt x="1158" y="202"/>
                      <a:pt x="1143" y="200"/>
                    </a:cubicBezTo>
                    <a:cubicBezTo>
                      <a:pt x="1128" y="198"/>
                      <a:pt x="789" y="269"/>
                      <a:pt x="658" y="280"/>
                    </a:cubicBezTo>
                    <a:cubicBezTo>
                      <a:pt x="527" y="291"/>
                      <a:pt x="444" y="281"/>
                      <a:pt x="358" y="265"/>
                    </a:cubicBezTo>
                    <a:cubicBezTo>
                      <a:pt x="272" y="249"/>
                      <a:pt x="190" y="224"/>
                      <a:pt x="143" y="185"/>
                    </a:cubicBezTo>
                    <a:cubicBezTo>
                      <a:pt x="96" y="146"/>
                      <a:pt x="96" y="60"/>
                      <a:pt x="73" y="30"/>
                    </a:cubicBezTo>
                    <a:cubicBezTo>
                      <a:pt x="50" y="0"/>
                      <a:pt x="18" y="10"/>
                      <a:pt x="3" y="5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3" name="Freeform 21"/>
              <p:cNvSpPr>
                <a:spLocks noChangeAspect="1"/>
              </p:cNvSpPr>
              <p:nvPr/>
            </p:nvSpPr>
            <p:spPr bwMode="auto">
              <a:xfrm>
                <a:off x="750" y="515"/>
                <a:ext cx="153" cy="67"/>
              </a:xfrm>
              <a:custGeom>
                <a:avLst/>
                <a:gdLst/>
                <a:ahLst/>
                <a:cxnLst>
                  <a:cxn ang="0">
                    <a:pos x="20" y="16"/>
                  </a:cxn>
                  <a:cxn ang="0">
                    <a:pos x="5" y="61"/>
                  </a:cxn>
                  <a:cxn ang="0">
                    <a:pos x="50" y="196"/>
                  </a:cxn>
                  <a:cxn ang="0">
                    <a:pos x="195" y="311"/>
                  </a:cxn>
                  <a:cxn ang="0">
                    <a:pos x="485" y="356"/>
                  </a:cxn>
                  <a:cxn ang="0">
                    <a:pos x="735" y="306"/>
                  </a:cxn>
                  <a:cxn ang="0">
                    <a:pos x="500" y="326"/>
                  </a:cxn>
                  <a:cxn ang="0">
                    <a:pos x="230" y="281"/>
                  </a:cxn>
                  <a:cxn ang="0">
                    <a:pos x="105" y="136"/>
                  </a:cxn>
                  <a:cxn ang="0">
                    <a:pos x="85" y="21"/>
                  </a:cxn>
                  <a:cxn ang="0">
                    <a:pos x="20" y="16"/>
                  </a:cxn>
                </a:cxnLst>
                <a:rect l="0" t="0" r="r" b="b"/>
                <a:pathLst>
                  <a:path w="738" h="357">
                    <a:moveTo>
                      <a:pt x="20" y="16"/>
                    </a:moveTo>
                    <a:cubicBezTo>
                      <a:pt x="7" y="23"/>
                      <a:pt x="0" y="31"/>
                      <a:pt x="5" y="61"/>
                    </a:cubicBezTo>
                    <a:cubicBezTo>
                      <a:pt x="10" y="91"/>
                      <a:pt x="18" y="154"/>
                      <a:pt x="50" y="196"/>
                    </a:cubicBezTo>
                    <a:cubicBezTo>
                      <a:pt x="82" y="238"/>
                      <a:pt x="123" y="284"/>
                      <a:pt x="195" y="311"/>
                    </a:cubicBezTo>
                    <a:cubicBezTo>
                      <a:pt x="267" y="338"/>
                      <a:pt x="395" y="357"/>
                      <a:pt x="485" y="356"/>
                    </a:cubicBezTo>
                    <a:cubicBezTo>
                      <a:pt x="575" y="355"/>
                      <a:pt x="732" y="311"/>
                      <a:pt x="735" y="306"/>
                    </a:cubicBezTo>
                    <a:cubicBezTo>
                      <a:pt x="738" y="301"/>
                      <a:pt x="584" y="330"/>
                      <a:pt x="500" y="326"/>
                    </a:cubicBezTo>
                    <a:cubicBezTo>
                      <a:pt x="416" y="322"/>
                      <a:pt x="296" y="313"/>
                      <a:pt x="230" y="281"/>
                    </a:cubicBezTo>
                    <a:cubicBezTo>
                      <a:pt x="164" y="249"/>
                      <a:pt x="129" y="179"/>
                      <a:pt x="105" y="136"/>
                    </a:cubicBezTo>
                    <a:cubicBezTo>
                      <a:pt x="81" y="93"/>
                      <a:pt x="98" y="42"/>
                      <a:pt x="85" y="21"/>
                    </a:cubicBezTo>
                    <a:cubicBezTo>
                      <a:pt x="72" y="0"/>
                      <a:pt x="33" y="9"/>
                      <a:pt x="20" y="16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4" name="Freeform 22"/>
              <p:cNvSpPr>
                <a:spLocks noChangeAspect="1"/>
              </p:cNvSpPr>
              <p:nvPr/>
            </p:nvSpPr>
            <p:spPr bwMode="auto">
              <a:xfrm>
                <a:off x="705" y="461"/>
                <a:ext cx="50" cy="90"/>
              </a:xfrm>
              <a:custGeom>
                <a:avLst/>
                <a:gdLst/>
                <a:ahLst/>
                <a:cxnLst>
                  <a:cxn ang="0">
                    <a:pos x="232" y="446"/>
                  </a:cxn>
                  <a:cxn ang="0">
                    <a:pos x="181" y="470"/>
                  </a:cxn>
                  <a:cxn ang="0">
                    <a:pos x="67" y="407"/>
                  </a:cxn>
                  <a:cxn ang="0">
                    <a:pos x="7" y="251"/>
                  </a:cxn>
                  <a:cxn ang="0">
                    <a:pos x="22" y="74"/>
                  </a:cxn>
                  <a:cxn ang="0">
                    <a:pos x="58" y="14"/>
                  </a:cxn>
                  <a:cxn ang="0">
                    <a:pos x="43" y="161"/>
                  </a:cxn>
                  <a:cxn ang="0">
                    <a:pos x="88" y="290"/>
                  </a:cxn>
                  <a:cxn ang="0">
                    <a:pos x="175" y="386"/>
                  </a:cxn>
                  <a:cxn ang="0">
                    <a:pos x="232" y="404"/>
                  </a:cxn>
                  <a:cxn ang="0">
                    <a:pos x="232" y="446"/>
                  </a:cxn>
                </a:cxnLst>
                <a:rect l="0" t="0" r="r" b="b"/>
                <a:pathLst>
                  <a:path w="241" h="476">
                    <a:moveTo>
                      <a:pt x="232" y="446"/>
                    </a:moveTo>
                    <a:cubicBezTo>
                      <a:pt x="224" y="457"/>
                      <a:pt x="208" y="476"/>
                      <a:pt x="181" y="470"/>
                    </a:cubicBezTo>
                    <a:cubicBezTo>
                      <a:pt x="154" y="464"/>
                      <a:pt x="96" y="443"/>
                      <a:pt x="67" y="407"/>
                    </a:cubicBezTo>
                    <a:cubicBezTo>
                      <a:pt x="38" y="371"/>
                      <a:pt x="14" y="306"/>
                      <a:pt x="7" y="251"/>
                    </a:cubicBezTo>
                    <a:cubicBezTo>
                      <a:pt x="0" y="196"/>
                      <a:pt x="14" y="113"/>
                      <a:pt x="22" y="74"/>
                    </a:cubicBezTo>
                    <a:cubicBezTo>
                      <a:pt x="30" y="35"/>
                      <a:pt x="55" y="0"/>
                      <a:pt x="58" y="14"/>
                    </a:cubicBezTo>
                    <a:cubicBezTo>
                      <a:pt x="61" y="28"/>
                      <a:pt x="38" y="115"/>
                      <a:pt x="43" y="161"/>
                    </a:cubicBezTo>
                    <a:cubicBezTo>
                      <a:pt x="48" y="207"/>
                      <a:pt x="66" y="253"/>
                      <a:pt x="88" y="290"/>
                    </a:cubicBezTo>
                    <a:cubicBezTo>
                      <a:pt x="110" y="327"/>
                      <a:pt x="151" y="367"/>
                      <a:pt x="175" y="386"/>
                    </a:cubicBezTo>
                    <a:cubicBezTo>
                      <a:pt x="199" y="405"/>
                      <a:pt x="223" y="394"/>
                      <a:pt x="232" y="404"/>
                    </a:cubicBezTo>
                    <a:cubicBezTo>
                      <a:pt x="241" y="414"/>
                      <a:pt x="240" y="435"/>
                      <a:pt x="232" y="446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5" name="Freeform 23"/>
              <p:cNvSpPr>
                <a:spLocks noChangeAspect="1"/>
              </p:cNvSpPr>
              <p:nvPr/>
            </p:nvSpPr>
            <p:spPr bwMode="auto">
              <a:xfrm>
                <a:off x="684" y="493"/>
                <a:ext cx="18" cy="57"/>
              </a:xfrm>
              <a:custGeom>
                <a:avLst/>
                <a:gdLst/>
                <a:ahLst/>
                <a:cxnLst>
                  <a:cxn ang="0">
                    <a:pos x="63" y="300"/>
                  </a:cxn>
                  <a:cxn ang="0">
                    <a:pos x="9" y="252"/>
                  </a:cxn>
                  <a:cxn ang="0">
                    <a:pos x="9" y="117"/>
                  </a:cxn>
                  <a:cxn ang="0">
                    <a:pos x="63" y="0"/>
                  </a:cxn>
                  <a:cxn ang="0">
                    <a:pos x="36" y="114"/>
                  </a:cxn>
                  <a:cxn ang="0">
                    <a:pos x="39" y="210"/>
                  </a:cxn>
                  <a:cxn ang="0">
                    <a:pos x="84" y="267"/>
                  </a:cxn>
                  <a:cxn ang="0">
                    <a:pos x="63" y="300"/>
                  </a:cxn>
                </a:cxnLst>
                <a:rect l="0" t="0" r="r" b="b"/>
                <a:pathLst>
                  <a:path w="89" h="302">
                    <a:moveTo>
                      <a:pt x="63" y="300"/>
                    </a:moveTo>
                    <a:cubicBezTo>
                      <a:pt x="51" y="298"/>
                      <a:pt x="18" y="282"/>
                      <a:pt x="9" y="252"/>
                    </a:cubicBezTo>
                    <a:cubicBezTo>
                      <a:pt x="0" y="222"/>
                      <a:pt x="0" y="159"/>
                      <a:pt x="9" y="117"/>
                    </a:cubicBezTo>
                    <a:cubicBezTo>
                      <a:pt x="18" y="75"/>
                      <a:pt x="59" y="0"/>
                      <a:pt x="63" y="0"/>
                    </a:cubicBezTo>
                    <a:cubicBezTo>
                      <a:pt x="67" y="0"/>
                      <a:pt x="40" y="79"/>
                      <a:pt x="36" y="114"/>
                    </a:cubicBezTo>
                    <a:cubicBezTo>
                      <a:pt x="32" y="149"/>
                      <a:pt x="31" y="185"/>
                      <a:pt x="39" y="210"/>
                    </a:cubicBezTo>
                    <a:cubicBezTo>
                      <a:pt x="47" y="235"/>
                      <a:pt x="79" y="252"/>
                      <a:pt x="84" y="267"/>
                    </a:cubicBezTo>
                    <a:cubicBezTo>
                      <a:pt x="89" y="282"/>
                      <a:pt x="75" y="302"/>
                      <a:pt x="63" y="300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6" name="Freeform 24"/>
              <p:cNvSpPr>
                <a:spLocks noChangeAspect="1"/>
              </p:cNvSpPr>
              <p:nvPr/>
            </p:nvSpPr>
            <p:spPr bwMode="auto">
              <a:xfrm>
                <a:off x="714" y="382"/>
                <a:ext cx="104" cy="138"/>
              </a:xfrm>
              <a:custGeom>
                <a:avLst/>
                <a:gdLst/>
                <a:ahLst/>
                <a:cxnLst>
                  <a:cxn ang="0">
                    <a:pos x="205" y="728"/>
                  </a:cxn>
                  <a:cxn ang="0">
                    <a:pos x="61" y="641"/>
                  </a:cxn>
                  <a:cxn ang="0">
                    <a:pos x="13" y="485"/>
                  </a:cxn>
                  <a:cxn ang="0">
                    <a:pos x="139" y="218"/>
                  </a:cxn>
                  <a:cxn ang="0">
                    <a:pos x="361" y="53"/>
                  </a:cxn>
                  <a:cxn ang="0">
                    <a:pos x="493" y="11"/>
                  </a:cxn>
                  <a:cxn ang="0">
                    <a:pos x="301" y="122"/>
                  </a:cxn>
                  <a:cxn ang="0">
                    <a:pos x="172" y="251"/>
                  </a:cxn>
                  <a:cxn ang="0">
                    <a:pos x="91" y="422"/>
                  </a:cxn>
                  <a:cxn ang="0">
                    <a:pos x="97" y="581"/>
                  </a:cxn>
                  <a:cxn ang="0">
                    <a:pos x="265" y="659"/>
                  </a:cxn>
                  <a:cxn ang="0">
                    <a:pos x="205" y="728"/>
                  </a:cxn>
                </a:cxnLst>
                <a:rect l="0" t="0" r="r" b="b"/>
                <a:pathLst>
                  <a:path w="503" h="731">
                    <a:moveTo>
                      <a:pt x="205" y="728"/>
                    </a:moveTo>
                    <a:cubicBezTo>
                      <a:pt x="171" y="725"/>
                      <a:pt x="93" y="682"/>
                      <a:pt x="61" y="641"/>
                    </a:cubicBezTo>
                    <a:cubicBezTo>
                      <a:pt x="29" y="600"/>
                      <a:pt x="0" y="555"/>
                      <a:pt x="13" y="485"/>
                    </a:cubicBezTo>
                    <a:cubicBezTo>
                      <a:pt x="26" y="415"/>
                      <a:pt x="81" y="290"/>
                      <a:pt x="139" y="218"/>
                    </a:cubicBezTo>
                    <a:cubicBezTo>
                      <a:pt x="197" y="146"/>
                      <a:pt x="302" y="88"/>
                      <a:pt x="361" y="53"/>
                    </a:cubicBezTo>
                    <a:cubicBezTo>
                      <a:pt x="420" y="18"/>
                      <a:pt x="503" y="0"/>
                      <a:pt x="493" y="11"/>
                    </a:cubicBezTo>
                    <a:cubicBezTo>
                      <a:pt x="483" y="22"/>
                      <a:pt x="354" y="82"/>
                      <a:pt x="301" y="122"/>
                    </a:cubicBezTo>
                    <a:cubicBezTo>
                      <a:pt x="248" y="162"/>
                      <a:pt x="207" y="201"/>
                      <a:pt x="172" y="251"/>
                    </a:cubicBezTo>
                    <a:cubicBezTo>
                      <a:pt x="137" y="301"/>
                      <a:pt x="104" y="367"/>
                      <a:pt x="91" y="422"/>
                    </a:cubicBezTo>
                    <a:cubicBezTo>
                      <a:pt x="78" y="477"/>
                      <a:pt x="68" y="542"/>
                      <a:pt x="97" y="581"/>
                    </a:cubicBezTo>
                    <a:cubicBezTo>
                      <a:pt x="126" y="620"/>
                      <a:pt x="248" y="636"/>
                      <a:pt x="265" y="659"/>
                    </a:cubicBezTo>
                    <a:cubicBezTo>
                      <a:pt x="282" y="682"/>
                      <a:pt x="239" y="731"/>
                      <a:pt x="205" y="728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7" name="Freeform 25"/>
              <p:cNvSpPr>
                <a:spLocks noChangeAspect="1"/>
              </p:cNvSpPr>
              <p:nvPr/>
            </p:nvSpPr>
            <p:spPr bwMode="auto">
              <a:xfrm>
                <a:off x="981" y="398"/>
                <a:ext cx="1267" cy="162"/>
              </a:xfrm>
              <a:custGeom>
                <a:avLst/>
                <a:gdLst/>
                <a:ahLst/>
                <a:cxnLst>
                  <a:cxn ang="0">
                    <a:pos x="68" y="239"/>
                  </a:cxn>
                  <a:cxn ang="0">
                    <a:pos x="644" y="83"/>
                  </a:cxn>
                  <a:cxn ang="0">
                    <a:pos x="1448" y="8"/>
                  </a:cxn>
                  <a:cxn ang="0">
                    <a:pos x="2276" y="35"/>
                  </a:cxn>
                  <a:cxn ang="0">
                    <a:pos x="3349" y="163"/>
                  </a:cxn>
                  <a:cxn ang="0">
                    <a:pos x="4721" y="463"/>
                  </a:cxn>
                  <a:cxn ang="0">
                    <a:pos x="6086" y="845"/>
                  </a:cxn>
                  <a:cxn ang="0">
                    <a:pos x="4961" y="568"/>
                  </a:cxn>
                  <a:cxn ang="0">
                    <a:pos x="4046" y="350"/>
                  </a:cxn>
                  <a:cxn ang="0">
                    <a:pos x="3101" y="185"/>
                  </a:cxn>
                  <a:cxn ang="0">
                    <a:pos x="2329" y="110"/>
                  </a:cxn>
                  <a:cxn ang="0">
                    <a:pos x="1549" y="88"/>
                  </a:cxn>
                  <a:cxn ang="0">
                    <a:pos x="791" y="163"/>
                  </a:cxn>
                  <a:cxn ang="0">
                    <a:pos x="236" y="305"/>
                  </a:cxn>
                  <a:cxn ang="0">
                    <a:pos x="68" y="239"/>
                  </a:cxn>
                </a:cxnLst>
                <a:rect l="0" t="0" r="r" b="b"/>
                <a:pathLst>
                  <a:path w="6126" h="862">
                    <a:moveTo>
                      <a:pt x="68" y="239"/>
                    </a:moveTo>
                    <a:cubicBezTo>
                      <a:pt x="136" y="202"/>
                      <a:pt x="414" y="121"/>
                      <a:pt x="644" y="83"/>
                    </a:cubicBezTo>
                    <a:cubicBezTo>
                      <a:pt x="874" y="45"/>
                      <a:pt x="1176" y="16"/>
                      <a:pt x="1448" y="8"/>
                    </a:cubicBezTo>
                    <a:cubicBezTo>
                      <a:pt x="1720" y="0"/>
                      <a:pt x="1959" y="9"/>
                      <a:pt x="2276" y="35"/>
                    </a:cubicBezTo>
                    <a:cubicBezTo>
                      <a:pt x="2593" y="61"/>
                      <a:pt x="2942" y="92"/>
                      <a:pt x="3349" y="163"/>
                    </a:cubicBezTo>
                    <a:cubicBezTo>
                      <a:pt x="3756" y="234"/>
                      <a:pt x="4265" y="349"/>
                      <a:pt x="4721" y="463"/>
                    </a:cubicBezTo>
                    <a:cubicBezTo>
                      <a:pt x="5177" y="577"/>
                      <a:pt x="6046" y="828"/>
                      <a:pt x="6086" y="845"/>
                    </a:cubicBezTo>
                    <a:cubicBezTo>
                      <a:pt x="6126" y="862"/>
                      <a:pt x="5301" y="651"/>
                      <a:pt x="4961" y="568"/>
                    </a:cubicBezTo>
                    <a:cubicBezTo>
                      <a:pt x="4621" y="485"/>
                      <a:pt x="4356" y="414"/>
                      <a:pt x="4046" y="350"/>
                    </a:cubicBezTo>
                    <a:cubicBezTo>
                      <a:pt x="3736" y="286"/>
                      <a:pt x="3387" y="225"/>
                      <a:pt x="3101" y="185"/>
                    </a:cubicBezTo>
                    <a:cubicBezTo>
                      <a:pt x="2815" y="145"/>
                      <a:pt x="2588" y="126"/>
                      <a:pt x="2329" y="110"/>
                    </a:cubicBezTo>
                    <a:cubicBezTo>
                      <a:pt x="2070" y="94"/>
                      <a:pt x="1805" y="79"/>
                      <a:pt x="1549" y="88"/>
                    </a:cubicBezTo>
                    <a:cubicBezTo>
                      <a:pt x="1293" y="97"/>
                      <a:pt x="1010" y="127"/>
                      <a:pt x="791" y="163"/>
                    </a:cubicBezTo>
                    <a:cubicBezTo>
                      <a:pt x="572" y="199"/>
                      <a:pt x="356" y="292"/>
                      <a:pt x="236" y="305"/>
                    </a:cubicBezTo>
                    <a:cubicBezTo>
                      <a:pt x="116" y="318"/>
                      <a:pt x="0" y="276"/>
                      <a:pt x="68" y="239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8" name="Freeform 26"/>
              <p:cNvSpPr>
                <a:spLocks noChangeAspect="1"/>
              </p:cNvSpPr>
              <p:nvPr/>
            </p:nvSpPr>
            <p:spPr bwMode="auto">
              <a:xfrm>
                <a:off x="742" y="439"/>
                <a:ext cx="291" cy="90"/>
              </a:xfrm>
              <a:custGeom>
                <a:avLst/>
                <a:gdLst/>
                <a:ahLst/>
                <a:cxnLst>
                  <a:cxn ang="0">
                    <a:pos x="9" y="434"/>
                  </a:cxn>
                  <a:cxn ang="0">
                    <a:pos x="84" y="239"/>
                  </a:cxn>
                  <a:cxn ang="0">
                    <a:pos x="459" y="66"/>
                  </a:cxn>
                  <a:cxn ang="0">
                    <a:pos x="864" y="14"/>
                  </a:cxn>
                  <a:cxn ang="0">
                    <a:pos x="1269" y="6"/>
                  </a:cxn>
                  <a:cxn ang="0">
                    <a:pos x="1404" y="51"/>
                  </a:cxn>
                  <a:cxn ang="0">
                    <a:pos x="1307" y="119"/>
                  </a:cxn>
                  <a:cxn ang="0">
                    <a:pos x="1007" y="254"/>
                  </a:cxn>
                  <a:cxn ang="0">
                    <a:pos x="624" y="389"/>
                  </a:cxn>
                  <a:cxn ang="0">
                    <a:pos x="339" y="464"/>
                  </a:cxn>
                  <a:cxn ang="0">
                    <a:pos x="137" y="471"/>
                  </a:cxn>
                  <a:cxn ang="0">
                    <a:pos x="9" y="434"/>
                  </a:cxn>
                </a:cxnLst>
                <a:rect l="0" t="0" r="r" b="b"/>
                <a:pathLst>
                  <a:path w="1410" h="478">
                    <a:moveTo>
                      <a:pt x="9" y="434"/>
                    </a:moveTo>
                    <a:cubicBezTo>
                      <a:pt x="0" y="395"/>
                      <a:pt x="9" y="300"/>
                      <a:pt x="84" y="239"/>
                    </a:cubicBezTo>
                    <a:cubicBezTo>
                      <a:pt x="159" y="178"/>
                      <a:pt x="329" y="103"/>
                      <a:pt x="459" y="66"/>
                    </a:cubicBezTo>
                    <a:cubicBezTo>
                      <a:pt x="589" y="29"/>
                      <a:pt x="729" y="24"/>
                      <a:pt x="864" y="14"/>
                    </a:cubicBezTo>
                    <a:cubicBezTo>
                      <a:pt x="999" y="4"/>
                      <a:pt x="1179" y="0"/>
                      <a:pt x="1269" y="6"/>
                    </a:cubicBezTo>
                    <a:cubicBezTo>
                      <a:pt x="1359" y="12"/>
                      <a:pt x="1398" y="32"/>
                      <a:pt x="1404" y="51"/>
                    </a:cubicBezTo>
                    <a:cubicBezTo>
                      <a:pt x="1410" y="70"/>
                      <a:pt x="1373" y="85"/>
                      <a:pt x="1307" y="119"/>
                    </a:cubicBezTo>
                    <a:cubicBezTo>
                      <a:pt x="1241" y="153"/>
                      <a:pt x="1121" y="209"/>
                      <a:pt x="1007" y="254"/>
                    </a:cubicBezTo>
                    <a:cubicBezTo>
                      <a:pt x="893" y="299"/>
                      <a:pt x="735" y="354"/>
                      <a:pt x="624" y="389"/>
                    </a:cubicBezTo>
                    <a:cubicBezTo>
                      <a:pt x="513" y="424"/>
                      <a:pt x="420" y="450"/>
                      <a:pt x="339" y="464"/>
                    </a:cubicBezTo>
                    <a:cubicBezTo>
                      <a:pt x="258" y="478"/>
                      <a:pt x="192" y="476"/>
                      <a:pt x="137" y="471"/>
                    </a:cubicBezTo>
                    <a:cubicBezTo>
                      <a:pt x="82" y="466"/>
                      <a:pt x="18" y="473"/>
                      <a:pt x="9" y="434"/>
                    </a:cubicBezTo>
                    <a:close/>
                  </a:path>
                </a:pathLst>
              </a:custGeom>
              <a:solidFill>
                <a:srgbClr val="FFC775"/>
              </a:solidFill>
              <a:ln w="3175" cmpd="sng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9" name="Freeform 27"/>
              <p:cNvSpPr>
                <a:spLocks noChangeAspect="1"/>
              </p:cNvSpPr>
              <p:nvPr/>
            </p:nvSpPr>
            <p:spPr bwMode="auto">
              <a:xfrm>
                <a:off x="835" y="470"/>
                <a:ext cx="44" cy="24"/>
              </a:xfrm>
              <a:custGeom>
                <a:avLst/>
                <a:gdLst/>
                <a:ahLst/>
                <a:cxnLst>
                  <a:cxn ang="0">
                    <a:pos x="116" y="118"/>
                  </a:cxn>
                  <a:cxn ang="0">
                    <a:pos x="38" y="118"/>
                  </a:cxn>
                  <a:cxn ang="0">
                    <a:pos x="2" y="76"/>
                  </a:cxn>
                  <a:cxn ang="0">
                    <a:pos x="50" y="19"/>
                  </a:cxn>
                  <a:cxn ang="0">
                    <a:pos x="137" y="1"/>
                  </a:cxn>
                  <a:cxn ang="0">
                    <a:pos x="200" y="25"/>
                  </a:cxn>
                  <a:cxn ang="0">
                    <a:pos x="194" y="70"/>
                  </a:cxn>
                  <a:cxn ang="0">
                    <a:pos x="116" y="118"/>
                  </a:cxn>
                </a:cxnLst>
                <a:rect l="0" t="0" r="r" b="b"/>
                <a:pathLst>
                  <a:path w="209" h="126">
                    <a:moveTo>
                      <a:pt x="116" y="118"/>
                    </a:moveTo>
                    <a:cubicBezTo>
                      <a:pt x="90" y="126"/>
                      <a:pt x="57" y="125"/>
                      <a:pt x="38" y="118"/>
                    </a:cubicBezTo>
                    <a:cubicBezTo>
                      <a:pt x="19" y="111"/>
                      <a:pt x="0" y="92"/>
                      <a:pt x="2" y="76"/>
                    </a:cubicBezTo>
                    <a:cubicBezTo>
                      <a:pt x="4" y="60"/>
                      <a:pt x="27" y="31"/>
                      <a:pt x="50" y="19"/>
                    </a:cubicBezTo>
                    <a:cubicBezTo>
                      <a:pt x="73" y="7"/>
                      <a:pt x="112" y="0"/>
                      <a:pt x="137" y="1"/>
                    </a:cubicBezTo>
                    <a:cubicBezTo>
                      <a:pt x="162" y="2"/>
                      <a:pt x="191" y="13"/>
                      <a:pt x="200" y="25"/>
                    </a:cubicBezTo>
                    <a:cubicBezTo>
                      <a:pt x="209" y="37"/>
                      <a:pt x="208" y="55"/>
                      <a:pt x="194" y="70"/>
                    </a:cubicBezTo>
                    <a:cubicBezTo>
                      <a:pt x="180" y="85"/>
                      <a:pt x="142" y="110"/>
                      <a:pt x="116" y="118"/>
                    </a:cubicBezTo>
                    <a:close/>
                  </a:path>
                </a:pathLst>
              </a:custGeom>
              <a:solidFill>
                <a:srgbClr val="FFA521"/>
              </a:solidFill>
              <a:ln w="3175" cmpd="sng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60" name="Freeform 28"/>
              <p:cNvSpPr>
                <a:spLocks noChangeAspect="1"/>
              </p:cNvSpPr>
              <p:nvPr/>
            </p:nvSpPr>
            <p:spPr bwMode="auto">
              <a:xfrm>
                <a:off x="783" y="489"/>
                <a:ext cx="30" cy="18"/>
              </a:xfrm>
              <a:custGeom>
                <a:avLst/>
                <a:gdLst/>
                <a:ahLst/>
                <a:cxnLst>
                  <a:cxn ang="0">
                    <a:pos x="80" y="90"/>
                  </a:cxn>
                  <a:cxn ang="0">
                    <a:pos x="23" y="90"/>
                  </a:cxn>
                  <a:cxn ang="0">
                    <a:pos x="5" y="60"/>
                  </a:cxn>
                  <a:cxn ang="0">
                    <a:pos x="53" y="9"/>
                  </a:cxn>
                  <a:cxn ang="0">
                    <a:pos x="125" y="9"/>
                  </a:cxn>
                  <a:cxn ang="0">
                    <a:pos x="146" y="42"/>
                  </a:cxn>
                  <a:cxn ang="0">
                    <a:pos x="119" y="75"/>
                  </a:cxn>
                  <a:cxn ang="0">
                    <a:pos x="80" y="90"/>
                  </a:cxn>
                </a:cxnLst>
                <a:rect l="0" t="0" r="r" b="b"/>
                <a:pathLst>
                  <a:path w="147" h="95">
                    <a:moveTo>
                      <a:pt x="80" y="90"/>
                    </a:moveTo>
                    <a:cubicBezTo>
                      <a:pt x="64" y="92"/>
                      <a:pt x="35" y="95"/>
                      <a:pt x="23" y="90"/>
                    </a:cubicBezTo>
                    <a:cubicBezTo>
                      <a:pt x="11" y="85"/>
                      <a:pt x="0" y="73"/>
                      <a:pt x="5" y="60"/>
                    </a:cubicBezTo>
                    <a:cubicBezTo>
                      <a:pt x="10" y="47"/>
                      <a:pt x="33" y="18"/>
                      <a:pt x="53" y="9"/>
                    </a:cubicBezTo>
                    <a:cubicBezTo>
                      <a:pt x="73" y="0"/>
                      <a:pt x="110" y="4"/>
                      <a:pt x="125" y="9"/>
                    </a:cubicBezTo>
                    <a:cubicBezTo>
                      <a:pt x="140" y="14"/>
                      <a:pt x="147" y="31"/>
                      <a:pt x="146" y="42"/>
                    </a:cubicBezTo>
                    <a:cubicBezTo>
                      <a:pt x="145" y="53"/>
                      <a:pt x="130" y="66"/>
                      <a:pt x="119" y="75"/>
                    </a:cubicBezTo>
                    <a:cubicBezTo>
                      <a:pt x="108" y="84"/>
                      <a:pt x="98" y="88"/>
                      <a:pt x="80" y="90"/>
                    </a:cubicBezTo>
                    <a:close/>
                  </a:path>
                </a:pathLst>
              </a:custGeom>
              <a:solidFill>
                <a:srgbClr val="FFA521"/>
              </a:solidFill>
              <a:ln w="3175" cmpd="sng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14482" name="Rectangle 50"/>
          <p:cNvSpPr>
            <a:spLocks noChangeArrowheads="1"/>
          </p:cNvSpPr>
          <p:nvPr/>
        </p:nvSpPr>
        <p:spPr bwMode="auto">
          <a:xfrm>
            <a:off x="4687888" y="2200275"/>
            <a:ext cx="3871912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Adaptive Compliant Wing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/>
              <a:t>How to Determine the Compliant Surface Settings?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1639888"/>
          </a:xfrm>
          <a:ln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Approach 1. Indirect – Given a load distribution that is known to minimize drag, determine the control surface settings to obtain the desired load distribution.</a:t>
            </a:r>
          </a:p>
        </p:txBody>
      </p:sp>
      <p:sp>
        <p:nvSpPr>
          <p:cNvPr id="870405" name="Rectangle 5"/>
          <p:cNvSpPr>
            <a:spLocks noChangeArrowheads="1"/>
          </p:cNvSpPr>
          <p:nvPr/>
        </p:nvSpPr>
        <p:spPr bwMode="auto">
          <a:xfrm>
            <a:off x="490538" y="3621088"/>
            <a:ext cx="8229600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6838" tIns="47625" rIns="96838" bIns="47625">
            <a:prstTxWarp prst="textNoShape">
              <a:avLst/>
            </a:prstTxWarp>
          </a:bodyPr>
          <a:lstStyle/>
          <a:p>
            <a:pPr marL="360363" indent="-360363" algn="l" defTabSz="960438">
              <a:lnSpc>
                <a:spcPct val="90000"/>
              </a:lnSpc>
              <a:spcBef>
                <a:spcPct val="50000"/>
              </a:spcBef>
              <a:buSzPct val="125000"/>
            </a:pPr>
            <a:endParaRPr lang="en-US" sz="2400" i="0" dirty="0"/>
          </a:p>
          <a:p>
            <a:pPr marL="360363" indent="-360363" algn="l" defTabSz="960438">
              <a:lnSpc>
                <a:spcPct val="90000"/>
              </a:lnSpc>
              <a:spcBef>
                <a:spcPct val="50000"/>
              </a:spcBef>
              <a:buSzPct val="125000"/>
            </a:pPr>
            <a:r>
              <a:rPr lang="en-US" sz="2400" i="0" dirty="0"/>
              <a:t>Approach 2. Direct - Minimization of  drag ( induced drag currently) using the conformal control surface settings.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0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0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03" grpId="0" build="p"/>
      <p:bldP spid="87040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Wing.JPG"/>
          <p:cNvPicPr>
            <a:picLocks noChangeAspect="1"/>
          </p:cNvPicPr>
          <p:nvPr/>
        </p:nvPicPr>
        <p:blipFill>
          <a:blip r:embed="rId2"/>
          <a:srcRect l="969" t="1736" r="969" b="1736"/>
          <a:stretch>
            <a:fillRect/>
          </a:stretch>
        </p:blipFill>
        <p:spPr>
          <a:xfrm>
            <a:off x="88579" y="966301"/>
            <a:ext cx="8966842" cy="49253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i="1" smtClean="0"/>
              <a:t>Trefftz-Plane Induced Drag With Euler Aerodynamics</a:t>
            </a:r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76200" y="4152900"/>
          <a:ext cx="887094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0" name="Equation" r:id="rId3" imgW="3987800" imgH="482600" progId="Equation.3">
                  <p:embed/>
                </p:oleObj>
              </mc:Choice>
              <mc:Fallback>
                <p:oleObj name="Equation" r:id="rId3" imgW="39878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152900"/>
                        <a:ext cx="8870945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21"/>
          <p:cNvGraphicFramePr>
            <a:graphicFrameLocks noChangeAspect="1"/>
          </p:cNvGraphicFramePr>
          <p:nvPr/>
        </p:nvGraphicFramePr>
        <p:xfrm>
          <a:off x="39688" y="5403850"/>
          <a:ext cx="42799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1" name="Equation" r:id="rId5" imgW="3225800" imgH="660400" progId="Equation.3">
                  <p:embed/>
                </p:oleObj>
              </mc:Choice>
              <mc:Fallback>
                <p:oleObj name="Equation" r:id="rId5" imgW="3225800" imgH="660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5403850"/>
                        <a:ext cx="4279900" cy="83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22"/>
          <p:cNvGraphicFramePr>
            <a:graphicFrameLocks noChangeAspect="1"/>
          </p:cNvGraphicFramePr>
          <p:nvPr/>
        </p:nvGraphicFramePr>
        <p:xfrm>
          <a:off x="4686300" y="5791200"/>
          <a:ext cx="40687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2" name="Equation" r:id="rId7" imgW="1828800" imgH="241200" progId="Equation.3">
                  <p:embed/>
                </p:oleObj>
              </mc:Choice>
              <mc:Fallback>
                <p:oleObj name="Equation" r:id="rId7" imgW="1828800" imgH="241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5791200"/>
                        <a:ext cx="4068763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24"/>
          <p:cNvGraphicFramePr>
            <a:graphicFrameLocks noChangeAspect="1"/>
          </p:cNvGraphicFramePr>
          <p:nvPr/>
        </p:nvGraphicFramePr>
        <p:xfrm>
          <a:off x="6027738" y="1112838"/>
          <a:ext cx="19367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3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1112838"/>
                        <a:ext cx="193675" cy="23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3"/>
          <p:cNvGraphicFramePr>
            <a:graphicFrameLocks noChangeAspect="1"/>
          </p:cNvGraphicFramePr>
          <p:nvPr/>
        </p:nvGraphicFramePr>
        <p:xfrm>
          <a:off x="712788" y="6507163"/>
          <a:ext cx="173831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034" name="Equation" r:id="rId11" imgW="965200" imgH="177800" progId="Equation.3">
                  <p:embed/>
                </p:oleObj>
              </mc:Choice>
              <mc:Fallback>
                <p:oleObj name="Equation" r:id="rId11" imgW="965200" imgH="177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6507163"/>
                        <a:ext cx="1738312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2" name="TextBox 53"/>
          <p:cNvSpPr txBox="1">
            <a:spLocks noChangeArrowheads="1"/>
          </p:cNvSpPr>
          <p:nvPr/>
        </p:nvSpPr>
        <p:spPr bwMode="auto">
          <a:xfrm>
            <a:off x="2562225" y="6477000"/>
            <a:ext cx="2314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</a:rPr>
              <a:t>Kutta-Joukowski</a:t>
            </a:r>
            <a:r>
              <a:rPr lang="en-US" sz="1400" dirty="0" smtClean="0">
                <a:solidFill>
                  <a:srgbClr val="000000"/>
                </a:solidFill>
              </a:rPr>
              <a:t> theorem)</a:t>
            </a:r>
          </a:p>
        </p:txBody>
      </p:sp>
      <p:pic>
        <p:nvPicPr>
          <p:cNvPr id="55" name="Picture 54" descr="TreftzPlaneFigure.JPG"/>
          <p:cNvPicPr>
            <a:picLocks noChangeAspect="1"/>
          </p:cNvPicPr>
          <p:nvPr/>
        </p:nvPicPr>
        <p:blipFill>
          <a:blip r:embed="rId13"/>
          <a:srcRect l="938" t="2667" r="469" b="2667"/>
          <a:stretch>
            <a:fillRect/>
          </a:stretch>
        </p:blipFill>
        <p:spPr>
          <a:xfrm>
            <a:off x="85808" y="1096574"/>
            <a:ext cx="9015263" cy="30462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1F497D"/>
                </a:solidFill>
              </a:rPr>
              <a:t>Optimization Problem</a:t>
            </a:r>
            <a:endParaRPr lang="en-US" b="1" i="1" dirty="0">
              <a:solidFill>
                <a:srgbClr val="1F497D"/>
              </a:solidFill>
            </a:endParaRPr>
          </a:p>
        </p:txBody>
      </p:sp>
      <p:graphicFrame>
        <p:nvGraphicFramePr>
          <p:cNvPr id="324610" name="Object 3"/>
          <p:cNvGraphicFramePr>
            <a:graphicFrameLocks noChangeAspect="1"/>
          </p:cNvGraphicFramePr>
          <p:nvPr/>
        </p:nvGraphicFramePr>
        <p:xfrm>
          <a:off x="381000" y="1312970"/>
          <a:ext cx="5034584" cy="1887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82" name="Equation" r:id="rId3" imgW="2235200" imgH="876300" progId="Equation.3">
                  <p:embed/>
                </p:oleObj>
              </mc:Choice>
              <mc:Fallback>
                <p:oleObj name="Equation" r:id="rId3" imgW="2235200" imgH="87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12970"/>
                        <a:ext cx="5034584" cy="1887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1" name="Object 22"/>
          <p:cNvGraphicFramePr>
            <a:graphicFrameLocks noChangeAspect="1"/>
          </p:cNvGraphicFramePr>
          <p:nvPr/>
        </p:nvGraphicFramePr>
        <p:xfrm>
          <a:off x="533400" y="3200400"/>
          <a:ext cx="4013303" cy="38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83" name="Equation" r:id="rId5" imgW="1993900" imgH="203200" progId="Equation.3">
                  <p:embed/>
                </p:oleObj>
              </mc:Choice>
              <mc:Fallback>
                <p:oleObj name="Equation" r:id="rId5" imgW="1993900" imgH="203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200400"/>
                        <a:ext cx="4013303" cy="38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2" name="Object 22"/>
          <p:cNvGraphicFramePr>
            <a:graphicFrameLocks noChangeAspect="1"/>
          </p:cNvGraphicFramePr>
          <p:nvPr/>
        </p:nvGraphicFramePr>
        <p:xfrm>
          <a:off x="533400" y="3733800"/>
          <a:ext cx="4780341" cy="38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84" name="Equation" r:id="rId7" imgW="2374900" imgH="203200" progId="Equation.3">
                  <p:embed/>
                </p:oleObj>
              </mc:Choice>
              <mc:Fallback>
                <p:oleObj name="Equation" r:id="rId7" imgW="23749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4780341" cy="38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22"/>
          <p:cNvGraphicFramePr>
            <a:graphicFrameLocks noChangeAspect="1"/>
          </p:cNvGraphicFramePr>
          <p:nvPr/>
        </p:nvGraphicFramePr>
        <p:xfrm>
          <a:off x="609600" y="4343400"/>
          <a:ext cx="7693361" cy="791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85" name="Equation" r:id="rId9" imgW="3873500" imgH="419100" progId="Equation.3">
                  <p:embed/>
                </p:oleObj>
              </mc:Choice>
              <mc:Fallback>
                <p:oleObj name="Equation" r:id="rId9" imgW="3873500" imgH="4191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343400"/>
                        <a:ext cx="7693361" cy="7914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4" name="Object 6"/>
          <p:cNvGraphicFramePr>
            <a:graphicFrameLocks noChangeAspect="1"/>
          </p:cNvGraphicFramePr>
          <p:nvPr/>
        </p:nvGraphicFramePr>
        <p:xfrm>
          <a:off x="381000" y="5334000"/>
          <a:ext cx="8345488" cy="725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86" name="Equation" r:id="rId11" imgW="4584700" imgH="419100" progId="Equation.3">
                  <p:embed/>
                </p:oleObj>
              </mc:Choice>
              <mc:Fallback>
                <p:oleObj name="Equation" r:id="rId11" imgW="4584700" imgH="4191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334000"/>
                        <a:ext cx="8345488" cy="7253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81000" y="6248400"/>
            <a:ext cx="861060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Computation of </a:t>
            </a:r>
            <a:r>
              <a:rPr lang="en-US" sz="2000" b="1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Lpus</a:t>
            </a:r>
            <a:r>
              <a:rPr lang="en-US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requires Euler Solution at Transonic Mach #</a:t>
            </a:r>
            <a:r>
              <a:rPr lang="en-US" sz="2000" b="1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20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 bwMode="auto">
          <a:xfrm>
            <a:off x="1219200" y="0"/>
            <a:ext cx="71628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7625" rIns="91440" bIns="47625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60438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0D2B88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Evaluators</a:t>
            </a:r>
            <a:r>
              <a:rPr kumimoji="0" lang="en-US" sz="3200" b="1" i="1" u="none" strike="noStrike" kern="0" cap="none" spc="0" normalizeH="0" noProof="0" dirty="0" smtClean="0">
                <a:ln>
                  <a:noFill/>
                </a:ln>
                <a:solidFill>
                  <a:srgbClr val="0D2B88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for Induced Drag and </a:t>
            </a:r>
            <a:r>
              <a:rPr lang="en-US" sz="3200" b="1" i="1" kern="0" dirty="0" smtClean="0">
                <a:solidFill>
                  <a:srgbClr val="0D2B88"/>
                </a:solidFill>
                <a:latin typeface="+mj-lt"/>
                <a:ea typeface="+mj-ea"/>
                <a:cs typeface="+mj-cs"/>
              </a:rPr>
              <a:t>Sensitivities</a:t>
            </a:r>
            <a:r>
              <a:rPr kumimoji="0" lang="en-US" sz="3200" b="1" i="1" u="none" strike="noStrike" kern="0" cap="none" spc="0" normalizeH="0" noProof="0" dirty="0" smtClean="0">
                <a:ln>
                  <a:noFill/>
                </a:ln>
                <a:solidFill>
                  <a:srgbClr val="0D2B88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3200" b="1" i="1" u="none" strike="noStrike" kern="0" cap="none" spc="0" normalizeH="0" baseline="0" noProof="0" dirty="0" smtClean="0">
              <a:ln>
                <a:noFill/>
              </a:ln>
              <a:solidFill>
                <a:srgbClr val="0D2B88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50888" name="Object 3"/>
          <p:cNvGraphicFramePr>
            <a:graphicFrameLocks noChangeAspect="1"/>
          </p:cNvGraphicFramePr>
          <p:nvPr/>
        </p:nvGraphicFramePr>
        <p:xfrm>
          <a:off x="228600" y="1143000"/>
          <a:ext cx="8001000" cy="92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66" name="Equation" r:id="rId3" imgW="3987800" imgH="482600" progId="Equation.3">
                  <p:embed/>
                </p:oleObj>
              </mc:Choice>
              <mc:Fallback>
                <p:oleObj name="Equation" r:id="rId3" imgW="39878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8001000" cy="927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0" name="Object 3"/>
          <p:cNvGraphicFramePr>
            <a:graphicFrameLocks noChangeAspect="1"/>
          </p:cNvGraphicFramePr>
          <p:nvPr/>
        </p:nvGraphicFramePr>
        <p:xfrm>
          <a:off x="5424488" y="2362200"/>
          <a:ext cx="22701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267" name="Equation" r:id="rId5" imgW="101600" imgH="177800" progId="Equation.3">
                  <p:embed/>
                </p:oleObj>
              </mc:Choice>
              <mc:Fallback>
                <p:oleObj name="Equation" r:id="rId5" imgW="101600" imgH="1778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488" y="2362200"/>
                        <a:ext cx="227012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0" y="2983468"/>
            <a:ext cx="9035365" cy="1017032"/>
            <a:chOff x="0" y="2983468"/>
            <a:chExt cx="9035365" cy="1017032"/>
          </a:xfrm>
        </p:grpSpPr>
        <p:graphicFrame>
          <p:nvGraphicFramePr>
            <p:cNvPr id="3076" name="Object 21"/>
            <p:cNvGraphicFramePr>
              <a:graphicFrameLocks noChangeAspect="1"/>
            </p:cNvGraphicFramePr>
            <p:nvPr/>
          </p:nvGraphicFramePr>
          <p:xfrm>
            <a:off x="1392238" y="3525838"/>
            <a:ext cx="3538537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68" name="Equation" r:id="rId7" imgW="2133600" imgH="203200" progId="Equation.3">
                    <p:embed/>
                  </p:oleObj>
                </mc:Choice>
                <mc:Fallback>
                  <p:oleObj name="Equation" r:id="rId7" imgW="2133600" imgH="203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238" y="3525838"/>
                          <a:ext cx="3538537" cy="3222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22"/>
            <p:cNvGraphicFramePr>
              <a:graphicFrameLocks noChangeAspect="1"/>
            </p:cNvGraphicFramePr>
            <p:nvPr/>
          </p:nvGraphicFramePr>
          <p:xfrm>
            <a:off x="5245100" y="3452813"/>
            <a:ext cx="2549525" cy="547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69" name="Equation" r:id="rId9" imgW="1866900" imgH="419100" progId="Equation.3">
                    <p:embed/>
                  </p:oleObj>
                </mc:Choice>
                <mc:Fallback>
                  <p:oleObj name="Equation" r:id="rId9" imgW="1866900" imgH="4191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5100" y="3452813"/>
                          <a:ext cx="2549525" cy="5476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0" y="2983468"/>
              <a:ext cx="7461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Standard One Point Approximation (SOA)  </a:t>
              </a:r>
              <a:r>
                <a:rPr lang="en-US" dirty="0" smtClean="0"/>
                <a:t>– Perform Euler solutions    </a:t>
              </a:r>
              <a:endParaRPr lang="en-US" dirty="0"/>
            </a:p>
          </p:txBody>
        </p:sp>
        <p:graphicFrame>
          <p:nvGraphicFramePr>
            <p:cNvPr id="250897" name="Object 21"/>
            <p:cNvGraphicFramePr>
              <a:graphicFrameLocks noChangeAspect="1"/>
            </p:cNvGraphicFramePr>
            <p:nvPr/>
          </p:nvGraphicFramePr>
          <p:xfrm>
            <a:off x="7349440" y="3013218"/>
            <a:ext cx="1685925" cy="322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0" name="Equation" r:id="rId11" imgW="1016000" imgH="203200" progId="Equation.3">
                    <p:embed/>
                  </p:oleObj>
                </mc:Choice>
                <mc:Fallback>
                  <p:oleObj name="Equation" r:id="rId11" imgW="1016000" imgH="203200" progId="Equation.3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49440" y="3013218"/>
                          <a:ext cx="1685925" cy="322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" name="Group 27"/>
          <p:cNvGrpSpPr/>
          <p:nvPr/>
        </p:nvGrpSpPr>
        <p:grpSpPr>
          <a:xfrm>
            <a:off x="0" y="2272632"/>
            <a:ext cx="8694520" cy="400110"/>
            <a:chOff x="0" y="2272632"/>
            <a:chExt cx="8694520" cy="400110"/>
          </a:xfrm>
        </p:grpSpPr>
        <p:sp>
          <p:nvSpPr>
            <p:cNvPr id="10" name="TextBox 9"/>
            <p:cNvSpPr txBox="1"/>
            <p:nvPr/>
          </p:nvSpPr>
          <p:spPr>
            <a:xfrm>
              <a:off x="0" y="2286000"/>
              <a:ext cx="3917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Exact – Perform Euler solution for 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01029" y="2272632"/>
              <a:ext cx="26934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By FD Euler Solutions </a:t>
              </a:r>
              <a:endParaRPr lang="en-US" sz="2000" dirty="0"/>
            </a:p>
          </p:txBody>
        </p:sp>
        <p:graphicFrame>
          <p:nvGraphicFramePr>
            <p:cNvPr id="250898" name="Object 18"/>
            <p:cNvGraphicFramePr>
              <a:graphicFrameLocks noChangeAspect="1"/>
            </p:cNvGraphicFramePr>
            <p:nvPr/>
          </p:nvGraphicFramePr>
          <p:xfrm>
            <a:off x="3950728" y="2274888"/>
            <a:ext cx="195103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1" name="Equation" r:id="rId13" imgW="838200" imgH="177800" progId="Equation.3">
                    <p:embed/>
                  </p:oleObj>
                </mc:Choice>
                <mc:Fallback>
                  <p:oleObj name="Equation" r:id="rId13" imgW="838200" imgH="177800" progId="Equation.3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0728" y="2274888"/>
                          <a:ext cx="1951037" cy="39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" name="Group 30"/>
          <p:cNvGrpSpPr/>
          <p:nvPr/>
        </p:nvGrpSpPr>
        <p:grpSpPr>
          <a:xfrm>
            <a:off x="152400" y="6019800"/>
            <a:ext cx="7214798" cy="381000"/>
            <a:chOff x="152400" y="6019800"/>
            <a:chExt cx="7214798" cy="381000"/>
          </a:xfrm>
        </p:grpSpPr>
        <p:sp>
          <p:nvSpPr>
            <p:cNvPr id="25" name="TextBox 24"/>
            <p:cNvSpPr txBox="1"/>
            <p:nvPr/>
          </p:nvSpPr>
          <p:spPr>
            <a:xfrm>
              <a:off x="152400" y="6019800"/>
              <a:ext cx="7214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Kriging</a:t>
              </a:r>
              <a:r>
                <a:rPr lang="en-US" dirty="0" smtClean="0"/>
                <a:t> – Perform Euler solutions (hundreds) for         </a:t>
              </a:r>
              <a:r>
                <a:rPr lang="en-US" dirty="0" err="1" smtClean="0"/>
                <a:t>Kriging</a:t>
              </a:r>
              <a:r>
                <a:rPr lang="en-US" dirty="0" smtClean="0"/>
                <a:t> Model   </a:t>
              </a:r>
              <a:endParaRPr lang="en-US" dirty="0"/>
            </a:p>
          </p:txBody>
        </p:sp>
        <p:graphicFrame>
          <p:nvGraphicFramePr>
            <p:cNvPr id="250899" name="Object 3"/>
            <p:cNvGraphicFramePr>
              <a:graphicFrameLocks noChangeAspect="1"/>
            </p:cNvGraphicFramePr>
            <p:nvPr/>
          </p:nvGraphicFramePr>
          <p:xfrm>
            <a:off x="5235778" y="6059487"/>
            <a:ext cx="382587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2" name="Equation" r:id="rId15" imgW="190500" imgH="177800" progId="Equation.3">
                    <p:embed/>
                  </p:oleObj>
                </mc:Choice>
                <mc:Fallback>
                  <p:oleObj name="Equation" r:id="rId15" imgW="190500" imgH="177800" progId="Equation.3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5778" y="6059487"/>
                          <a:ext cx="382587" cy="341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29"/>
          <p:cNvGrpSpPr/>
          <p:nvPr/>
        </p:nvGrpSpPr>
        <p:grpSpPr>
          <a:xfrm>
            <a:off x="55765" y="4191000"/>
            <a:ext cx="9074430" cy="1456009"/>
            <a:chOff x="55765" y="4191000"/>
            <a:chExt cx="9074430" cy="1456009"/>
          </a:xfrm>
        </p:grpSpPr>
        <p:sp>
          <p:nvSpPr>
            <p:cNvPr id="19" name="TextBox 18"/>
            <p:cNvSpPr txBox="1"/>
            <p:nvPr/>
          </p:nvSpPr>
          <p:spPr>
            <a:xfrm>
              <a:off x="55765" y="4191000"/>
              <a:ext cx="7332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Modified One Point Approximation (MOA)  </a:t>
              </a:r>
              <a:r>
                <a:rPr lang="en-US" dirty="0" smtClean="0"/>
                <a:t>– Perform Euler solution </a:t>
              </a:r>
              <a:endParaRPr lang="en-US" dirty="0"/>
            </a:p>
          </p:txBody>
        </p:sp>
        <p:graphicFrame>
          <p:nvGraphicFramePr>
            <p:cNvPr id="250894" name="Object 6"/>
            <p:cNvGraphicFramePr>
              <a:graphicFrameLocks noChangeAspect="1"/>
            </p:cNvGraphicFramePr>
            <p:nvPr/>
          </p:nvGraphicFramePr>
          <p:xfrm>
            <a:off x="762000" y="5334000"/>
            <a:ext cx="4267200" cy="313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3" name="Equation" r:id="rId17" imgW="2654300" imgH="203200" progId="Equation.3">
                    <p:embed/>
                  </p:oleObj>
                </mc:Choice>
                <mc:Fallback>
                  <p:oleObj name="Equation" r:id="rId17" imgW="2654300" imgH="203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0" y="5334000"/>
                          <a:ext cx="4267200" cy="3130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0895" name="Object 7"/>
            <p:cNvGraphicFramePr>
              <a:graphicFrameLocks noChangeAspect="1"/>
            </p:cNvGraphicFramePr>
            <p:nvPr/>
          </p:nvGraphicFramePr>
          <p:xfrm>
            <a:off x="685800" y="4648200"/>
            <a:ext cx="5349021" cy="59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4" name="Equation" r:id="rId19" imgW="4178300" imgH="482600" progId="Equation.3">
                    <p:embed/>
                  </p:oleObj>
                </mc:Choice>
                <mc:Fallback>
                  <p:oleObj name="Equation" r:id="rId19" imgW="4178300" imgH="482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4648200"/>
                          <a:ext cx="5349021" cy="590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0896" name="Object 8"/>
            <p:cNvGraphicFramePr>
              <a:graphicFrameLocks noChangeAspect="1"/>
            </p:cNvGraphicFramePr>
            <p:nvPr/>
          </p:nvGraphicFramePr>
          <p:xfrm>
            <a:off x="6248400" y="4724400"/>
            <a:ext cx="1295400" cy="4640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5" name="Equation" r:id="rId21" imgW="1218960" imgH="457200" progId="Equation.3">
                    <p:embed/>
                  </p:oleObj>
                </mc:Choice>
                <mc:Fallback>
                  <p:oleObj name="Equation" r:id="rId21" imgW="1218960" imgH="4572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8400" y="4724400"/>
                          <a:ext cx="1295400" cy="4640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0900" name="Object 20"/>
            <p:cNvGraphicFramePr>
              <a:graphicFrameLocks noChangeAspect="1"/>
            </p:cNvGraphicFramePr>
            <p:nvPr/>
          </p:nvGraphicFramePr>
          <p:xfrm>
            <a:off x="7377595" y="4260030"/>
            <a:ext cx="1752600" cy="250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276" name="Equation" r:id="rId23" imgW="1358900" imgH="203200" progId="Equation.3">
                    <p:embed/>
                  </p:oleObj>
                </mc:Choice>
                <mc:Fallback>
                  <p:oleObj name="Equation" r:id="rId23" imgW="1358900" imgH="203200" progId="Equation.3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77595" y="4260030"/>
                          <a:ext cx="1752600" cy="2505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614" name="Object 6"/>
          <p:cNvGraphicFramePr>
            <a:graphicFrameLocks noChangeAspect="1"/>
          </p:cNvGraphicFramePr>
          <p:nvPr/>
        </p:nvGraphicFramePr>
        <p:xfrm>
          <a:off x="381000" y="5334000"/>
          <a:ext cx="8345488" cy="725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93" name="Equation" r:id="rId3" imgW="4584700" imgH="419100" progId="Equation.3">
                  <p:embed/>
                </p:oleObj>
              </mc:Choice>
              <mc:Fallback>
                <p:oleObj name="Equation" r:id="rId3" imgW="4584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334000"/>
                        <a:ext cx="8345488" cy="7253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57200" y="3200400"/>
            <a:ext cx="4876800" cy="9144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4800" y="1282700"/>
            <a:ext cx="4648200" cy="457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i="1" dirty="0" smtClean="0">
                <a:solidFill>
                  <a:srgbClr val="1F497D"/>
                </a:solidFill>
                <a:latin typeface="Arial"/>
                <a:cs typeface="Arial"/>
              </a:rPr>
              <a:t>Optimization</a:t>
            </a:r>
            <a:r>
              <a:rPr lang="en-US" b="1" i="1" dirty="0" smtClean="0">
                <a:solidFill>
                  <a:srgbClr val="1F497D"/>
                </a:solidFill>
              </a:rPr>
              <a:t> Problem</a:t>
            </a:r>
            <a:endParaRPr lang="en-US" b="1" i="1" dirty="0">
              <a:solidFill>
                <a:srgbClr val="1F497D"/>
              </a:solidFill>
            </a:endParaRPr>
          </a:p>
        </p:txBody>
      </p:sp>
      <p:graphicFrame>
        <p:nvGraphicFramePr>
          <p:cNvPr id="324611" name="Object 22"/>
          <p:cNvGraphicFramePr>
            <a:graphicFrameLocks noChangeAspect="1"/>
          </p:cNvGraphicFramePr>
          <p:nvPr/>
        </p:nvGraphicFramePr>
        <p:xfrm>
          <a:off x="533400" y="3200400"/>
          <a:ext cx="4013303" cy="38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94" name="Equation" r:id="rId5" imgW="1993900" imgH="203200" progId="Equation.3">
                  <p:embed/>
                </p:oleObj>
              </mc:Choice>
              <mc:Fallback>
                <p:oleObj name="Equation" r:id="rId5" imgW="1993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200400"/>
                        <a:ext cx="4013303" cy="38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2" name="Object 22"/>
          <p:cNvGraphicFramePr>
            <a:graphicFrameLocks noChangeAspect="1"/>
          </p:cNvGraphicFramePr>
          <p:nvPr/>
        </p:nvGraphicFramePr>
        <p:xfrm>
          <a:off x="533400" y="3733800"/>
          <a:ext cx="4780341" cy="38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95" name="Equation" r:id="rId7" imgW="2374900" imgH="203200" progId="Equation.3">
                  <p:embed/>
                </p:oleObj>
              </mc:Choice>
              <mc:Fallback>
                <p:oleObj name="Equation" r:id="rId7" imgW="2374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4780341" cy="38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81000" y="6248400"/>
            <a:ext cx="861060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At Transonic Mach #’</a:t>
            </a:r>
            <a:r>
              <a:rPr lang="en-US" sz="2000" b="1" i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Computation of </a:t>
            </a:r>
            <a:r>
              <a:rPr lang="en-US" sz="2000" b="1" i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Lpus</a:t>
            </a: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requires Euler Solution</a:t>
            </a:r>
            <a:endParaRPr lang="en-US" sz="2000" b="1" i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57400" y="1790700"/>
            <a:ext cx="3429000" cy="4572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48000" y="4775200"/>
            <a:ext cx="1905000" cy="4572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29300" y="4267200"/>
            <a:ext cx="2514600" cy="4572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76600" y="4267200"/>
            <a:ext cx="2514600" cy="457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24610" name="Object 3"/>
          <p:cNvGraphicFramePr>
            <a:graphicFrameLocks noChangeAspect="1"/>
          </p:cNvGraphicFramePr>
          <p:nvPr/>
        </p:nvGraphicFramePr>
        <p:xfrm>
          <a:off x="381000" y="1312970"/>
          <a:ext cx="5034584" cy="1887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96" name="Equation" r:id="rId9" imgW="2235200" imgH="876300" progId="Equation.3">
                  <p:embed/>
                </p:oleObj>
              </mc:Choice>
              <mc:Fallback>
                <p:oleObj name="Equation" r:id="rId9" imgW="22352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12970"/>
                        <a:ext cx="5034584" cy="1887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22"/>
          <p:cNvGraphicFramePr>
            <a:graphicFrameLocks noChangeAspect="1"/>
          </p:cNvGraphicFramePr>
          <p:nvPr/>
        </p:nvGraphicFramePr>
        <p:xfrm>
          <a:off x="534988" y="4343400"/>
          <a:ext cx="78343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597" name="Equation" r:id="rId11" imgW="3949700" imgH="419100" progId="Equation.3">
                  <p:embed/>
                </p:oleObj>
              </mc:Choice>
              <mc:Fallback>
                <p:oleObj name="Equation" r:id="rId11" imgW="3949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4343400"/>
                        <a:ext cx="7834312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83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Induced Drag Optimization Model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83058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OptimizationModel</a:t>
            </a:r>
            <a:r>
              <a:rPr lang="en-US" sz="1000" dirty="0" smtClean="0"/>
              <a:t> </a:t>
            </a:r>
            <a:r>
              <a:rPr lang="en-US" sz="1000" dirty="0" err="1" smtClean="0"/>
              <a:t>omodel</a:t>
            </a:r>
            <a:r>
              <a:rPr lang="en-US" sz="1000" dirty="0" smtClean="0"/>
              <a:t> = </a:t>
            </a:r>
            <a:r>
              <a:rPr lang="en-US" sz="1000" i="1" dirty="0" err="1" smtClean="0"/>
              <a:t>optimizationModel("Induced</a:t>
            </a:r>
            <a:r>
              <a:rPr lang="en-US" sz="1000" i="1" dirty="0" smtClean="0"/>
              <a:t> Drag", </a:t>
            </a:r>
          </a:p>
          <a:p>
            <a:endParaRPr lang="en-US" sz="1000" i="1" dirty="0" smtClean="0"/>
          </a:p>
          <a:p>
            <a:r>
              <a:rPr lang="en-US" sz="1000" i="1" dirty="0" smtClean="0"/>
              <a:t>designVars(vars(loop("i",1,20),"beta$i$", 0.0, -10.0, 10.0)), </a:t>
            </a:r>
          </a:p>
          <a:p>
            <a:r>
              <a:rPr lang="en-US" sz="1000" i="1" dirty="0" smtClean="0"/>
              <a:t>linkedVars(names(loop("i",21,40),"betal$i$")),</a:t>
            </a:r>
          </a:p>
          <a:p>
            <a:r>
              <a:rPr lang="en-US" sz="1000" i="1" dirty="0" err="1" smtClean="0"/>
              <a:t>designVars(var("alpha</a:t>
            </a:r>
            <a:r>
              <a:rPr lang="en-US" sz="1000" i="1" dirty="0" smtClean="0"/>
              <a:t>", 5.0, -5.0, 10.0)),</a:t>
            </a:r>
          </a:p>
          <a:p>
            <a:r>
              <a:rPr lang="en-US" sz="1000" i="1" dirty="0" err="1" smtClean="0"/>
              <a:t>designVars("mach</a:t>
            </a:r>
            <a:r>
              <a:rPr lang="en-US" sz="1000" i="1" dirty="0" smtClean="0"/>
              <a:t>", "gamma", "</a:t>
            </a:r>
            <a:r>
              <a:rPr lang="en-US" sz="1000" i="1" dirty="0" err="1" smtClean="0"/>
              <a:t>pstatic</a:t>
            </a:r>
            <a:r>
              <a:rPr lang="en-US" sz="1000" i="1" dirty="0" smtClean="0"/>
              <a:t>"),</a:t>
            </a:r>
          </a:p>
          <a:p>
            <a:endParaRPr lang="en-US" sz="1000" dirty="0" smtClean="0"/>
          </a:p>
          <a:p>
            <a:r>
              <a:rPr lang="en-US" sz="1000" i="1" dirty="0" err="1" smtClean="0"/>
              <a:t>responseVars(var("DI</a:t>
            </a:r>
            <a:r>
              <a:rPr lang="en-US" sz="1000" i="1" dirty="0" smtClean="0"/>
              <a:t>",</a:t>
            </a:r>
          </a:p>
          <a:p>
            <a:r>
              <a:rPr lang="en-US" sz="1000" i="1" dirty="0" smtClean="0"/>
              <a:t>           realization(</a:t>
            </a:r>
          </a:p>
          <a:p>
            <a:r>
              <a:rPr lang="en-US" sz="1000" i="1" dirty="0" smtClean="0"/>
              <a:t>                             </a:t>
            </a:r>
            <a:r>
              <a:rPr lang="en-US" sz="1000" i="1" dirty="0" err="1" smtClean="0"/>
              <a:t>evaluation("DIExacte</a:t>
            </a:r>
            <a:r>
              <a:rPr lang="en-US" sz="1000" i="1" dirty="0" smtClean="0"/>
              <a:t>", </a:t>
            </a:r>
          </a:p>
          <a:p>
            <a:r>
              <a:rPr lang="en-US" sz="1000" i="1" dirty="0" smtClean="0"/>
              <a:t>	               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gradient("DIExacteg1"))), </a:t>
            </a:r>
          </a:p>
          <a:p>
            <a:r>
              <a:rPr lang="en-US" sz="1000" dirty="0" smtClean="0"/>
              <a:t>    	   </a:t>
            </a:r>
            <a:r>
              <a:rPr lang="en-US" sz="1000" i="1" dirty="0" err="1" smtClean="0"/>
              <a:t>evaluation("DISOAe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gradient("DISOAeg1"))), </a:t>
            </a:r>
          </a:p>
          <a:p>
            <a:r>
              <a:rPr lang="en-US" sz="1000" dirty="0" smtClean="0"/>
              <a:t>                             </a:t>
            </a:r>
            <a:r>
              <a:rPr lang="en-US" sz="1000" i="1" dirty="0" err="1" smtClean="0"/>
              <a:t>evaluation("DIMOAe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gradient("DIMOAeg1"))),</a:t>
            </a:r>
          </a:p>
          <a:p>
            <a:r>
              <a:rPr lang="en-US" sz="1000" dirty="0" smtClean="0"/>
              <a:t>                             </a:t>
            </a:r>
            <a:r>
              <a:rPr lang="en-US" sz="1000" i="1" dirty="0" err="1" smtClean="0"/>
              <a:t>evaluation("DIKrige</a:t>
            </a:r>
            <a:r>
              <a:rPr lang="en-US" sz="1000" i="1" dirty="0" smtClean="0"/>
              <a:t>",</a:t>
            </a:r>
          </a:p>
          <a:p>
            <a:r>
              <a:rPr lang="en-US" sz="1000" dirty="0" smtClean="0"/>
              <a:t>  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gradient("DIKrigeg1")))))),</a:t>
            </a:r>
            <a:endParaRPr lang="en-US" sz="1000" dirty="0" smtClean="0"/>
          </a:p>
          <a:p>
            <a:r>
              <a:rPr lang="en-US" sz="1000" i="1" dirty="0" err="1" smtClean="0"/>
              <a:t>responseVars(var("LT</a:t>
            </a:r>
            <a:r>
              <a:rPr lang="en-US" sz="1000" i="1" dirty="0" smtClean="0"/>
              <a:t>",</a:t>
            </a:r>
          </a:p>
          <a:p>
            <a:r>
              <a:rPr lang="en-US" sz="1000" i="1" dirty="0" smtClean="0"/>
              <a:t>          realization(</a:t>
            </a:r>
          </a:p>
          <a:p>
            <a:r>
              <a:rPr lang="en-US" sz="1000" i="1" dirty="0" smtClean="0"/>
              <a:t>                            </a:t>
            </a:r>
            <a:r>
              <a:rPr lang="en-US" sz="1000" i="1" dirty="0" err="1" smtClean="0"/>
              <a:t>evaluation("LTExacte</a:t>
            </a:r>
            <a:r>
              <a:rPr lang="en-US" sz="1000" i="1" dirty="0" smtClean="0"/>
              <a:t>", </a:t>
            </a:r>
          </a:p>
          <a:p>
            <a:r>
              <a:rPr lang="en-US" sz="1000" i="1" dirty="0" smtClean="0"/>
              <a:t>                                     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gradient("LTExacteg1"))), </a:t>
            </a:r>
          </a:p>
          <a:p>
            <a:r>
              <a:rPr lang="en-US" sz="1000" i="1" dirty="0" smtClean="0"/>
              <a:t>                            </a:t>
            </a:r>
            <a:r>
              <a:rPr lang="en-US" sz="1000" i="1" dirty="0" err="1" smtClean="0"/>
              <a:t>evaluation("LTSOAe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gradient("LTSOAeg1"))), </a:t>
            </a:r>
          </a:p>
          <a:p>
            <a:r>
              <a:rPr lang="en-US" sz="1000" dirty="0" smtClean="0"/>
              <a:t>                            </a:t>
            </a:r>
            <a:r>
              <a:rPr lang="en-US" sz="1000" i="1" dirty="0" err="1" smtClean="0"/>
              <a:t>evaluation("LTMOAe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gradient("LTMOAeg1")))))),</a:t>
            </a:r>
            <a:endParaRPr lang="en-US" sz="1000" dirty="0" smtClean="0"/>
          </a:p>
          <a:p>
            <a:r>
              <a:rPr lang="en-US" sz="1000" i="1" dirty="0" smtClean="0"/>
              <a:t>responseVars(loop("i",1,20),"Lpus$i$",</a:t>
            </a:r>
          </a:p>
          <a:p>
            <a:r>
              <a:rPr lang="en-US" sz="1000" i="1" dirty="0" smtClean="0"/>
              <a:t>         realization( </a:t>
            </a:r>
          </a:p>
          <a:p>
            <a:r>
              <a:rPr lang="en-US" sz="1000" dirty="0" smtClean="0"/>
              <a:t>                           </a:t>
            </a:r>
            <a:r>
              <a:rPr lang="en-US" sz="1000" i="1" dirty="0" err="1" smtClean="0"/>
              <a:t>evaluation("Lpus$i$Exacte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</a:t>
            </a:r>
            <a:r>
              <a:rPr lang="en-US" sz="1000" i="1" dirty="0" smtClean="0"/>
              <a:t>differentiation(wrt(names(loop("k",1,20),"beta$k$"), "alpha"), gradient("Lpus$i$Exacteg1"))),     </a:t>
            </a:r>
          </a:p>
          <a:p>
            <a:r>
              <a:rPr lang="en-US" sz="1000" dirty="0" smtClean="0"/>
              <a:t>                           </a:t>
            </a:r>
            <a:r>
              <a:rPr lang="en-US" sz="1000" i="1" dirty="0" err="1" smtClean="0"/>
              <a:t>evaluation("Lpus$i$SOAe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</a:t>
            </a:r>
            <a:r>
              <a:rPr lang="en-US" sz="1000" i="1" dirty="0" smtClean="0"/>
              <a:t>differentiation(wrt(names(loop("k",1,20),"beta$k$"), "alpha"), gradient("Lpus$i$SOAeg1"))))),     </a:t>
            </a:r>
            <a:endParaRPr lang="en-US" sz="1000" dirty="0" smtClean="0"/>
          </a:p>
          <a:p>
            <a:r>
              <a:rPr lang="en-US" sz="1000" i="1" dirty="0" err="1" smtClean="0"/>
              <a:t>responseVars(var("q</a:t>
            </a:r>
            <a:r>
              <a:rPr lang="en-US" sz="1000" i="1" dirty="0" smtClean="0"/>
              <a:t>",</a:t>
            </a:r>
          </a:p>
          <a:p>
            <a:r>
              <a:rPr lang="en-US" sz="1000" i="1" dirty="0" smtClean="0"/>
              <a:t>      </a:t>
            </a:r>
            <a:r>
              <a:rPr lang="en-US" sz="1000" i="1" dirty="0" err="1" smtClean="0"/>
              <a:t>realization(evaluation("qExact</a:t>
            </a:r>
            <a:r>
              <a:rPr lang="en-US" sz="1000" i="1" dirty="0" smtClean="0"/>
              <a:t>", </a:t>
            </a:r>
            <a:r>
              <a:rPr lang="en-US" sz="1000" i="1" dirty="0" err="1" smtClean="0"/>
              <a:t>differentiation(wrt("mach","gamma","pstatic</a:t>
            </a:r>
            <a:r>
              <a:rPr lang="en-US" sz="1000" i="1" dirty="0" smtClean="0"/>
              <a:t>"), gradient("qExactg1")))))),</a:t>
            </a:r>
          </a:p>
          <a:p>
            <a:endParaRPr lang="en-US" sz="1000" i="1" dirty="0" smtClean="0"/>
          </a:p>
          <a:p>
            <a:r>
              <a:rPr lang="en-US" sz="1000" i="1" dirty="0" err="1" smtClean="0"/>
              <a:t>objectiveVars(var("DIo</a:t>
            </a:r>
            <a:r>
              <a:rPr lang="en-US" sz="1000" i="1" dirty="0" smtClean="0"/>
              <a:t>", "DI", </a:t>
            </a:r>
            <a:r>
              <a:rPr lang="en-US" sz="1000" i="1" dirty="0" err="1" smtClean="0"/>
              <a:t>Target.min</a:t>
            </a:r>
            <a:r>
              <a:rPr lang="en-US" sz="1000" i="1" dirty="0" smtClean="0"/>
              <a:t> )),</a:t>
            </a:r>
          </a:p>
          <a:p>
            <a:r>
              <a:rPr lang="en-US" sz="1000" i="1" dirty="0" err="1" smtClean="0"/>
              <a:t>constraintVars(var("LTc</a:t>
            </a:r>
            <a:r>
              <a:rPr lang="en-US" sz="1000" i="1" dirty="0" smtClean="0"/>
              <a:t>", "LT", </a:t>
            </a:r>
            <a:r>
              <a:rPr lang="en-US" sz="1000" i="1" dirty="0" err="1" smtClean="0"/>
              <a:t>Relation.eq</a:t>
            </a:r>
            <a:r>
              <a:rPr lang="en-US" sz="1000" i="1" dirty="0" smtClean="0"/>
              <a:t>, 1000.0))</a:t>
            </a:r>
          </a:p>
          <a:p>
            <a:r>
              <a:rPr lang="en-US" sz="1000" dirty="0" smtClean="0"/>
              <a:t>);</a:t>
            </a:r>
            <a:endParaRPr lang="en-US" sz="1000" dirty="0"/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209" name="Picture 57" descr="illus-se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7013" y="2428875"/>
            <a:ext cx="588962" cy="768350"/>
          </a:xfrm>
          <a:prstGeom prst="rect">
            <a:avLst/>
          </a:prstGeom>
          <a:noFill/>
        </p:spPr>
      </p:pic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5575"/>
            <a:ext cx="7086600" cy="1143000"/>
          </a:xfrm>
        </p:spPr>
        <p:txBody>
          <a:bodyPr/>
          <a:lstStyle/>
          <a:p>
            <a:r>
              <a:rPr lang="en-US" sz="2800" b="1" i="1"/>
              <a:t>Service Oriented Computing EnvirRonment (SORCER)</a:t>
            </a:r>
          </a:p>
        </p:txBody>
      </p:sp>
      <p:pic>
        <p:nvPicPr>
          <p:cNvPr id="945161" name="Picture 9" descr="illus-se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75" y="2160588"/>
            <a:ext cx="854075" cy="1112837"/>
          </a:xfrm>
          <a:prstGeom prst="rect">
            <a:avLst/>
          </a:prstGeom>
          <a:noFill/>
        </p:spPr>
      </p:pic>
      <p:pic>
        <p:nvPicPr>
          <p:cNvPr id="945165" name="Picture 13" descr="j02857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5413" y="4233863"/>
            <a:ext cx="833437" cy="512762"/>
          </a:xfrm>
          <a:prstGeom prst="rect">
            <a:avLst/>
          </a:prstGeom>
          <a:noFill/>
        </p:spPr>
      </p:pic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385763" y="5387975"/>
            <a:ext cx="8305800" cy="838200"/>
            <a:chOff x="240" y="3744"/>
            <a:chExt cx="5232" cy="528"/>
          </a:xfrm>
        </p:grpSpPr>
        <p:sp>
          <p:nvSpPr>
            <p:cNvPr id="945173" name="Rectangle 21"/>
            <p:cNvSpPr>
              <a:spLocks noChangeArrowheads="1"/>
            </p:cNvSpPr>
            <p:nvPr/>
          </p:nvSpPr>
          <p:spPr bwMode="auto">
            <a:xfrm>
              <a:off x="240" y="3744"/>
              <a:ext cx="5232" cy="528"/>
            </a:xfrm>
            <a:prstGeom prst="rect">
              <a:avLst/>
            </a:prstGeom>
            <a:solidFill>
              <a:schemeClr val="accent2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prstTxWarp prst="textNoShape">
                <a:avLst/>
              </a:prstTxWarp>
              <a:flatTx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FFFFFF"/>
                </a:solidFill>
                <a:latin typeface="Times New Roman" charset="0"/>
              </a:endParaRPr>
            </a:p>
          </p:txBody>
        </p:sp>
        <p:sp>
          <p:nvSpPr>
            <p:cNvPr id="945174" name="Text Box 22"/>
            <p:cNvSpPr txBox="1">
              <a:spLocks noChangeArrowheads="1"/>
            </p:cNvSpPr>
            <p:nvPr/>
          </p:nvSpPr>
          <p:spPr bwMode="auto">
            <a:xfrm>
              <a:off x="528" y="3792"/>
              <a:ext cx="4810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i="1">
                  <a:solidFill>
                    <a:srgbClr val="FFFFFF"/>
                  </a:solidFill>
                </a:rPr>
                <a:t>SORCER Enables Seamless Access to All Methods, Models, Data, and Computing Resources </a:t>
              </a:r>
            </a:p>
          </p:txBody>
        </p:sp>
      </p:grpSp>
      <p:sp>
        <p:nvSpPr>
          <p:cNvPr id="945191" name="Oval 39"/>
          <p:cNvSpPr>
            <a:spLocks noChangeArrowheads="1"/>
          </p:cNvSpPr>
          <p:nvPr/>
        </p:nvSpPr>
        <p:spPr bwMode="auto">
          <a:xfrm>
            <a:off x="2774950" y="2890838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198" name="Oval 46"/>
          <p:cNvSpPr>
            <a:spLocks noChangeArrowheads="1"/>
          </p:cNvSpPr>
          <p:nvPr/>
        </p:nvSpPr>
        <p:spPr bwMode="auto">
          <a:xfrm>
            <a:off x="5499100" y="2889250"/>
            <a:ext cx="152400" cy="762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0" name="Oval 48"/>
          <p:cNvSpPr>
            <a:spLocks noChangeArrowheads="1"/>
          </p:cNvSpPr>
          <p:nvPr/>
        </p:nvSpPr>
        <p:spPr bwMode="auto">
          <a:xfrm>
            <a:off x="4052888" y="4464050"/>
            <a:ext cx="152400" cy="76200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2" name="Oval 50"/>
          <p:cNvSpPr>
            <a:spLocks noChangeArrowheads="1"/>
          </p:cNvSpPr>
          <p:nvPr/>
        </p:nvSpPr>
        <p:spPr bwMode="auto">
          <a:xfrm>
            <a:off x="4243388" y="4310063"/>
            <a:ext cx="1524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7" name="Text Box 55"/>
          <p:cNvSpPr txBox="1">
            <a:spLocks noChangeArrowheads="1"/>
          </p:cNvSpPr>
          <p:nvPr/>
        </p:nvSpPr>
        <p:spPr bwMode="auto">
          <a:xfrm>
            <a:off x="976313" y="2736850"/>
            <a:ext cx="1449387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AVUS Provider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Euler Drag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Calculations</a:t>
            </a:r>
          </a:p>
        </p:txBody>
      </p:sp>
      <p:sp>
        <p:nvSpPr>
          <p:cNvPr id="945208" name="Text Box 56"/>
          <p:cNvSpPr txBox="1">
            <a:spLocks noChangeArrowheads="1"/>
          </p:cNvSpPr>
          <p:nvPr/>
        </p:nvSpPr>
        <p:spPr bwMode="auto">
          <a:xfrm>
            <a:off x="923925" y="1924050"/>
            <a:ext cx="35115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Coalescence – Linux Beau Wolf Cluster</a:t>
            </a:r>
          </a:p>
        </p:txBody>
      </p:sp>
      <p:sp>
        <p:nvSpPr>
          <p:cNvPr id="945210" name="Text Box 58"/>
          <p:cNvSpPr txBox="1">
            <a:spLocks noChangeArrowheads="1"/>
          </p:cNvSpPr>
          <p:nvPr/>
        </p:nvSpPr>
        <p:spPr bwMode="auto">
          <a:xfrm>
            <a:off x="5894388" y="2544763"/>
            <a:ext cx="25908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Numerical Analysis Provider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Gradient Calculations</a:t>
            </a:r>
          </a:p>
        </p:txBody>
      </p:sp>
      <p:sp>
        <p:nvSpPr>
          <p:cNvPr id="945211" name="Text Box 59"/>
          <p:cNvSpPr txBox="1">
            <a:spLocks noChangeArrowheads="1"/>
          </p:cNvSpPr>
          <p:nvPr/>
        </p:nvSpPr>
        <p:spPr bwMode="auto">
          <a:xfrm>
            <a:off x="5348288" y="2044700"/>
            <a:ext cx="18891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Nelson – SGI Irix 6.5</a:t>
            </a:r>
          </a:p>
        </p:txBody>
      </p:sp>
      <p:sp>
        <p:nvSpPr>
          <p:cNvPr id="945212" name="Text Box 60"/>
          <p:cNvSpPr txBox="1">
            <a:spLocks noChangeArrowheads="1"/>
          </p:cNvSpPr>
          <p:nvPr/>
        </p:nvSpPr>
        <p:spPr bwMode="auto">
          <a:xfrm>
            <a:off x="3303588" y="3811588"/>
            <a:ext cx="208438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DNA – Linux Desk Top</a:t>
            </a:r>
          </a:p>
        </p:txBody>
      </p:sp>
      <p:sp>
        <p:nvSpPr>
          <p:cNvPr id="945214" name="Text Box 62"/>
          <p:cNvSpPr txBox="1">
            <a:spLocks noChangeArrowheads="1"/>
          </p:cNvSpPr>
          <p:nvPr/>
        </p:nvSpPr>
        <p:spPr bwMode="auto">
          <a:xfrm>
            <a:off x="4703763" y="4157663"/>
            <a:ext cx="2027237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Optimization Provider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Approximations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CONMIN Optimization</a:t>
            </a:r>
          </a:p>
        </p:txBody>
      </p:sp>
      <p:sp>
        <p:nvSpPr>
          <p:cNvPr id="945215" name="Text Box 63"/>
          <p:cNvSpPr txBox="1">
            <a:spLocks noChangeArrowheads="1"/>
          </p:cNvSpPr>
          <p:nvPr/>
        </p:nvSpPr>
        <p:spPr bwMode="auto">
          <a:xfrm>
            <a:off x="3243263" y="4425950"/>
            <a:ext cx="6762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945216" name="Line 64"/>
          <p:cNvSpPr>
            <a:spLocks noChangeShapeType="1"/>
          </p:cNvSpPr>
          <p:nvPr/>
        </p:nvSpPr>
        <p:spPr bwMode="auto">
          <a:xfrm flipV="1">
            <a:off x="4379913" y="2968625"/>
            <a:ext cx="1190625" cy="134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7" name="Line 65"/>
          <p:cNvSpPr>
            <a:spLocks noChangeShapeType="1"/>
          </p:cNvSpPr>
          <p:nvPr/>
        </p:nvSpPr>
        <p:spPr bwMode="auto">
          <a:xfrm flipH="1">
            <a:off x="2921000" y="2928938"/>
            <a:ext cx="249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8" name="Line 66"/>
          <p:cNvSpPr>
            <a:spLocks noChangeShapeType="1"/>
          </p:cNvSpPr>
          <p:nvPr/>
        </p:nvSpPr>
        <p:spPr bwMode="auto">
          <a:xfrm flipH="1" flipV="1">
            <a:off x="2882900" y="3044825"/>
            <a:ext cx="1381125" cy="1266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9" name="Line 67"/>
          <p:cNvSpPr>
            <a:spLocks noChangeShapeType="1"/>
          </p:cNvSpPr>
          <p:nvPr/>
        </p:nvSpPr>
        <p:spPr bwMode="auto">
          <a:xfrm flipV="1">
            <a:off x="4149725" y="4389438"/>
            <a:ext cx="114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20" name="Text Box 68"/>
          <p:cNvSpPr txBox="1">
            <a:spLocks noChangeArrowheads="1"/>
          </p:cNvSpPr>
          <p:nvPr/>
        </p:nvSpPr>
        <p:spPr bwMode="auto">
          <a:xfrm>
            <a:off x="269875" y="6346825"/>
            <a:ext cx="72564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</a:rPr>
              <a:t>Sobolewski, M., Kolonay, R “Federated Grid Computing with Interactive Service-oriented Programming,” International Journal of Concurrent Engineering: Research &amp; Applications, Vol. 14, No 1 2006 pp. 55-66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00" b="1" i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266" name="Picture 2" descr="Wing Geometr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21600000">
            <a:off x="1614488" y="2660650"/>
            <a:ext cx="4906962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7289" name="Rectangle 25"/>
          <p:cNvSpPr>
            <a:spLocks noChangeArrowheads="1"/>
          </p:cNvSpPr>
          <p:nvPr/>
        </p:nvSpPr>
        <p:spPr bwMode="auto">
          <a:xfrm>
            <a:off x="1922463" y="4695825"/>
            <a:ext cx="882650" cy="498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Example Case</a:t>
            </a:r>
          </a:p>
        </p:txBody>
      </p:sp>
      <p:sp>
        <p:nvSpPr>
          <p:cNvPr id="907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23925" y="1163638"/>
            <a:ext cx="7337425" cy="1190625"/>
          </a:xfrm>
        </p:spPr>
        <p:txBody>
          <a:bodyPr/>
          <a:lstStyle/>
          <a:p>
            <a:pPr algn="ctr">
              <a:lnSpc>
                <a:spcPct val="92000"/>
              </a:lnSpc>
              <a:buSzPct val="150000"/>
              <a:buFontTx/>
              <a:buNone/>
            </a:pPr>
            <a:r>
              <a:rPr lang="en-US" i="1"/>
              <a:t>Goland Wing Planform with a NACA 0006 Airfoil</a:t>
            </a:r>
          </a:p>
          <a:p>
            <a:pPr algn="ctr">
              <a:lnSpc>
                <a:spcPct val="92000"/>
              </a:lnSpc>
              <a:buSzPct val="150000"/>
              <a:buFontTx/>
              <a:buNone/>
            </a:pPr>
            <a:r>
              <a:rPr lang="en-US" i="1"/>
              <a:t>(Euler Calculations- AVUS (1.5 million cells)</a:t>
            </a:r>
          </a:p>
        </p:txBody>
      </p:sp>
      <p:sp>
        <p:nvSpPr>
          <p:cNvPr id="907269" name="Rectangle 5"/>
          <p:cNvSpPr>
            <a:spLocks noChangeArrowheads="1"/>
          </p:cNvSpPr>
          <p:nvPr/>
        </p:nvSpPr>
        <p:spPr bwMode="auto">
          <a:xfrm>
            <a:off x="0" y="3278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71" name="Rectangle 7"/>
          <p:cNvSpPr>
            <a:spLocks noChangeArrowheads="1"/>
          </p:cNvSpPr>
          <p:nvPr/>
        </p:nvSpPr>
        <p:spPr bwMode="auto">
          <a:xfrm>
            <a:off x="0" y="3278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374900" y="3079750"/>
            <a:ext cx="1727200" cy="484188"/>
            <a:chOff x="775" y="2333"/>
            <a:chExt cx="1200" cy="336"/>
          </a:xfrm>
        </p:grpSpPr>
        <p:sp>
          <p:nvSpPr>
            <p:cNvPr id="907276" name="Line 12"/>
            <p:cNvSpPr>
              <a:spLocks noChangeShapeType="1"/>
            </p:cNvSpPr>
            <p:nvPr/>
          </p:nvSpPr>
          <p:spPr bwMode="auto">
            <a:xfrm>
              <a:off x="775" y="2525"/>
              <a:ext cx="144" cy="14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07277" name="Line 13"/>
            <p:cNvSpPr>
              <a:spLocks noChangeShapeType="1"/>
            </p:cNvSpPr>
            <p:nvPr/>
          </p:nvSpPr>
          <p:spPr bwMode="auto">
            <a:xfrm flipV="1">
              <a:off x="919" y="2477"/>
              <a:ext cx="1056" cy="19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07278" name="Line 14"/>
            <p:cNvSpPr>
              <a:spLocks noChangeShapeType="1"/>
            </p:cNvSpPr>
            <p:nvPr/>
          </p:nvSpPr>
          <p:spPr bwMode="auto">
            <a:xfrm flipH="1" flipV="1">
              <a:off x="1831" y="2333"/>
              <a:ext cx="144" cy="14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07279" name="Line 15"/>
            <p:cNvSpPr>
              <a:spLocks noChangeShapeType="1"/>
            </p:cNvSpPr>
            <p:nvPr/>
          </p:nvSpPr>
          <p:spPr bwMode="auto">
            <a:xfrm flipV="1">
              <a:off x="775" y="2333"/>
              <a:ext cx="1056" cy="19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i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907280" name="Rectangle 16"/>
          <p:cNvSpPr>
            <a:spLocks noChangeArrowheads="1"/>
          </p:cNvSpPr>
          <p:nvPr/>
        </p:nvSpPr>
        <p:spPr bwMode="auto">
          <a:xfrm>
            <a:off x="4640263" y="5526088"/>
            <a:ext cx="1190625" cy="1920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82" name="Line 18"/>
          <p:cNvSpPr>
            <a:spLocks noChangeShapeType="1"/>
          </p:cNvSpPr>
          <p:nvPr/>
        </p:nvSpPr>
        <p:spPr bwMode="auto">
          <a:xfrm flipH="1" flipV="1">
            <a:off x="3535363" y="3087688"/>
            <a:ext cx="2265362" cy="21129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83" name="Line 19"/>
          <p:cNvSpPr>
            <a:spLocks noChangeShapeType="1"/>
          </p:cNvSpPr>
          <p:nvPr/>
        </p:nvSpPr>
        <p:spPr bwMode="auto">
          <a:xfrm flipH="1" flipV="1">
            <a:off x="5800725" y="5046663"/>
            <a:ext cx="14986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84" name="Text Box 20"/>
          <p:cNvSpPr txBox="1">
            <a:spLocks noChangeArrowheads="1"/>
          </p:cNvSpPr>
          <p:nvPr/>
        </p:nvSpPr>
        <p:spPr bwMode="auto">
          <a:xfrm>
            <a:off x="5553075" y="5500688"/>
            <a:ext cx="2662238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 20 Control surfaces @ 20% c</a:t>
            </a:r>
          </a:p>
        </p:txBody>
      </p:sp>
      <p:sp>
        <p:nvSpPr>
          <p:cNvPr id="907287" name="Rectangle 23"/>
          <p:cNvSpPr>
            <a:spLocks noChangeArrowheads="1"/>
          </p:cNvSpPr>
          <p:nvPr/>
        </p:nvSpPr>
        <p:spPr bwMode="auto">
          <a:xfrm>
            <a:off x="4840288" y="3659188"/>
            <a:ext cx="1190625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86" name="Text Box 22"/>
          <p:cNvSpPr txBox="1">
            <a:spLocks noChangeArrowheads="1"/>
          </p:cNvSpPr>
          <p:nvPr/>
        </p:nvSpPr>
        <p:spPr bwMode="auto">
          <a:xfrm>
            <a:off x="4879975" y="3659188"/>
            <a:ext cx="14636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20 ft semi span</a:t>
            </a:r>
          </a:p>
        </p:txBody>
      </p:sp>
      <p:graphicFrame>
        <p:nvGraphicFramePr>
          <p:cNvPr id="907288" name="Object 24"/>
          <p:cNvGraphicFramePr>
            <a:graphicFrameLocks noChangeAspect="1"/>
          </p:cNvGraphicFramePr>
          <p:nvPr/>
        </p:nvGraphicFramePr>
        <p:xfrm>
          <a:off x="1998663" y="4735513"/>
          <a:ext cx="74136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8" name="Equation" r:id="rId5" imgW="622080" imgH="406080" progId="Equation.3">
                  <p:embed/>
                </p:oleObj>
              </mc:Choice>
              <mc:Fallback>
                <p:oleObj name="Equation" r:id="rId5" imgW="622080" imgH="4060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663" y="4735513"/>
                        <a:ext cx="741362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Modified First Order Taylor Series Approximation</a:t>
            </a:r>
          </a:p>
        </p:txBody>
      </p:sp>
      <p:graphicFrame>
        <p:nvGraphicFramePr>
          <p:cNvPr id="953347" name="Group 3"/>
          <p:cNvGraphicFramePr>
            <a:graphicFrameLocks noGrp="1"/>
          </p:cNvGraphicFramePr>
          <p:nvPr/>
        </p:nvGraphicFramePr>
        <p:xfrm>
          <a:off x="693738" y="3889375"/>
          <a:ext cx="7578725" cy="2008188"/>
        </p:xfrm>
        <a:graphic>
          <a:graphicData uri="http://schemas.openxmlformats.org/drawingml/2006/table">
            <a:tbl>
              <a:tblPr/>
              <a:tblGrid>
                <a:gridCol w="4456112"/>
                <a:gridCol w="2122488"/>
                <a:gridCol w="1000125"/>
              </a:tblGrid>
              <a:tr h="390525"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Value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% Diff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Exact Function</a:t>
                      </a:r>
                    </a:p>
                  </a:txBody>
                  <a:tcPr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1.18388E-03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0.0%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Tradition First Order Taylor Series Expansion</a:t>
                      </a:r>
                    </a:p>
                  </a:txBody>
                  <a:tcPr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-4.380E-04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-137%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Modified First Order Taylor Series Expansion</a:t>
                      </a:r>
                    </a:p>
                  </a:txBody>
                  <a:tcPr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1.18708E-03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0.27%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53369" name="Object 25"/>
          <p:cNvGraphicFramePr>
            <a:graphicFrameLocks noChangeAspect="1"/>
          </p:cNvGraphicFramePr>
          <p:nvPr/>
        </p:nvGraphicFramePr>
        <p:xfrm>
          <a:off x="1692275" y="1854200"/>
          <a:ext cx="21018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28" name="Equation" r:id="rId3" imgW="1765080" imgH="241200" progId="Equation.3">
                  <p:embed/>
                </p:oleObj>
              </mc:Choice>
              <mc:Fallback>
                <p:oleObj name="Equation" r:id="rId3" imgW="176508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854200"/>
                        <a:ext cx="2101850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3370" name="Object 26"/>
          <p:cNvGraphicFramePr>
            <a:graphicFrameLocks noChangeAspect="1"/>
          </p:cNvGraphicFramePr>
          <p:nvPr/>
        </p:nvGraphicFramePr>
        <p:xfrm>
          <a:off x="1692275" y="2584450"/>
          <a:ext cx="59721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29" name="Equation" r:id="rId5" imgW="5016240" imgH="457200" progId="Equation.3">
                  <p:embed/>
                </p:oleObj>
              </mc:Choice>
              <mc:Fallback>
                <p:oleObj name="Equation" r:id="rId5" imgW="501624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584450"/>
                        <a:ext cx="5972175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371" name="Text Box 27"/>
          <p:cNvSpPr txBox="1">
            <a:spLocks noChangeArrowheads="1"/>
          </p:cNvSpPr>
          <p:nvPr/>
        </p:nvSpPr>
        <p:spPr bwMode="auto">
          <a:xfrm>
            <a:off x="269875" y="1239838"/>
            <a:ext cx="8464550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Comparison</a:t>
            </a:r>
            <a:r>
              <a:rPr lang="en-US" b="1" i="1">
                <a:solidFill>
                  <a:srgbClr val="000000"/>
                </a:solidFill>
              </a:rPr>
              <a:t> </a:t>
            </a:r>
            <a:r>
              <a:rPr lang="en-US" b="1">
                <a:solidFill>
                  <a:srgbClr val="000000"/>
                </a:solidFill>
              </a:rPr>
              <a:t>of Traditional and Modified First Order Taylor Series Expansion</a:t>
            </a:r>
            <a:endParaRPr lang="en-US" b="1" i="1">
              <a:solidFill>
                <a:srgbClr val="000000"/>
              </a:solidFill>
            </a:endParaRPr>
          </a:p>
        </p:txBody>
      </p:sp>
      <p:graphicFrame>
        <p:nvGraphicFramePr>
          <p:cNvPr id="953373" name="Object 29"/>
          <p:cNvGraphicFramePr>
            <a:graphicFrameLocks noChangeAspect="1"/>
          </p:cNvGraphicFramePr>
          <p:nvPr/>
        </p:nvGraphicFramePr>
        <p:xfrm>
          <a:off x="769938" y="1585913"/>
          <a:ext cx="70326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30" name="Equation" r:id="rId7" imgW="203040" imgH="203040" progId="Equation.3">
                  <p:embed/>
                </p:oleObj>
              </mc:Choice>
              <mc:Fallback>
                <p:oleObj name="Equation" r:id="rId7" imgW="20304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585913"/>
                        <a:ext cx="703262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3374" name="Object 30"/>
          <p:cNvGraphicFramePr>
            <a:graphicFrameLocks noChangeAspect="1"/>
          </p:cNvGraphicFramePr>
          <p:nvPr/>
        </p:nvGraphicFramePr>
        <p:xfrm>
          <a:off x="654050" y="2506663"/>
          <a:ext cx="70326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831" name="Equation" r:id="rId9" imgW="203040" imgH="203040" progId="Equation.3">
                  <p:embed/>
                </p:oleObj>
              </mc:Choice>
              <mc:Fallback>
                <p:oleObj name="Equation" r:id="rId9" imgW="20304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2506663"/>
                        <a:ext cx="703263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375" name="Rectangle 31"/>
          <p:cNvSpPr>
            <a:spLocks noChangeArrowheads="1"/>
          </p:cNvSpPr>
          <p:nvPr/>
        </p:nvSpPr>
        <p:spPr bwMode="auto">
          <a:xfrm>
            <a:off x="7259638" y="4849813"/>
            <a:ext cx="998537" cy="1036637"/>
          </a:xfrm>
          <a:prstGeom prst="rect">
            <a:avLst/>
          </a:prstGeom>
          <a:solidFill>
            <a:srgbClr val="FF3300">
              <a:alpha val="49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Goland Wing M=0.85, Alpha=5.0</a:t>
            </a:r>
          </a:p>
        </p:txBody>
      </p:sp>
      <p:pic>
        <p:nvPicPr>
          <p:cNvPr id="955397" name="Picture 5" descr="ObjHistory"/>
          <p:cNvPicPr>
            <a:picLocks noChangeAspect="1" noChangeArrowheads="1"/>
          </p:cNvPicPr>
          <p:nvPr/>
        </p:nvPicPr>
        <p:blipFill>
          <a:blip r:embed="rId3"/>
          <a:srcRect l="2794" t="7275" r="9262" b="5252"/>
          <a:stretch>
            <a:fillRect/>
          </a:stretch>
        </p:blipFill>
        <p:spPr bwMode="auto">
          <a:xfrm>
            <a:off x="347663" y="2195513"/>
            <a:ext cx="3956050" cy="3498850"/>
          </a:xfrm>
          <a:prstGeom prst="rect">
            <a:avLst/>
          </a:prstGeom>
          <a:noFill/>
        </p:spPr>
      </p:pic>
      <p:pic>
        <p:nvPicPr>
          <p:cNvPr id="955398" name="Picture 6" descr="lpusFinal"/>
          <p:cNvPicPr>
            <a:picLocks noChangeAspect="1" noChangeArrowheads="1"/>
          </p:cNvPicPr>
          <p:nvPr/>
        </p:nvPicPr>
        <p:blipFill>
          <a:blip r:embed="rId4"/>
          <a:srcRect l="4314" t="9779" r="8725" b="3970"/>
          <a:stretch>
            <a:fillRect/>
          </a:stretch>
        </p:blipFill>
        <p:spPr bwMode="auto">
          <a:xfrm>
            <a:off x="4264025" y="1787525"/>
            <a:ext cx="4648200" cy="4098925"/>
          </a:xfrm>
          <a:prstGeom prst="rect">
            <a:avLst/>
          </a:prstGeom>
          <a:noFill/>
        </p:spPr>
      </p:pic>
      <p:sp>
        <p:nvSpPr>
          <p:cNvPr id="955399" name="Text Box 7"/>
          <p:cNvSpPr txBox="1">
            <a:spLocks noChangeArrowheads="1"/>
          </p:cNvSpPr>
          <p:nvPr/>
        </p:nvSpPr>
        <p:spPr bwMode="auto">
          <a:xfrm>
            <a:off x="1576388" y="1700213"/>
            <a:ext cx="21177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Square Error Objective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 versus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Outer Loop Iteration</a:t>
            </a:r>
          </a:p>
        </p:txBody>
      </p:sp>
      <p:sp>
        <p:nvSpPr>
          <p:cNvPr id="955400" name="Text Box 8"/>
          <p:cNvSpPr txBox="1">
            <a:spLocks noChangeArrowheads="1"/>
          </p:cNvSpPr>
          <p:nvPr/>
        </p:nvSpPr>
        <p:spPr bwMode="auto">
          <a:xfrm>
            <a:off x="2266950" y="5734050"/>
            <a:ext cx="1030288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Iteration #</a:t>
            </a:r>
          </a:p>
        </p:txBody>
      </p:sp>
      <p:sp>
        <p:nvSpPr>
          <p:cNvPr id="955401" name="Text Box 9"/>
          <p:cNvSpPr txBox="1">
            <a:spLocks noChangeArrowheads="1"/>
          </p:cNvSpPr>
          <p:nvPr/>
        </p:nvSpPr>
        <p:spPr bwMode="auto">
          <a:xfrm rot="16200000">
            <a:off x="-384969" y="3739357"/>
            <a:ext cx="127158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Square Error</a:t>
            </a:r>
          </a:p>
        </p:txBody>
      </p:sp>
      <p:sp>
        <p:nvSpPr>
          <p:cNvPr id="955407" name="Text Box 15"/>
          <p:cNvSpPr txBox="1">
            <a:spLocks noChangeArrowheads="1"/>
          </p:cNvSpPr>
          <p:nvPr/>
        </p:nvSpPr>
        <p:spPr bwMode="auto">
          <a:xfrm>
            <a:off x="309563" y="6270625"/>
            <a:ext cx="343058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*Lift constraint satisfied to within 0.3%</a:t>
            </a:r>
          </a:p>
        </p:txBody>
      </p:sp>
      <p:pic>
        <p:nvPicPr>
          <p:cNvPr id="955408" name="Picture 16" descr="lpusFinal"/>
          <p:cNvPicPr>
            <a:picLocks noChangeAspect="1" noChangeArrowheads="1"/>
          </p:cNvPicPr>
          <p:nvPr/>
        </p:nvPicPr>
        <p:blipFill>
          <a:blip r:embed="rId4"/>
          <a:srcRect l="16521" t="55043" r="64085" b="26384"/>
          <a:stretch>
            <a:fillRect/>
          </a:stretch>
        </p:blipFill>
        <p:spPr bwMode="auto">
          <a:xfrm>
            <a:off x="4879975" y="3659188"/>
            <a:ext cx="1651000" cy="1406525"/>
          </a:xfrm>
          <a:prstGeom prst="rect">
            <a:avLst/>
          </a:prstGeom>
          <a:noFill/>
        </p:spPr>
      </p:pic>
      <p:graphicFrame>
        <p:nvGraphicFramePr>
          <p:cNvPr id="955404" name="Object 12"/>
          <p:cNvGraphicFramePr>
            <a:graphicFrameLocks noChangeAspect="1"/>
          </p:cNvGraphicFramePr>
          <p:nvPr/>
        </p:nvGraphicFramePr>
        <p:xfrm>
          <a:off x="6115050" y="3795713"/>
          <a:ext cx="8636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52" name="Equation" r:id="rId5" imgW="723600" imgH="241200" progId="Equation.3">
                  <p:embed/>
                </p:oleObj>
              </mc:Choice>
              <mc:Fallback>
                <p:oleObj name="Equation" r:id="rId5" imgW="72360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795713"/>
                        <a:ext cx="863600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5403" name="Object 11"/>
          <p:cNvGraphicFramePr>
            <a:graphicFrameLocks noChangeAspect="1"/>
          </p:cNvGraphicFramePr>
          <p:nvPr/>
        </p:nvGraphicFramePr>
        <p:xfrm>
          <a:off x="6115050" y="4065588"/>
          <a:ext cx="93821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53" name="Equation" r:id="rId7" imgW="787320" imgH="241200" progId="Equation.3">
                  <p:embed/>
                </p:oleObj>
              </mc:Choice>
              <mc:Fallback>
                <p:oleObj name="Equation" r:id="rId7" imgW="78732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4065588"/>
                        <a:ext cx="938213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5405" name="Object 13"/>
          <p:cNvGraphicFramePr>
            <a:graphicFrameLocks noChangeAspect="1"/>
          </p:cNvGraphicFramePr>
          <p:nvPr/>
        </p:nvGraphicFramePr>
        <p:xfrm>
          <a:off x="6108700" y="4619625"/>
          <a:ext cx="10302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54" name="Equation" r:id="rId9" imgW="863280" imgH="241200" progId="Equation.3">
                  <p:embed/>
                </p:oleObj>
              </mc:Choice>
              <mc:Fallback>
                <p:oleObj name="Equation" r:id="rId9" imgW="86328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00" y="4619625"/>
                        <a:ext cx="1030288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5406" name="Object 14"/>
          <p:cNvGraphicFramePr>
            <a:graphicFrameLocks noChangeAspect="1"/>
          </p:cNvGraphicFramePr>
          <p:nvPr/>
        </p:nvGraphicFramePr>
        <p:xfrm>
          <a:off x="6146800" y="4337050"/>
          <a:ext cx="8334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55" name="Equation" r:id="rId11" imgW="698400" imgH="241200" progId="Equation.3">
                  <p:embed/>
                </p:oleObj>
              </mc:Choice>
              <mc:Fallback>
                <p:oleObj name="Equation" r:id="rId11" imgW="69840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800" y="4337050"/>
                        <a:ext cx="833438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5409" name="Text Box 17"/>
          <p:cNvSpPr txBox="1">
            <a:spLocks noChangeArrowheads="1"/>
          </p:cNvSpPr>
          <p:nvPr/>
        </p:nvSpPr>
        <p:spPr bwMode="auto">
          <a:xfrm>
            <a:off x="6261100" y="5886450"/>
            <a:ext cx="14351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Spanwise strip</a:t>
            </a:r>
          </a:p>
        </p:txBody>
      </p:sp>
      <p:sp>
        <p:nvSpPr>
          <p:cNvPr id="955411" name="Text Box 19"/>
          <p:cNvSpPr txBox="1">
            <a:spLocks noChangeArrowheads="1"/>
          </p:cNvSpPr>
          <p:nvPr/>
        </p:nvSpPr>
        <p:spPr bwMode="auto">
          <a:xfrm rot="16200000">
            <a:off x="3571875" y="3582988"/>
            <a:ext cx="11906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</a:t>
            </a:r>
            <a:r>
              <a:rPr lang="en-US" sz="1400" b="1" i="1" baseline="-25000">
                <a:solidFill>
                  <a:srgbClr val="000000"/>
                </a:solidFill>
              </a:rPr>
              <a:t>L</a:t>
            </a:r>
            <a:r>
              <a:rPr lang="en-US" sz="1400" b="1" i="1">
                <a:solidFill>
                  <a:srgbClr val="000000"/>
                </a:solidFill>
              </a:rPr>
              <a:t> per Span</a:t>
            </a:r>
          </a:p>
        </p:txBody>
      </p:sp>
      <p:sp>
        <p:nvSpPr>
          <p:cNvPr id="955413" name="Text Box 21"/>
          <p:cNvSpPr txBox="1">
            <a:spLocks noChangeArrowheads="1"/>
          </p:cNvSpPr>
          <p:nvPr/>
        </p:nvSpPr>
        <p:spPr bwMode="auto">
          <a:xfrm>
            <a:off x="5686425" y="1778000"/>
            <a:ext cx="3201988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</a:t>
            </a:r>
            <a:r>
              <a:rPr lang="en-US" sz="1400" b="1" i="1" baseline="-25000">
                <a:solidFill>
                  <a:srgbClr val="000000"/>
                </a:solidFill>
              </a:rPr>
              <a:t>L</a:t>
            </a:r>
            <a:r>
              <a:rPr lang="en-US" sz="1400" b="1" i="1">
                <a:solidFill>
                  <a:srgbClr val="000000"/>
                </a:solidFill>
              </a:rPr>
              <a:t> per Span Versus Spanwise Strip 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424" name="Picture 8" descr="uppersurfaceInitialCp"/>
          <p:cNvPicPr>
            <a:picLocks noChangeAspect="1" noChangeArrowheads="1"/>
          </p:cNvPicPr>
          <p:nvPr/>
        </p:nvPicPr>
        <p:blipFill>
          <a:blip r:embed="rId3"/>
          <a:srcRect l="78799" r="16504" b="82637"/>
          <a:stretch>
            <a:fillRect/>
          </a:stretch>
        </p:blipFill>
        <p:spPr bwMode="auto">
          <a:xfrm>
            <a:off x="0" y="1001713"/>
            <a:ext cx="269875" cy="852487"/>
          </a:xfrm>
          <a:prstGeom prst="rect">
            <a:avLst/>
          </a:prstGeom>
          <a:noFill/>
        </p:spPr>
      </p:pic>
      <p:sp>
        <p:nvSpPr>
          <p:cNvPr id="95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Goland Wing M=0.85, Alpha=5.0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19138" y="1355725"/>
            <a:ext cx="2982912" cy="4735513"/>
            <a:chOff x="384" y="516"/>
            <a:chExt cx="2422" cy="3804"/>
          </a:xfrm>
        </p:grpSpPr>
        <p:pic>
          <p:nvPicPr>
            <p:cNvPr id="956422" name="Picture 6" descr="lowersurfaceInitialCp"/>
            <p:cNvPicPr>
              <a:picLocks noChangeAspect="1" noChangeArrowheads="1"/>
            </p:cNvPicPr>
            <p:nvPr/>
          </p:nvPicPr>
          <p:blipFill>
            <a:blip r:embed="rId4"/>
            <a:srcRect l="40651" t="14944" r="40524" b="15385"/>
            <a:stretch>
              <a:fillRect/>
            </a:stretch>
          </p:blipFill>
          <p:spPr bwMode="auto">
            <a:xfrm>
              <a:off x="1602" y="516"/>
              <a:ext cx="1204" cy="3804"/>
            </a:xfrm>
            <a:prstGeom prst="rect">
              <a:avLst/>
            </a:prstGeom>
            <a:noFill/>
          </p:spPr>
        </p:pic>
        <p:pic>
          <p:nvPicPr>
            <p:cNvPr id="956423" name="Picture 7" descr="uppersurfaceInitialCp"/>
            <p:cNvPicPr>
              <a:picLocks noChangeAspect="1" noChangeArrowheads="1"/>
            </p:cNvPicPr>
            <p:nvPr/>
          </p:nvPicPr>
          <p:blipFill>
            <a:blip r:embed="rId3"/>
            <a:srcRect l="40526" t="15384" r="40649" b="15239"/>
            <a:stretch>
              <a:fillRect/>
            </a:stretch>
          </p:blipFill>
          <p:spPr bwMode="auto">
            <a:xfrm flipH="1">
              <a:off x="384" y="532"/>
              <a:ext cx="1204" cy="3788"/>
            </a:xfrm>
            <a:prstGeom prst="rect">
              <a:avLst/>
            </a:prstGeom>
            <a:noFill/>
          </p:spPr>
        </p:pic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894138" y="1355725"/>
            <a:ext cx="3175000" cy="4762500"/>
            <a:chOff x="2735" y="728"/>
            <a:chExt cx="2325" cy="3592"/>
          </a:xfrm>
        </p:grpSpPr>
        <p:pic>
          <p:nvPicPr>
            <p:cNvPr id="956425" name="Picture 9" descr="lowerSurfaceFinalCp"/>
            <p:cNvPicPr>
              <a:picLocks noChangeAspect="1" noChangeArrowheads="1"/>
            </p:cNvPicPr>
            <p:nvPr/>
          </p:nvPicPr>
          <p:blipFill>
            <a:blip r:embed="rId5"/>
            <a:srcRect l="40776" t="15237" r="40524" b="15385"/>
            <a:stretch>
              <a:fillRect/>
            </a:stretch>
          </p:blipFill>
          <p:spPr bwMode="auto">
            <a:xfrm>
              <a:off x="3934" y="755"/>
              <a:ext cx="1126" cy="3565"/>
            </a:xfrm>
            <a:prstGeom prst="rect">
              <a:avLst/>
            </a:prstGeom>
            <a:noFill/>
          </p:spPr>
        </p:pic>
        <p:pic>
          <p:nvPicPr>
            <p:cNvPr id="956426" name="Picture 10" descr="upperSurfaceFinalCp"/>
            <p:cNvPicPr>
              <a:picLocks noChangeAspect="1" noChangeArrowheads="1"/>
            </p:cNvPicPr>
            <p:nvPr/>
          </p:nvPicPr>
          <p:blipFill>
            <a:blip r:embed="rId6"/>
            <a:srcRect l="40775" t="14944" r="40401" b="15239"/>
            <a:stretch>
              <a:fillRect/>
            </a:stretch>
          </p:blipFill>
          <p:spPr bwMode="auto">
            <a:xfrm>
              <a:off x="2735" y="728"/>
              <a:ext cx="1133" cy="3588"/>
            </a:xfrm>
            <a:prstGeom prst="rect">
              <a:avLst/>
            </a:prstGeom>
            <a:noFill/>
          </p:spPr>
        </p:pic>
      </p:grpSp>
      <p:pic>
        <p:nvPicPr>
          <p:cNvPr id="956430" name="Picture 14" descr="betaFinal"/>
          <p:cNvPicPr>
            <a:picLocks noChangeAspect="1" noChangeArrowheads="1"/>
          </p:cNvPicPr>
          <p:nvPr/>
        </p:nvPicPr>
        <p:blipFill>
          <a:blip r:embed="rId7"/>
          <a:srcRect l="7986" t="14301" r="7986" b="6944"/>
          <a:stretch>
            <a:fillRect/>
          </a:stretch>
        </p:blipFill>
        <p:spPr bwMode="auto">
          <a:xfrm>
            <a:off x="7029450" y="1355725"/>
            <a:ext cx="1920875" cy="5106988"/>
          </a:xfrm>
          <a:prstGeom prst="rect">
            <a:avLst/>
          </a:prstGeom>
          <a:noFill/>
        </p:spPr>
      </p:pic>
      <p:sp>
        <p:nvSpPr>
          <p:cNvPr id="956431" name="Text Box 15"/>
          <p:cNvSpPr txBox="1">
            <a:spLocks noChangeArrowheads="1"/>
          </p:cNvSpPr>
          <p:nvPr/>
        </p:nvSpPr>
        <p:spPr bwMode="auto">
          <a:xfrm>
            <a:off x="747713" y="6156325"/>
            <a:ext cx="1397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Upper Surface</a:t>
            </a:r>
          </a:p>
        </p:txBody>
      </p:sp>
      <p:sp>
        <p:nvSpPr>
          <p:cNvPr id="956432" name="Text Box 16"/>
          <p:cNvSpPr txBox="1">
            <a:spLocks noChangeArrowheads="1"/>
          </p:cNvSpPr>
          <p:nvPr/>
        </p:nvSpPr>
        <p:spPr bwMode="auto">
          <a:xfrm>
            <a:off x="3919538" y="6156325"/>
            <a:ext cx="1397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Upper Surface</a:t>
            </a:r>
          </a:p>
        </p:txBody>
      </p:sp>
      <p:sp>
        <p:nvSpPr>
          <p:cNvPr id="956433" name="Text Box 17"/>
          <p:cNvSpPr txBox="1">
            <a:spLocks noChangeArrowheads="1"/>
          </p:cNvSpPr>
          <p:nvPr/>
        </p:nvSpPr>
        <p:spPr bwMode="auto">
          <a:xfrm>
            <a:off x="2320925" y="6156325"/>
            <a:ext cx="1406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Lower Surface</a:t>
            </a:r>
          </a:p>
        </p:txBody>
      </p:sp>
      <p:sp>
        <p:nvSpPr>
          <p:cNvPr id="956434" name="Text Box 18"/>
          <p:cNvSpPr txBox="1">
            <a:spLocks noChangeArrowheads="1"/>
          </p:cNvSpPr>
          <p:nvPr/>
        </p:nvSpPr>
        <p:spPr bwMode="auto">
          <a:xfrm>
            <a:off x="5570538" y="6156325"/>
            <a:ext cx="1406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Lower Surface</a:t>
            </a:r>
          </a:p>
        </p:txBody>
      </p:sp>
      <p:sp>
        <p:nvSpPr>
          <p:cNvPr id="956435" name="Text Box 19"/>
          <p:cNvSpPr txBox="1">
            <a:spLocks noChangeArrowheads="1"/>
          </p:cNvSpPr>
          <p:nvPr/>
        </p:nvSpPr>
        <p:spPr bwMode="auto">
          <a:xfrm>
            <a:off x="1614488" y="1123950"/>
            <a:ext cx="931862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Cp Initial</a:t>
            </a:r>
          </a:p>
        </p:txBody>
      </p:sp>
      <p:sp>
        <p:nvSpPr>
          <p:cNvPr id="956436" name="Text Box 20"/>
          <p:cNvSpPr txBox="1">
            <a:spLocks noChangeArrowheads="1"/>
          </p:cNvSpPr>
          <p:nvPr/>
        </p:nvSpPr>
        <p:spPr bwMode="auto">
          <a:xfrm>
            <a:off x="5135563" y="1123950"/>
            <a:ext cx="8826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Cp Final</a:t>
            </a:r>
          </a:p>
        </p:txBody>
      </p:sp>
      <p:sp>
        <p:nvSpPr>
          <p:cNvPr id="956437" name="Text Box 21"/>
          <p:cNvSpPr txBox="1">
            <a:spLocks noChangeArrowheads="1"/>
          </p:cNvSpPr>
          <p:nvPr/>
        </p:nvSpPr>
        <p:spPr bwMode="auto">
          <a:xfrm>
            <a:off x="268288" y="1009650"/>
            <a:ext cx="627062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0.876</a:t>
            </a:r>
          </a:p>
        </p:txBody>
      </p:sp>
      <p:sp>
        <p:nvSpPr>
          <p:cNvPr id="956438" name="Text Box 22"/>
          <p:cNvSpPr txBox="1">
            <a:spLocks noChangeArrowheads="1"/>
          </p:cNvSpPr>
          <p:nvPr/>
        </p:nvSpPr>
        <p:spPr bwMode="auto">
          <a:xfrm>
            <a:off x="201613" y="1509713"/>
            <a:ext cx="685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-0.662</a:t>
            </a:r>
          </a:p>
        </p:txBody>
      </p:sp>
      <p:graphicFrame>
        <p:nvGraphicFramePr>
          <p:cNvPr id="956439" name="Object 23"/>
          <p:cNvGraphicFramePr>
            <a:graphicFrameLocks noChangeAspect="1"/>
          </p:cNvGraphicFramePr>
          <p:nvPr/>
        </p:nvGraphicFramePr>
        <p:xfrm>
          <a:off x="7531100" y="6386513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74" name="Equation" r:id="rId8" imgW="266400" imgH="380880" progId="Equation.3">
                  <p:embed/>
                </p:oleObj>
              </mc:Choice>
              <mc:Fallback>
                <p:oleObj name="Equation" r:id="rId8" imgW="266400" imgH="380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1100" y="6386513"/>
                        <a:ext cx="2667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6440" name="Text Box 24"/>
          <p:cNvSpPr txBox="1">
            <a:spLocks noChangeArrowheads="1"/>
          </p:cNvSpPr>
          <p:nvPr/>
        </p:nvSpPr>
        <p:spPr bwMode="auto">
          <a:xfrm>
            <a:off x="7818438" y="6450013"/>
            <a:ext cx="863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degrees</a:t>
            </a:r>
          </a:p>
        </p:txBody>
      </p:sp>
      <p:sp>
        <p:nvSpPr>
          <p:cNvPr id="956441" name="Line 25"/>
          <p:cNvSpPr>
            <a:spLocks noChangeShapeType="1"/>
          </p:cNvSpPr>
          <p:nvPr/>
        </p:nvSpPr>
        <p:spPr bwMode="auto">
          <a:xfrm flipV="1">
            <a:off x="8513763" y="1662113"/>
            <a:ext cx="0" cy="445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Concluding Remarks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3" y="1970088"/>
            <a:ext cx="8521700" cy="39163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Have a process implemented that enables minimum induced drag optimization with an Euler solver.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Transpiration Boundary Conditions working very well to simulate control surface deflections.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Modified First Order Taylor Series Expansion extremely accurate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Next Steps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Static </a:t>
            </a:r>
            <a:r>
              <a:rPr lang="en-US" sz="1800" dirty="0" err="1"/>
              <a:t>Aeroelastic</a:t>
            </a:r>
            <a:r>
              <a:rPr lang="en-US" sz="1800" dirty="0"/>
              <a:t> effects included 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Develop appropriate induced Drag calculation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Investigate assumption of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sz="1800" dirty="0"/>
              <a:t>Being linear about nonlinear static equilibrium </a:t>
            </a:r>
          </a:p>
        </p:txBody>
      </p:sp>
      <p:graphicFrame>
        <p:nvGraphicFramePr>
          <p:cNvPr id="935940" name="Object 4"/>
          <p:cNvGraphicFramePr>
            <a:graphicFrameLocks noChangeAspect="1"/>
          </p:cNvGraphicFramePr>
          <p:nvPr/>
        </p:nvGraphicFramePr>
        <p:xfrm>
          <a:off x="4111625" y="5080000"/>
          <a:ext cx="1122363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98" name="Equation" r:id="rId3" imgW="558720" imgH="241200" progId="Equation.3">
                  <p:embed/>
                </p:oleObj>
              </mc:Choice>
              <mc:Fallback>
                <p:oleObj name="Equation" r:id="rId3" imgW="55872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5" y="5080000"/>
                        <a:ext cx="1122363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5941" name="Text Box 5"/>
          <p:cNvSpPr txBox="1">
            <a:spLocks noChangeArrowheads="1"/>
          </p:cNvSpPr>
          <p:nvPr/>
        </p:nvSpPr>
        <p:spPr bwMode="auto">
          <a:xfrm>
            <a:off x="5494338" y="5157788"/>
            <a:ext cx="1841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" y="2758113"/>
            <a:ext cx="8382000" cy="31854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Task – </a:t>
            </a:r>
            <a:r>
              <a:rPr lang="en-US" sz="1400" b="1" dirty="0" err="1" smtClean="0"/>
              <a:t>Avus</a:t>
            </a:r>
            <a:r>
              <a:rPr lang="en-US" sz="1400" b="1" dirty="0" smtClean="0"/>
              <a:t> Task</a:t>
            </a:r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endParaRPr lang="en-US" sz="1100" dirty="0"/>
          </a:p>
          <a:p>
            <a:endParaRPr lang="en-US" sz="1100" dirty="0" smtClean="0"/>
          </a:p>
          <a:p>
            <a:r>
              <a:rPr lang="en-US" sz="1100" dirty="0"/>
              <a:t>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3824913"/>
            <a:ext cx="5293950" cy="2031325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Context - </a:t>
            </a:r>
            <a:r>
              <a:rPr lang="en-US" sz="1400" b="1" dirty="0" err="1" smtClean="0"/>
              <a:t>AvusContext</a:t>
            </a:r>
            <a:endParaRPr lang="en-US" sz="1400" b="1" dirty="0"/>
          </a:p>
          <a:p>
            <a:r>
              <a:rPr lang="en-US" sz="1400" b="1" dirty="0"/>
              <a:t>	</a:t>
            </a:r>
            <a:r>
              <a:rPr lang="en-US" sz="1400" b="1" dirty="0" smtClean="0"/>
              <a:t>"</a:t>
            </a:r>
            <a:r>
              <a:rPr lang="en-US" sz="1400" b="1" dirty="0"/>
              <a:t>AVUS/</a:t>
            </a:r>
            <a:r>
              <a:rPr lang="en-US" sz="1400" b="1" dirty="0" err="1"/>
              <a:t>BCFILE</a:t>
            </a:r>
            <a:r>
              <a:rPr lang="en-US" sz="1400" b="1" dirty="0" err="1" smtClean="0"/>
              <a:t>",URL_to_AVUS_BC_FILE</a:t>
            </a:r>
            <a:endParaRPr lang="en-US" sz="1400" b="1" dirty="0"/>
          </a:p>
          <a:p>
            <a:r>
              <a:rPr lang="en-US" sz="1400" b="1" dirty="0" smtClean="0"/>
              <a:t>	"AVUS/JOBFILE</a:t>
            </a:r>
            <a:r>
              <a:rPr lang="en-US" sz="1400" b="1" dirty="0"/>
              <a:t>", </a:t>
            </a:r>
            <a:r>
              <a:rPr lang="en-US" sz="1400" b="1" dirty="0" err="1" smtClean="0"/>
              <a:t>URL_to_AVUS_JOB_FILE</a:t>
            </a:r>
            <a:endParaRPr lang="en-US" sz="1400" b="1" dirty="0"/>
          </a:p>
          <a:p>
            <a:r>
              <a:rPr lang="en-US" sz="1400" b="1" dirty="0"/>
              <a:t>	</a:t>
            </a:r>
            <a:r>
              <a:rPr lang="en-US" sz="1400" b="1" dirty="0" smtClean="0"/>
              <a:t>"</a:t>
            </a:r>
            <a:r>
              <a:rPr lang="en-US" sz="1400" b="1" dirty="0"/>
              <a:t>AVUS/RESTARTFILE", </a:t>
            </a:r>
            <a:r>
              <a:rPr lang="en-US" sz="1400" b="1" dirty="0" err="1" smtClean="0"/>
              <a:t>URL_to_AVUS_JOB_RESTART_FILE</a:t>
            </a:r>
            <a:endParaRPr lang="en-US" sz="1400" b="1" dirty="0"/>
          </a:p>
          <a:p>
            <a:r>
              <a:rPr lang="en-US" sz="1400" b="1" dirty="0"/>
              <a:t>	</a:t>
            </a:r>
            <a:r>
              <a:rPr lang="en-US" sz="1400" b="1" dirty="0" smtClean="0"/>
              <a:t>"</a:t>
            </a:r>
            <a:r>
              <a:rPr lang="en-US" sz="1400" b="1" dirty="0"/>
              <a:t>AVUS/GRIDFILE</a:t>
            </a:r>
            <a:r>
              <a:rPr lang="en-US" sz="1400" b="1" dirty="0" smtClean="0"/>
              <a:t>", </a:t>
            </a:r>
            <a:r>
              <a:rPr lang="en-US" sz="1400" b="1" dirty="0" err="1" smtClean="0"/>
              <a:t>URL_to_AVUS_GRID_FILE</a:t>
            </a:r>
            <a:endParaRPr lang="en-US" sz="1400" b="1" dirty="0" smtClean="0"/>
          </a:p>
          <a:p>
            <a:r>
              <a:rPr lang="en-US" sz="1400" b="1" dirty="0" smtClean="0"/>
              <a:t>	"AVUS/</a:t>
            </a:r>
            <a:r>
              <a:rPr lang="en-US" sz="1400" b="1" dirty="0" err="1" smtClean="0"/>
              <a:t>TAPFILE",URL_to_AVUS_TAP_FILE</a:t>
            </a:r>
            <a:endParaRPr lang="en-US" sz="1400" b="1" dirty="0" smtClean="0"/>
          </a:p>
          <a:p>
            <a:r>
              <a:rPr lang="en-US" sz="1400" b="1" dirty="0"/>
              <a:t>	</a:t>
            </a:r>
            <a:r>
              <a:rPr lang="en-US" sz="1400" b="1" dirty="0" smtClean="0"/>
              <a:t>"AVUS/TRIPFILE</a:t>
            </a:r>
            <a:r>
              <a:rPr lang="en-US" sz="1400" b="1" dirty="0"/>
              <a:t>", </a:t>
            </a:r>
            <a:r>
              <a:rPr lang="en-US" sz="1400" b="1" dirty="0" err="1" smtClean="0"/>
              <a:t>URL_to_AVUS_TRIP_FILE</a:t>
            </a:r>
            <a:endParaRPr lang="en-US" sz="1400" b="1" dirty="0"/>
          </a:p>
          <a:p>
            <a:r>
              <a:rPr lang="en-US" sz="1400" b="1" dirty="0"/>
              <a:t>	</a:t>
            </a:r>
            <a:r>
              <a:rPr lang="en-US" sz="1400" b="1" dirty="0" smtClean="0"/>
              <a:t>"</a:t>
            </a:r>
            <a:r>
              <a:rPr lang="en-US" sz="1400" b="1" dirty="0"/>
              <a:t>AVUS/AVUSOUTPUT</a:t>
            </a:r>
            <a:r>
              <a:rPr lang="en-US" sz="1400" b="1" dirty="0" smtClean="0"/>
              <a:t>",AVUS_OUTPUT_OBJECT</a:t>
            </a:r>
            <a:endParaRPr lang="en-US" sz="1400" b="1" dirty="0"/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3200400"/>
            <a:ext cx="7924800" cy="5334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MethodSignature</a:t>
            </a:r>
            <a:r>
              <a:rPr lang="en-US" sz="1400" b="1" dirty="0" smtClean="0"/>
              <a:t> – </a:t>
            </a:r>
            <a:r>
              <a:rPr lang="en-US" sz="1400" b="1" dirty="0" err="1" smtClean="0"/>
              <a:t>AvusMethod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ServiceSignature</a:t>
            </a:r>
            <a:r>
              <a:rPr lang="en-US" sz="1400" b="1" dirty="0" smtClean="0"/>
              <a:t>(</a:t>
            </a:r>
            <a:r>
              <a:rPr lang="en-US" sz="1400" b="1" dirty="0" err="1" smtClean="0"/>
              <a:t>engineering.provider.avus.AvusRemoteInterface.class</a:t>
            </a:r>
            <a:r>
              <a:rPr lang="en-US" sz="1400" b="1" dirty="0" smtClean="0"/>
              <a:t>) </a:t>
            </a:r>
            <a:endParaRPr lang="en-US" sz="1400" dirty="0"/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95400"/>
            <a:ext cx="348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Multi-fidelity for responses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1676400"/>
            <a:ext cx="7162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ResponseModel</a:t>
            </a:r>
            <a:r>
              <a:rPr lang="en-US" sz="1200" dirty="0" smtClean="0"/>
              <a:t> </a:t>
            </a:r>
            <a:r>
              <a:rPr lang="en-US" sz="1200" dirty="0" err="1" smtClean="0"/>
              <a:t>sm</a:t>
            </a:r>
            <a:r>
              <a:rPr lang="en-US" sz="1200" dirty="0" smtClean="0"/>
              <a:t> = </a:t>
            </a:r>
            <a:r>
              <a:rPr lang="en-US" sz="1200" i="1" dirty="0" err="1" smtClean="0"/>
              <a:t>responseModel(”Induced</a:t>
            </a:r>
            <a:r>
              <a:rPr lang="en-US" sz="1200" i="1" dirty="0" smtClean="0"/>
              <a:t> Drag", </a:t>
            </a:r>
          </a:p>
          <a:p>
            <a:r>
              <a:rPr lang="en-US" sz="1200" i="1" dirty="0" err="1" smtClean="0"/>
              <a:t>designVars(“cs</a:t>
            </a:r>
            <a:r>
              <a:rPr lang="en-US" sz="1200" i="1" dirty="0" smtClean="0"/>
              <a:t>", 20, 0.0, -10.0, 10.0), </a:t>
            </a:r>
          </a:p>
          <a:p>
            <a:r>
              <a:rPr lang="en-US" sz="1200" i="1" dirty="0" err="1" smtClean="0"/>
              <a:t>designVars(“alpha</a:t>
            </a:r>
            <a:r>
              <a:rPr lang="en-US" sz="1200" i="1" dirty="0" smtClean="0"/>
              <a:t>”, 1.0, -5.0, 5.0),</a:t>
            </a:r>
          </a:p>
          <a:p>
            <a:r>
              <a:rPr lang="en-US" sz="1200" i="1" dirty="0" err="1" smtClean="0"/>
              <a:t>linkedVars</a:t>
            </a:r>
            <a:r>
              <a:rPr lang="en-US" sz="1200" i="1" dirty="0" smtClean="0"/>
              <a:t>(”beta”,20,21),</a:t>
            </a:r>
          </a:p>
          <a:p>
            <a:r>
              <a:rPr lang="en-US" sz="1200" i="1" dirty="0" err="1" smtClean="0"/>
              <a:t>designVars</a:t>
            </a:r>
            <a:r>
              <a:rPr lang="en-US" sz="1200" i="1" dirty="0" smtClean="0"/>
              <a:t>(“v0”),</a:t>
            </a:r>
          </a:p>
          <a:p>
            <a:r>
              <a:rPr lang="en-US" sz="1200" i="1" dirty="0" err="1" smtClean="0"/>
              <a:t>designVars</a:t>
            </a:r>
            <a:r>
              <a:rPr lang="en-US" sz="1200" i="1" dirty="0" smtClean="0"/>
              <a:t>(“rho”),</a:t>
            </a:r>
          </a:p>
          <a:p>
            <a:r>
              <a:rPr lang="en-US" sz="1200" i="1" dirty="0" err="1" smtClean="0"/>
              <a:t>responseVars(“DI</a:t>
            </a:r>
            <a:r>
              <a:rPr lang="en-US" sz="1200" i="1" dirty="0" smtClean="0"/>
              <a:t>"),</a:t>
            </a:r>
          </a:p>
          <a:p>
            <a:r>
              <a:rPr lang="en-US" sz="1200" i="1" dirty="0" smtClean="0"/>
              <a:t>responseVars(“Lpus”,20),</a:t>
            </a:r>
          </a:p>
          <a:p>
            <a:r>
              <a:rPr lang="en-US" sz="1200" i="1" dirty="0" err="1" smtClean="0"/>
              <a:t>responseVars(“qdp</a:t>
            </a:r>
            <a:r>
              <a:rPr lang="en-US" sz="1200" i="1" dirty="0" smtClean="0"/>
              <a:t>”),</a:t>
            </a:r>
          </a:p>
          <a:p>
            <a:r>
              <a:rPr lang="en-US" sz="1200" i="1" dirty="0" err="1" smtClean="0"/>
              <a:t>realization(“DI</a:t>
            </a:r>
            <a:r>
              <a:rPr lang="en-US" sz="1200" i="1" dirty="0" smtClean="0"/>
              <a:t>", </a:t>
            </a:r>
            <a:r>
              <a:rPr lang="en-US" sz="1200" i="1" dirty="0" err="1" smtClean="0"/>
              <a:t>evaluation(“DIeExact</a:t>
            </a:r>
            <a:r>
              <a:rPr lang="en-US" sz="1200" i="1" dirty="0" smtClean="0"/>
              <a:t>"), </a:t>
            </a:r>
            <a:r>
              <a:rPr lang="en-US" sz="1200" i="1" dirty="0" err="1" smtClean="0"/>
              <a:t>evaluation(”DIeSOA</a:t>
            </a:r>
            <a:r>
              <a:rPr lang="en-US" sz="1200" i="1" dirty="0" smtClean="0"/>
              <a:t>”), </a:t>
            </a:r>
            <a:r>
              <a:rPr lang="en-US" sz="1200" i="1" dirty="0" err="1" smtClean="0"/>
              <a:t>evaluation(“DIeMOA</a:t>
            </a:r>
            <a:r>
              <a:rPr lang="en-US" sz="1200" i="1" dirty="0" smtClean="0"/>
              <a:t>”), </a:t>
            </a:r>
            <a:r>
              <a:rPr lang="en-US" sz="1200" i="1" dirty="0" err="1" smtClean="0"/>
              <a:t>evaluatioin(“DIeKrig</a:t>
            </a:r>
            <a:r>
              <a:rPr lang="en-US" sz="1200" i="1" dirty="0" smtClean="0"/>
              <a:t>”),</a:t>
            </a:r>
          </a:p>
          <a:p>
            <a:r>
              <a:rPr lang="en-US" sz="1200" i="1" dirty="0" err="1" smtClean="0"/>
              <a:t>derivative("DIeExact</a:t>
            </a:r>
            <a:r>
              <a:rPr lang="en-US" sz="1200" i="1" dirty="0" smtClean="0"/>
              <a:t>", </a:t>
            </a:r>
            <a:r>
              <a:rPr lang="en-US" sz="1200" i="1" dirty="0" err="1" smtClean="0"/>
              <a:t>wrt(”betai</a:t>
            </a:r>
            <a:r>
              <a:rPr lang="en-US" sz="1200" i="1" dirty="0" smtClean="0"/>
              <a:t>", “alpha”), gradient(“DIExactg1”)),     </a:t>
            </a:r>
          </a:p>
          <a:p>
            <a:r>
              <a:rPr lang="en-US" sz="1200" i="1" dirty="0" err="1" smtClean="0"/>
              <a:t>derivative("DIeSOA</a:t>
            </a:r>
            <a:r>
              <a:rPr lang="en-US" sz="1200" i="1" dirty="0" smtClean="0"/>
              <a:t>", </a:t>
            </a:r>
            <a:r>
              <a:rPr lang="en-US" sz="1200" i="1" dirty="0" err="1" smtClean="0"/>
              <a:t>wrt(”betai</a:t>
            </a:r>
            <a:r>
              <a:rPr lang="en-US" sz="1200" i="1" dirty="0" smtClean="0"/>
              <a:t>", “alpha”), gradient(“DIExactg1”)),     </a:t>
            </a:r>
          </a:p>
          <a:p>
            <a:r>
              <a:rPr lang="en-US" sz="1200" i="1" dirty="0" err="1" smtClean="0"/>
              <a:t>derivative("DIeMOAt</a:t>
            </a:r>
            <a:r>
              <a:rPr lang="en-US" sz="1200" i="1" dirty="0" smtClean="0"/>
              <a:t>", </a:t>
            </a:r>
            <a:r>
              <a:rPr lang="en-US" sz="1200" i="1" dirty="0" err="1" smtClean="0"/>
              <a:t>wrt(”betai</a:t>
            </a:r>
            <a:r>
              <a:rPr lang="en-US" sz="1200" i="1" dirty="0" smtClean="0"/>
              <a:t>", “alpha”), gradient(“DIExactg1”)),     </a:t>
            </a:r>
          </a:p>
          <a:p>
            <a:r>
              <a:rPr lang="en-US" sz="1200" i="1" dirty="0" err="1" smtClean="0"/>
              <a:t>derivative("DIeKrig</a:t>
            </a:r>
            <a:r>
              <a:rPr lang="en-US" sz="1200" i="1" dirty="0" smtClean="0"/>
              <a:t>", </a:t>
            </a:r>
            <a:r>
              <a:rPr lang="en-US" sz="1200" i="1" dirty="0" err="1" smtClean="0"/>
              <a:t>wrt(”betai</a:t>
            </a:r>
            <a:r>
              <a:rPr lang="en-US" sz="1200" i="1" dirty="0" smtClean="0"/>
              <a:t>", “alpha”), gradient(“DIExactg1”)),     </a:t>
            </a:r>
          </a:p>
          <a:p>
            <a:r>
              <a:rPr lang="en-US" sz="1200" i="1" dirty="0" err="1" smtClean="0"/>
              <a:t>responseVars(“Ltot</a:t>
            </a:r>
            <a:r>
              <a:rPr lang="en-US" sz="1200" i="1" dirty="0" smtClean="0"/>
              <a:t>”),</a:t>
            </a:r>
          </a:p>
          <a:p>
            <a:r>
              <a:rPr lang="en-US" sz="1200" i="1" dirty="0" err="1" smtClean="0"/>
              <a:t>realization(”Ltot</a:t>
            </a:r>
            <a:r>
              <a:rPr lang="en-US" sz="1200" i="1" dirty="0" smtClean="0"/>
              <a:t>", </a:t>
            </a:r>
            <a:r>
              <a:rPr lang="en-US" sz="1200" i="1" dirty="0" err="1" smtClean="0"/>
              <a:t>derivative(wrt(“betai”,”alpha</a:t>
            </a:r>
            <a:r>
              <a:rPr lang="en-US" sz="1200" i="1" dirty="0" smtClean="0"/>
              <a:t>”)) ),</a:t>
            </a:r>
          </a:p>
          <a:p>
            <a:r>
              <a:rPr lang="en-US" sz="1200" i="1" dirty="0" smtClean="0"/>
              <a:t>realization(”Lpus1", evaluation(“Lpus1Exact”), evaluation(“Lpus1SOA”), </a:t>
            </a:r>
          </a:p>
          <a:p>
            <a:r>
              <a:rPr lang="en-US" sz="1200" i="1" dirty="0" smtClean="0"/>
              <a:t>	</a:t>
            </a:r>
            <a:r>
              <a:rPr lang="en-US" sz="1200" i="1" dirty="0" err="1" smtClean="0"/>
              <a:t>derivative(wrt(”betai</a:t>
            </a:r>
            <a:r>
              <a:rPr lang="en-US" sz="1200" i="1" dirty="0" smtClean="0"/>
              <a:t>", ”alpha")) ),</a:t>
            </a:r>
          </a:p>
          <a:p>
            <a:r>
              <a:rPr lang="en-US" sz="1200" i="1" dirty="0" smtClean="0"/>
              <a:t>…</a:t>
            </a:r>
          </a:p>
          <a:p>
            <a:r>
              <a:rPr lang="en-US" sz="1200" i="1" dirty="0" smtClean="0"/>
              <a:t>realization(”Lpus20", evaluation(“Lpus20Exact”), evaluation(“Lpus20SOA”), </a:t>
            </a:r>
          </a:p>
          <a:p>
            <a:r>
              <a:rPr lang="en-US" sz="1200" i="1" dirty="0" smtClean="0"/>
              <a:t>	</a:t>
            </a:r>
            <a:r>
              <a:rPr lang="en-US" sz="1200" i="1" dirty="0" err="1" smtClean="0"/>
              <a:t>derivative(wrt(”betai</a:t>
            </a:r>
            <a:r>
              <a:rPr lang="en-US" sz="1200" i="1" dirty="0" smtClean="0"/>
              <a:t>", ”alpha")) ),</a:t>
            </a:r>
          </a:p>
          <a:p>
            <a:r>
              <a:rPr lang="en-US" sz="1200" i="1" dirty="0" err="1" smtClean="0"/>
              <a:t>realization(“qdp</a:t>
            </a:r>
            <a:r>
              <a:rPr lang="en-US" sz="1200" i="1" dirty="0" smtClean="0"/>
              <a:t>”, </a:t>
            </a:r>
            <a:r>
              <a:rPr lang="en-US" sz="1200" i="1" dirty="0" err="1" smtClean="0"/>
              <a:t>evaluation(“qdpExact</a:t>
            </a:r>
            <a:r>
              <a:rPr lang="en-US" sz="1200" i="1" dirty="0" smtClean="0"/>
              <a:t>”), </a:t>
            </a:r>
            <a:r>
              <a:rPr lang="en-US" sz="1200" i="1" dirty="0" err="1" smtClean="0"/>
              <a:t>evaluation(“qdpSOA</a:t>
            </a:r>
            <a:r>
              <a:rPr lang="en-US" sz="1200" i="1" dirty="0" smtClean="0"/>
              <a:t>”), </a:t>
            </a:r>
          </a:p>
          <a:p>
            <a:r>
              <a:rPr lang="en-US" sz="1200" i="1" dirty="0" err="1" smtClean="0"/>
              <a:t>objectiveVars(var(”DIo</a:t>
            </a:r>
            <a:r>
              <a:rPr lang="en-US" sz="1200" i="1" dirty="0" smtClean="0"/>
              <a:t>", “DI", </a:t>
            </a:r>
            <a:r>
              <a:rPr lang="en-US" sz="1200" i="1" dirty="0" err="1" smtClean="0"/>
              <a:t>Target.min</a:t>
            </a:r>
            <a:r>
              <a:rPr lang="en-US" sz="1200" i="1" dirty="0" smtClean="0"/>
              <a:t> )),</a:t>
            </a:r>
          </a:p>
          <a:p>
            <a:r>
              <a:rPr lang="en-US" sz="1200" i="1" dirty="0" err="1" smtClean="0"/>
              <a:t>constraintVars(var(”Ltotc</a:t>
            </a:r>
            <a:r>
              <a:rPr lang="en-US" sz="1200" i="1" dirty="0" smtClean="0"/>
              <a:t>", ”</a:t>
            </a:r>
            <a:r>
              <a:rPr lang="en-US" sz="1200" i="1" dirty="0" err="1" smtClean="0"/>
              <a:t>Ltot</a:t>
            </a:r>
            <a:r>
              <a:rPr lang="en-US" sz="1200" i="1" dirty="0" smtClean="0"/>
              <a:t>", </a:t>
            </a:r>
            <a:r>
              <a:rPr lang="en-US" sz="1200" i="1" dirty="0" err="1" smtClean="0"/>
              <a:t>Relation.eq</a:t>
            </a:r>
            <a:r>
              <a:rPr lang="en-US" sz="1200" i="1" dirty="0" smtClean="0"/>
              <a:t>, 1000.), </a:t>
            </a:r>
          </a:p>
          <a:p>
            <a:r>
              <a:rPr lang="en-US" sz="1200" i="1" dirty="0" smtClean="0"/>
              <a:t>);</a:t>
            </a:r>
          </a:p>
          <a:p>
            <a:endParaRPr lang="en-US" sz="1200" i="1" dirty="0" smtClean="0"/>
          </a:p>
          <a:p>
            <a:endParaRPr lang="en-US" sz="1200" i="1" dirty="0" smtClean="0"/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3307" y="1292423"/>
            <a:ext cx="3407166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594907" y="3642971"/>
            <a:ext cx="1951432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400" b="1" dirty="0" smtClean="0"/>
              <a:t>AVUS_OUTPUT_OBJECT</a:t>
            </a:r>
            <a:endParaRPr lang="en-US" sz="1400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4014007" y="2778323"/>
            <a:ext cx="1028700" cy="647700"/>
          </a:xfrm>
          <a:prstGeom prst="rightArrow">
            <a:avLst>
              <a:gd name="adj1" fmla="val 50000"/>
              <a:gd name="adj2" fmla="val 48992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37907" y="2816423"/>
            <a:ext cx="25319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ContextFilter</a:t>
            </a:r>
            <a:r>
              <a:rPr lang="en-US" sz="1200" b="1" dirty="0" smtClean="0"/>
              <a:t>(“AVUS/AVUSOUTPUT”)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1307" y="4111823"/>
            <a:ext cx="2043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ObjectFilter</a:t>
            </a:r>
            <a:r>
              <a:rPr lang="en-US" sz="1200" b="1" dirty="0" smtClean="0"/>
              <a:t>(“</a:t>
            </a:r>
            <a:r>
              <a:rPr lang="en-US" sz="1200" b="1" dirty="0" err="1" smtClean="0"/>
              <a:t>windAxisLpus</a:t>
            </a:r>
            <a:r>
              <a:rPr lang="en-US" sz="1200" b="1" dirty="0" smtClean="0"/>
              <a:t>”)</a:t>
            </a:r>
            <a:endParaRPr lang="en-US" sz="1200" b="1" dirty="0"/>
          </a:p>
        </p:txBody>
      </p:sp>
      <p:sp>
        <p:nvSpPr>
          <p:cNvPr id="9" name="Right Arrow 8"/>
          <p:cNvSpPr/>
          <p:nvPr/>
        </p:nvSpPr>
        <p:spPr>
          <a:xfrm rot="5400000">
            <a:off x="4547407" y="4149923"/>
            <a:ext cx="1028700" cy="647700"/>
          </a:xfrm>
          <a:prstGeom prst="rightArrow">
            <a:avLst>
              <a:gd name="adj1" fmla="val 50000"/>
              <a:gd name="adj2" fmla="val 48992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09307" y="4993949"/>
            <a:ext cx="1146276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400" b="1" dirty="0" smtClean="0"/>
              <a:t>LPUS_ARRAY</a:t>
            </a:r>
            <a:endParaRPr lang="en-US" sz="1400" dirty="0"/>
          </a:p>
        </p:txBody>
      </p:sp>
      <p:sp>
        <p:nvSpPr>
          <p:cNvPr id="11" name="Right Arrow 10"/>
          <p:cNvSpPr/>
          <p:nvPr/>
        </p:nvSpPr>
        <p:spPr>
          <a:xfrm rot="5400000">
            <a:off x="4852207" y="5500007"/>
            <a:ext cx="1028700" cy="647700"/>
          </a:xfrm>
          <a:prstGeom prst="rightArrow">
            <a:avLst>
              <a:gd name="adj1" fmla="val 50000"/>
              <a:gd name="adj2" fmla="val 48992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66507" y="6321623"/>
            <a:ext cx="692818" cy="307777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1400" b="1" dirty="0" err="1" smtClean="0"/>
              <a:t>LPUS_i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576107" y="5483423"/>
            <a:ext cx="865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ListFilter</a:t>
            </a:r>
            <a:r>
              <a:rPr lang="en-US" sz="1200" b="1" dirty="0" smtClean="0"/>
              <a:t>(</a:t>
            </a:r>
            <a:r>
              <a:rPr lang="en-US" sz="1200" b="1" dirty="0" err="1" smtClean="0"/>
              <a:t>i</a:t>
            </a:r>
            <a:r>
              <a:rPr lang="en-US" sz="1200" b="1" dirty="0" smtClean="0"/>
              <a:t>)</a:t>
            </a:r>
            <a:endParaRPr lang="en-US" sz="1200" b="1" dirty="0"/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28599" y="1295400"/>
          <a:ext cx="8763001" cy="533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63109"/>
                <a:gridCol w="1105243"/>
                <a:gridCol w="1541849"/>
                <a:gridCol w="1371600"/>
                <a:gridCol w="1981200"/>
              </a:tblGrid>
              <a:tr h="9624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2431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Potential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Method(LPM</a:t>
                      </a:r>
                      <a:r>
                        <a:rPr lang="en-US" baseline="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</a:tr>
              <a:tr h="692246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One Point Approximation</a:t>
                      </a:r>
                      <a:r>
                        <a:rPr lang="en-US" baseline="0" dirty="0" smtClean="0"/>
                        <a:t> with LPM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smtClean="0"/>
                        <a:t>Modified One Point Approximation with LPM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Semi-Analytic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Krigin</a:t>
                      </a:r>
                      <a:r>
                        <a:rPr lang="en-US" baseline="0" dirty="0" err="1" smtClean="0"/>
                        <a:t>g</a:t>
                      </a:r>
                      <a:r>
                        <a:rPr lang="en-US" baseline="0" dirty="0" smtClean="0"/>
                        <a:t> with LPM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smtClean="0"/>
                        <a:t>Euler Method (EM)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r>
                        <a:rPr lang="en-US" baseline="0" dirty="0" smtClean="0"/>
                        <a:t> One Point Approximation with 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smtClean="0"/>
                        <a:t>Modified One Point Approximation with 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Semi-Analytic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Kriging</a:t>
                      </a:r>
                      <a:r>
                        <a:rPr lang="en-US" dirty="0" smtClean="0"/>
                        <a:t> with 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i="1" dirty="0" smtClean="0">
                <a:solidFill>
                  <a:srgbClr val="1F497D"/>
                </a:solidFill>
                <a:latin typeface="Arial"/>
                <a:cs typeface="Arial"/>
              </a:rPr>
              <a:t>Fidelities for             and             </a:t>
            </a:r>
            <a:endParaRPr lang="en-US" sz="3600" b="1" i="1" dirty="0">
              <a:solidFill>
                <a:srgbClr val="1F497D"/>
              </a:solidFill>
              <a:latin typeface="Arial"/>
              <a:cs typeface="Arial"/>
            </a:endParaRPr>
          </a:p>
        </p:txBody>
      </p:sp>
      <p:graphicFrame>
        <p:nvGraphicFramePr>
          <p:cNvPr id="648199" name="Object 7"/>
          <p:cNvGraphicFramePr>
            <a:graphicFrameLocks noChangeAspect="1"/>
          </p:cNvGraphicFramePr>
          <p:nvPr/>
        </p:nvGraphicFramePr>
        <p:xfrm>
          <a:off x="3200400" y="1600200"/>
          <a:ext cx="761999" cy="36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633" name="Equation" r:id="rId3" imgW="355600" imgH="177800" progId="Equation.3">
                  <p:embed/>
                </p:oleObj>
              </mc:Choice>
              <mc:Fallback>
                <p:oleObj name="Equation" r:id="rId3" imgW="355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600200"/>
                        <a:ext cx="761999" cy="3621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0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777853"/>
              </p:ext>
            </p:extLst>
          </p:nvPr>
        </p:nvGraphicFramePr>
        <p:xfrm>
          <a:off x="7315200" y="228600"/>
          <a:ext cx="547687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634" name="Equation" r:id="rId5" imgW="165100" imgH="177800" progId="Equation.3">
                  <p:embed/>
                </p:oleObj>
              </mc:Choice>
              <mc:Fallback>
                <p:oleObj name="Equation" r:id="rId5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28600"/>
                        <a:ext cx="547687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02" name="Object 10"/>
          <p:cNvGraphicFramePr>
            <a:graphicFrameLocks noChangeAspect="1"/>
          </p:cNvGraphicFramePr>
          <p:nvPr/>
        </p:nvGraphicFramePr>
        <p:xfrm>
          <a:off x="4419600" y="1447800"/>
          <a:ext cx="838200" cy="686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635" name="Equation" r:id="rId7" imgW="457200" imgH="393700" progId="Equation.3">
                  <p:embed/>
                </p:oleObj>
              </mc:Choice>
              <mc:Fallback>
                <p:oleObj name="Equation" r:id="rId7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447800"/>
                        <a:ext cx="838200" cy="6868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03" name="Object 11"/>
          <p:cNvGraphicFramePr>
            <a:graphicFrameLocks noChangeAspect="1"/>
          </p:cNvGraphicFramePr>
          <p:nvPr/>
        </p:nvGraphicFramePr>
        <p:xfrm>
          <a:off x="6224588" y="1619250"/>
          <a:ext cx="3524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636" name="Equation" r:id="rId9" imgW="165100" imgH="177800" progId="Equation.3">
                  <p:embed/>
                </p:oleObj>
              </mc:Choice>
              <mc:Fallback>
                <p:oleObj name="Equation" r:id="rId9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588" y="1619250"/>
                        <a:ext cx="352425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04" name="Object 12"/>
          <p:cNvGraphicFramePr>
            <a:graphicFrameLocks noChangeAspect="1"/>
          </p:cNvGraphicFramePr>
          <p:nvPr/>
        </p:nvGraphicFramePr>
        <p:xfrm>
          <a:off x="7870825" y="1446212"/>
          <a:ext cx="4889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637" name="Equation" r:id="rId11" imgW="266700" imgH="393700" progId="Equation.3">
                  <p:embed/>
                </p:oleObj>
              </mc:Choice>
              <mc:Fallback>
                <p:oleObj name="Equation" r:id="rId11" imgW="266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0825" y="1446212"/>
                        <a:ext cx="48895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38200" y="1600200"/>
            <a:ext cx="112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Fidelity</a:t>
            </a:r>
            <a:endParaRPr lang="en-US" sz="2400" b="1" dirty="0">
              <a:solidFill>
                <a:prstClr val="black"/>
              </a:solidFill>
            </a:endParaRPr>
          </a:p>
        </p:txBody>
      </p:sp>
      <p:graphicFrame>
        <p:nvGraphicFramePr>
          <p:cNvPr id="64820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050146"/>
              </p:ext>
            </p:extLst>
          </p:nvPr>
        </p:nvGraphicFramePr>
        <p:xfrm>
          <a:off x="5029200" y="228600"/>
          <a:ext cx="108284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638" name="Equation" r:id="rId13" imgW="355600" imgH="177800" progId="Equation.3">
                  <p:embed/>
                </p:oleObj>
              </mc:Choice>
              <mc:Fallback>
                <p:oleObj name="Equation" r:id="rId13" imgW="355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28600"/>
                        <a:ext cx="1082842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0515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3000" y="1859340"/>
            <a:ext cx="5715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Functionally we  see that  and  which can be written as</a:t>
            </a:r>
          </a:p>
          <a:p>
            <a:r>
              <a:rPr lang="en-US" dirty="0" smtClean="0"/>
              <a:t> . </a:t>
            </a:r>
          </a:p>
          <a:p>
            <a:r>
              <a:rPr lang="en-US" dirty="0" smtClean="0"/>
              <a:t>This is the functional composition  to be represented in SORCER.   is the dynamic pressure derived from the free stream velocity  and the fluid density .  The SORCER computing environment is depicted in. For the current discussion we will focus on the development of the Model aspect of this figure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0600" y="1905000"/>
            <a:ext cx="746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As can be seen in  SORCER Models consists of three components, Variables, Evaluators, and Filters. The purpose of this example is to take the engineering functional </a:t>
            </a:r>
            <a:r>
              <a:rPr lang="en-US" sz="1400" dirty="0" err="1" smtClean="0"/>
              <a:t>realationship</a:t>
            </a:r>
            <a:r>
              <a:rPr lang="en-US" sz="1400" dirty="0" smtClean="0"/>
              <a:t> defined in  and create a Model in SORCER. Currently SORCER has three types of models, </a:t>
            </a:r>
            <a:r>
              <a:rPr lang="en-US" sz="1400" dirty="0" err="1" smtClean="0"/>
              <a:t>ResponseModel</a:t>
            </a:r>
            <a:r>
              <a:rPr lang="en-US" sz="1400" dirty="0" smtClean="0"/>
              <a:t>, </a:t>
            </a:r>
            <a:r>
              <a:rPr lang="en-US" sz="1400" dirty="0" err="1" smtClean="0"/>
              <a:t>ParametricModel</a:t>
            </a:r>
            <a:r>
              <a:rPr lang="en-US" sz="1400" dirty="0" smtClean="0"/>
              <a:t>, and </a:t>
            </a:r>
            <a:r>
              <a:rPr lang="en-US" sz="1400" dirty="0" err="1" smtClean="0"/>
              <a:t>SensitivityModel</a:t>
            </a:r>
            <a:r>
              <a:rPr lang="en-US" sz="1400" dirty="0" smtClean="0"/>
              <a:t>. In the near future an </a:t>
            </a:r>
            <a:r>
              <a:rPr lang="en-US" sz="1400" dirty="0" err="1" smtClean="0"/>
              <a:t>OptimizationModel</a:t>
            </a:r>
            <a:r>
              <a:rPr lang="en-US" sz="1400" dirty="0" smtClean="0"/>
              <a:t> will be incorporated as well. Here we will show the development of each of the three available models. First, the development of a </a:t>
            </a:r>
            <a:r>
              <a:rPr lang="en-US" sz="1400" dirty="0" err="1" smtClean="0"/>
              <a:t>ResponseModel</a:t>
            </a:r>
            <a:r>
              <a:rPr lang="en-US" sz="1400" dirty="0" smtClean="0"/>
              <a:t> will be demonstrated. This will require the definition of  the Model,  the Variables, and then the  configuration of  the Variables with the appropriate Filters and Evaluators. </a:t>
            </a:r>
          </a:p>
          <a:p>
            <a:r>
              <a:rPr lang="en-US" sz="1400" dirty="0" smtClean="0"/>
              <a:t>For the case depicted in  there are a total of 21 design variables, 20 design variables associated with  and one design variable associated with . The remaining control surface </a:t>
            </a:r>
            <a:r>
              <a:rPr lang="en-US" sz="1400" dirty="0" err="1" smtClean="0"/>
              <a:t>varibles</a:t>
            </a:r>
            <a:r>
              <a:rPr lang="en-US" sz="1400" dirty="0" smtClean="0"/>
              <a:t>  will be “linked” (a set relationship) to . The response variables consists of the 20 lift per unit span values,  , and the induced drag, . The primary classes that are used to develop the model can be found in the </a:t>
            </a:r>
            <a:r>
              <a:rPr lang="en-US" sz="1400" dirty="0" err="1" smtClean="0"/>
              <a:t>engineering.avus.requestor</a:t>
            </a:r>
            <a:r>
              <a:rPr lang="en-US" sz="1400" dirty="0" smtClean="0"/>
              <a:t> and </a:t>
            </a:r>
            <a:r>
              <a:rPr lang="en-US" sz="1400" dirty="0" err="1" smtClean="0"/>
              <a:t>engineering.avus.provider</a:t>
            </a:r>
            <a:r>
              <a:rPr lang="en-US" sz="1400" dirty="0" smtClean="0"/>
              <a:t> packages. The class names are  AvusModeler.java and AvusModelConfigurator.java, InducedDrag.java, and AvusOutput.java.</a:t>
            </a:r>
          </a:p>
          <a:p>
            <a:r>
              <a:rPr lang="en-US" sz="1400" dirty="0" smtClean="0"/>
              <a:t>Below are the significant statements and steps required to build the model. 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1219200"/>
            <a:ext cx="83058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/>
              <a:t>Define the Model and Variables - This can be done in one step with the following functional composition syntax.</a:t>
            </a:r>
          </a:p>
          <a:p>
            <a:r>
              <a:rPr lang="en-US" sz="1000" dirty="0" err="1" smtClean="0"/>
              <a:t>ResponseModel</a:t>
            </a:r>
            <a:r>
              <a:rPr lang="en-US" sz="1000" dirty="0" smtClean="0"/>
              <a:t> </a:t>
            </a:r>
            <a:r>
              <a:rPr lang="en-US" sz="1000" dirty="0" err="1" smtClean="0"/>
              <a:t>avusRM</a:t>
            </a:r>
            <a:r>
              <a:rPr lang="en-US" sz="1000" dirty="0" smtClean="0"/>
              <a:t> = </a:t>
            </a:r>
            <a:r>
              <a:rPr lang="en-US" sz="1000" dirty="0" err="1" smtClean="0"/>
              <a:t>responseModel</a:t>
            </a:r>
            <a:r>
              <a:rPr lang="en-US" sz="1000" dirty="0" smtClean="0"/>
              <a:t>("Induced Drag Response Analysis", </a:t>
            </a:r>
          </a:p>
          <a:p>
            <a:r>
              <a:rPr lang="en-US" sz="1000" dirty="0" err="1" smtClean="0"/>
              <a:t>designVars</a:t>
            </a:r>
            <a:r>
              <a:rPr lang="en-US" sz="1000" dirty="0" smtClean="0"/>
              <a:t>("cs",20),</a:t>
            </a:r>
          </a:p>
          <a:p>
            <a:r>
              <a:rPr lang="en-US" sz="1000" dirty="0" err="1" smtClean="0"/>
              <a:t>designVars</a:t>
            </a:r>
            <a:r>
              <a:rPr lang="en-US" sz="1000" dirty="0" smtClean="0"/>
              <a:t>("alpha"),</a:t>
            </a:r>
          </a:p>
          <a:p>
            <a:r>
              <a:rPr lang="en-US" sz="1000" dirty="0" err="1" smtClean="0"/>
              <a:t>linkedVars</a:t>
            </a:r>
            <a:r>
              <a:rPr lang="en-US" sz="1000" dirty="0" smtClean="0"/>
              <a:t>("</a:t>
            </a:r>
            <a:r>
              <a:rPr lang="en-US" sz="1000" dirty="0" err="1" smtClean="0"/>
              <a:t>cs</a:t>
            </a:r>
            <a:r>
              <a:rPr lang="en-US" sz="1000" dirty="0" smtClean="0"/>
              <a:t>", 20,21), </a:t>
            </a:r>
          </a:p>
          <a:p>
            <a:r>
              <a:rPr lang="en-US" sz="1000" dirty="0" err="1" smtClean="0"/>
              <a:t>responseVars</a:t>
            </a:r>
            <a:r>
              <a:rPr lang="en-US" sz="1000" dirty="0" smtClean="0"/>
              <a:t>("</a:t>
            </a:r>
            <a:r>
              <a:rPr lang="en-US" sz="1000" dirty="0" err="1" smtClean="0"/>
              <a:t>lpus</a:t>
            </a:r>
            <a:r>
              <a:rPr lang="en-US" sz="1000" dirty="0" smtClean="0"/>
              <a:t>", 20),</a:t>
            </a:r>
          </a:p>
          <a:p>
            <a:r>
              <a:rPr lang="en-US" sz="1000" dirty="0" err="1" smtClean="0"/>
              <a:t>responseVars</a:t>
            </a:r>
            <a:r>
              <a:rPr lang="en-US" sz="1000" dirty="0" smtClean="0"/>
              <a:t>("</a:t>
            </a:r>
            <a:r>
              <a:rPr lang="en-US" sz="1000" dirty="0" err="1" smtClean="0"/>
              <a:t>iDrag</a:t>
            </a:r>
            <a:r>
              <a:rPr lang="en-US" sz="1000" dirty="0" smtClean="0"/>
              <a:t>"));</a:t>
            </a:r>
          </a:p>
          <a:p>
            <a:endParaRPr lang="en-US" sz="1000" dirty="0" smtClean="0"/>
          </a:p>
          <a:p>
            <a:r>
              <a:rPr lang="en-US" sz="1000" dirty="0" smtClean="0"/>
              <a:t>This is a function with </a:t>
            </a:r>
            <a:r>
              <a:rPr lang="en-US" sz="1000" dirty="0" err="1" smtClean="0"/>
              <a:t>embeded</a:t>
            </a:r>
            <a:r>
              <a:rPr lang="en-US" sz="1000" dirty="0" smtClean="0"/>
              <a:t> statements. An instance of  </a:t>
            </a:r>
            <a:r>
              <a:rPr lang="en-US" sz="1000" dirty="0" err="1" smtClean="0"/>
              <a:t>ResponseModel</a:t>
            </a:r>
            <a:r>
              <a:rPr lang="en-US" sz="1000" dirty="0" smtClean="0"/>
              <a:t>  is created called </a:t>
            </a:r>
            <a:r>
              <a:rPr lang="en-US" sz="1000" dirty="0" err="1" smtClean="0"/>
              <a:t>avusRM</a:t>
            </a:r>
            <a:r>
              <a:rPr lang="en-US" sz="1000" dirty="0" smtClean="0"/>
              <a:t>, the name of the model is “Induced Drag Response Analysis”. This name is arbitrary and user specified. The next argument in the constructor is</a:t>
            </a:r>
          </a:p>
          <a:p>
            <a:r>
              <a:rPr lang="en-US" sz="1000" dirty="0" err="1" smtClean="0"/>
              <a:t>DesignVars</a:t>
            </a:r>
            <a:r>
              <a:rPr lang="en-US" sz="1000" dirty="0" smtClean="0"/>
              <a:t>("cs",20) - Returns a list of 20 Variable objects with the </a:t>
            </a:r>
            <a:r>
              <a:rPr lang="en-US" sz="1000" i="1" dirty="0" smtClean="0"/>
              <a:t>type attribute set to  “DESIGN” and names “cs1”, “cs2”, ... “cs20”. </a:t>
            </a:r>
          </a:p>
          <a:p>
            <a:r>
              <a:rPr lang="en-US" sz="1000" dirty="0" err="1" smtClean="0"/>
              <a:t>DesignVars</a:t>
            </a:r>
            <a:r>
              <a:rPr lang="en-US" sz="1000" dirty="0" smtClean="0"/>
              <a:t>("alpha") - Returns a single Variable object with </a:t>
            </a:r>
            <a:r>
              <a:rPr lang="en-US" sz="1000" i="1" dirty="0" smtClean="0"/>
              <a:t>type attribute of “DESIGN” and  name “alpha”</a:t>
            </a:r>
          </a:p>
          <a:p>
            <a:r>
              <a:rPr lang="en-US" sz="1000" dirty="0" err="1" smtClean="0"/>
              <a:t>LinkedVars</a:t>
            </a:r>
            <a:r>
              <a:rPr lang="en-US" sz="1000" dirty="0" smtClean="0"/>
              <a:t>("</a:t>
            </a:r>
            <a:r>
              <a:rPr lang="en-US" sz="1000" dirty="0" err="1" smtClean="0"/>
              <a:t>cs</a:t>
            </a:r>
            <a:r>
              <a:rPr lang="en-US" sz="1000" dirty="0" smtClean="0"/>
              <a:t>", 20,21) - Returns a list of 20 Variable objects with </a:t>
            </a:r>
            <a:r>
              <a:rPr lang="en-US" sz="1000" i="1" dirty="0" smtClean="0"/>
              <a:t>type attribute “DESIGN” and kind attribute of “LINKED” with names “cs21”, “cs22”, ...”cs40”</a:t>
            </a:r>
          </a:p>
          <a:p>
            <a:r>
              <a:rPr lang="en-US" sz="1000" dirty="0" err="1" smtClean="0"/>
              <a:t>ResponseVars</a:t>
            </a:r>
            <a:r>
              <a:rPr lang="en-US" sz="1000" dirty="0" smtClean="0"/>
              <a:t>("</a:t>
            </a:r>
            <a:r>
              <a:rPr lang="en-US" sz="1000" dirty="0" err="1" smtClean="0"/>
              <a:t>lpus</a:t>
            </a:r>
            <a:r>
              <a:rPr lang="en-US" sz="1000" dirty="0" smtClean="0"/>
              <a:t>", 20)- Returns a list of 20 Variable objects with </a:t>
            </a:r>
            <a:r>
              <a:rPr lang="en-US" sz="1000" i="1" dirty="0" smtClean="0"/>
              <a:t>type attribute of “RESPONSE” with names “lpus1”, “lpus2”, ...”lpus20”</a:t>
            </a:r>
          </a:p>
          <a:p>
            <a:r>
              <a:rPr lang="en-US" sz="1000" dirty="0" err="1" smtClean="0"/>
              <a:t>ResponseVars</a:t>
            </a:r>
            <a:r>
              <a:rPr lang="en-US" sz="1000" dirty="0" smtClean="0"/>
              <a:t>("</a:t>
            </a:r>
            <a:r>
              <a:rPr lang="en-US" sz="1000" dirty="0" err="1" smtClean="0"/>
              <a:t>iDrag</a:t>
            </a:r>
            <a:r>
              <a:rPr lang="en-US" sz="1000" dirty="0" smtClean="0"/>
              <a:t>")Returns a  Variable object with </a:t>
            </a:r>
            <a:r>
              <a:rPr lang="en-US" sz="1000" i="1" dirty="0" smtClean="0"/>
              <a:t>type attribute of “RESPONSE” with name “</a:t>
            </a:r>
            <a:r>
              <a:rPr lang="en-US" sz="1000" i="1" dirty="0" err="1" smtClean="0"/>
              <a:t>iDrag</a:t>
            </a:r>
            <a:r>
              <a:rPr lang="en-US" sz="1000" i="1" dirty="0" smtClean="0"/>
              <a:t>”</a:t>
            </a:r>
          </a:p>
          <a:p>
            <a:r>
              <a:rPr lang="en-US" sz="1000" dirty="0" smtClean="0"/>
              <a:t>A formal definition of the Variable class and some of its available attributes can be found in  Appendix A. </a:t>
            </a:r>
          </a:p>
          <a:p>
            <a:endParaRPr lang="en-US" sz="1000" dirty="0" smtClean="0"/>
          </a:p>
          <a:p>
            <a:r>
              <a:rPr lang="en-US" sz="1000" b="1" dirty="0" smtClean="0"/>
              <a:t>2. The next step required is to </a:t>
            </a:r>
            <a:r>
              <a:rPr lang="en-US" sz="1000" b="1" i="1" dirty="0" smtClean="0"/>
              <a:t>configure the </a:t>
            </a:r>
            <a:r>
              <a:rPr lang="en-US" sz="1000" b="1" i="1" dirty="0" err="1" smtClean="0"/>
              <a:t>DesignVariables</a:t>
            </a:r>
            <a:r>
              <a:rPr lang="en-US" sz="1000" b="1" i="1" dirty="0" smtClean="0"/>
              <a:t>, </a:t>
            </a:r>
            <a:r>
              <a:rPr lang="en-US" sz="1000" b="1" i="1" dirty="0" err="1" smtClean="0"/>
              <a:t>LinkedVariables</a:t>
            </a:r>
            <a:r>
              <a:rPr lang="en-US" sz="1000" b="1" i="1" dirty="0" smtClean="0"/>
              <a:t>, and the </a:t>
            </a:r>
            <a:r>
              <a:rPr lang="en-US" sz="1000" b="1" i="1" dirty="0" err="1" smtClean="0"/>
              <a:t>ResposneVariables</a:t>
            </a:r>
            <a:r>
              <a:rPr lang="en-US" sz="1000" b="1" i="1" dirty="0" smtClean="0"/>
              <a:t>.  </a:t>
            </a:r>
          </a:p>
          <a:p>
            <a:r>
              <a:rPr lang="en-US" sz="1000" dirty="0" smtClean="0"/>
              <a:t>	</a:t>
            </a:r>
            <a:r>
              <a:rPr lang="en-US" sz="1000" b="1" dirty="0" smtClean="0"/>
              <a:t>a. configure the Design Variables - Each </a:t>
            </a:r>
            <a:r>
              <a:rPr lang="en-US" sz="1000" b="1" dirty="0" err="1" smtClean="0"/>
              <a:t>indepenedent</a:t>
            </a:r>
            <a:r>
              <a:rPr lang="en-US" sz="1000" b="1" dirty="0" smtClean="0"/>
              <a:t> design variable consists of zero, one, or more Filters. For this case the independent design variables reside in two locations. The  variables reside in an </a:t>
            </a:r>
            <a:r>
              <a:rPr lang="en-US" sz="1000" b="1" dirty="0" err="1" smtClean="0"/>
              <a:t>ascii</a:t>
            </a:r>
            <a:r>
              <a:rPr lang="en-US" sz="1000" b="1" dirty="0" smtClean="0"/>
              <a:t> text file( AVUS_Boundary_Condition.dat) and  resides in a separate </a:t>
            </a:r>
            <a:r>
              <a:rPr lang="en-US" sz="1000" b="1" dirty="0" err="1" smtClean="0"/>
              <a:t>ascii</a:t>
            </a:r>
            <a:r>
              <a:rPr lang="en-US" sz="1000" b="1" dirty="0" smtClean="0"/>
              <a:t> text file (AVUS_Job.job). In order to have the ability to get and set the values in these files from anywhere on the network (we have no idea where </a:t>
            </a:r>
            <a:r>
              <a:rPr lang="en-US" sz="1000" b="1" dirty="0" err="1" smtClean="0"/>
              <a:t>avus</a:t>
            </a:r>
            <a:r>
              <a:rPr lang="en-US" sz="1000" b="1" dirty="0" smtClean="0"/>
              <a:t> may run) we need to create  Filter objects and place them into the Variables.  Filters take a larger entity and “filter” out a portion of that entity for either reading, writing or passing to another filter. Since we are working with </a:t>
            </a:r>
            <a:r>
              <a:rPr lang="en-US" sz="1000" b="1" dirty="0" err="1" smtClean="0"/>
              <a:t>ascii</a:t>
            </a:r>
            <a:r>
              <a:rPr lang="en-US" sz="1000" b="1" dirty="0" smtClean="0"/>
              <a:t> text files in this case we will create </a:t>
            </a:r>
            <a:r>
              <a:rPr lang="en-US" sz="1000" b="1" dirty="0" err="1" smtClean="0"/>
              <a:t>BasicFileFilter</a:t>
            </a:r>
            <a:r>
              <a:rPr lang="en-US" sz="1000" b="1" dirty="0" smtClean="0"/>
              <a:t> objects (a list of the all currently available Filter types can be found in the </a:t>
            </a:r>
            <a:r>
              <a:rPr lang="en-US" sz="1000" b="1" dirty="0" err="1" smtClean="0"/>
              <a:t>sorcer.vfe.filter</a:t>
            </a:r>
            <a:r>
              <a:rPr lang="en-US" sz="1000" b="1" dirty="0" smtClean="0"/>
              <a:t> package) . Each </a:t>
            </a:r>
            <a:r>
              <a:rPr lang="en-US" sz="1000" b="1" dirty="0" err="1" smtClean="0"/>
              <a:t>BasicFileFilter</a:t>
            </a:r>
            <a:r>
              <a:rPr lang="en-US" sz="1000" b="1" dirty="0" smtClean="0"/>
              <a:t> requires a Pattern object which is used to locate the desired quantity in the entity. Here our pattern is essentially </a:t>
            </a:r>
            <a:r>
              <a:rPr lang="en-US" sz="1000" b="1" i="1" dirty="0" smtClean="0"/>
              <a:t>line, field, </a:t>
            </a:r>
            <a:r>
              <a:rPr lang="en-US" sz="1000" b="1" i="1" dirty="0" err="1" smtClean="0"/>
              <a:t>delimeter</a:t>
            </a:r>
            <a:r>
              <a:rPr lang="en-US" sz="1000" b="1" i="1" dirty="0" smtClean="0"/>
              <a:t> information. Other patterns such as regular expressions are available as well. Below is an excerpt from the AVUS_Boundary_Condition.dat file and the AVUS_Job.job file(the line numbers are not actually in the file. They are shown here to indicate where in the file the excerpt has been taken from). 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i="1" smtClean="0"/>
              <a:t>Modified One Point Approximation (MOA)</a:t>
            </a:r>
          </a:p>
        </p:txBody>
      </p:sp>
      <p:sp>
        <p:nvSpPr>
          <p:cNvPr id="4102" name="TextBox 7"/>
          <p:cNvSpPr txBox="1">
            <a:spLocks noChangeArrowheads="1"/>
          </p:cNvSpPr>
          <p:nvPr/>
        </p:nvSpPr>
        <p:spPr bwMode="auto">
          <a:xfrm>
            <a:off x="419100" y="1562100"/>
            <a:ext cx="5267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i="1" smtClean="0">
                <a:solidFill>
                  <a:srgbClr val="000000"/>
                </a:solidFill>
              </a:rPr>
              <a:t>Apply SOA to the lift per unit span F</a:t>
            </a:r>
            <a:r>
              <a:rPr lang="en-US" b="1" i="1" baseline="-25000" smtClean="0">
                <a:solidFill>
                  <a:srgbClr val="000000"/>
                </a:solidFill>
              </a:rPr>
              <a:t>i</a:t>
            </a:r>
            <a:r>
              <a:rPr lang="en-US" b="1" i="1" smtClean="0">
                <a:solidFill>
                  <a:srgbClr val="000000"/>
                </a:solidFill>
              </a:rPr>
              <a:t>  not to D</a:t>
            </a:r>
            <a:r>
              <a:rPr lang="en-US" b="1" i="1" baseline="-25000" smtClean="0">
                <a:solidFill>
                  <a:srgbClr val="000000"/>
                </a:solidFill>
              </a:rPr>
              <a:t>I</a:t>
            </a:r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1676400" y="2247900"/>
          <a:ext cx="50561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10" name="Equation" r:id="rId3" imgW="2031840" imgH="253800" progId="Equation.3">
                  <p:embed/>
                </p:oleObj>
              </mc:Choice>
              <mc:Fallback>
                <p:oleObj name="Equation" r:id="rId3" imgW="203184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47900"/>
                        <a:ext cx="5056188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7"/>
          <p:cNvGraphicFramePr>
            <a:graphicFrameLocks noChangeAspect="1"/>
          </p:cNvGraphicFramePr>
          <p:nvPr/>
        </p:nvGraphicFramePr>
        <p:xfrm>
          <a:off x="293688" y="3048000"/>
          <a:ext cx="885031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11" name="Equation" r:id="rId5" imgW="3556000" imgH="482600" progId="Equation.3">
                  <p:embed/>
                </p:oleObj>
              </mc:Choice>
              <mc:Fallback>
                <p:oleObj name="Equation" r:id="rId5" imgW="35560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3048000"/>
                        <a:ext cx="8850312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8"/>
          <p:cNvGraphicFramePr>
            <a:graphicFrameLocks noChangeAspect="1"/>
          </p:cNvGraphicFramePr>
          <p:nvPr/>
        </p:nvGraphicFramePr>
        <p:xfrm>
          <a:off x="2514600" y="4648200"/>
          <a:ext cx="30353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012" name="Equation" r:id="rId7" imgW="1218960" imgH="457200" progId="Equation.3">
                  <p:embed/>
                </p:oleObj>
              </mc:Choice>
              <mc:Fallback>
                <p:oleObj name="Equation" r:id="rId7" imgW="121896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648200"/>
                        <a:ext cx="3035300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6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162800" cy="885825"/>
          </a:xfrm>
        </p:spPr>
        <p:txBody>
          <a:bodyPr/>
          <a:lstStyle/>
          <a:p>
            <a:pPr eaLnBrk="1" hangingPunct="1"/>
            <a:r>
              <a:rPr lang="en-US" sz="2800" i="1" smtClean="0"/>
              <a:t>Kriging Approximation</a:t>
            </a:r>
          </a:p>
        </p:txBody>
      </p:sp>
      <p:graphicFrame>
        <p:nvGraphicFramePr>
          <p:cNvPr id="5122" name="Object 1"/>
          <p:cNvGraphicFramePr>
            <a:graphicFrameLocks noChangeAspect="1"/>
          </p:cNvGraphicFramePr>
          <p:nvPr/>
        </p:nvGraphicFramePr>
        <p:xfrm>
          <a:off x="2514600" y="1028700"/>
          <a:ext cx="32385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04" name="Equation" r:id="rId3" imgW="1549080" imgH="469800" progId="Equation.3">
                  <p:embed/>
                </p:oleObj>
              </mc:Choice>
              <mc:Fallback>
                <p:oleObj name="Equation" r:id="rId3" imgW="1549080" imgH="469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028700"/>
                        <a:ext cx="323850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"/>
          <p:cNvGraphicFramePr>
            <a:graphicFrameLocks noChangeAspect="1"/>
          </p:cNvGraphicFramePr>
          <p:nvPr/>
        </p:nvGraphicFramePr>
        <p:xfrm>
          <a:off x="228600" y="1547813"/>
          <a:ext cx="15494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05" name="Equation" r:id="rId5" imgW="672840" imgH="469800" progId="Equation.3">
                  <p:embed/>
                </p:oleObj>
              </mc:Choice>
              <mc:Fallback>
                <p:oleObj name="Equation" r:id="rId5" imgW="672840" imgH="469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47813"/>
                        <a:ext cx="1549400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TextBox 13"/>
          <p:cNvSpPr txBox="1">
            <a:spLocks noChangeArrowheads="1"/>
          </p:cNvSpPr>
          <p:nvPr/>
        </p:nvSpPr>
        <p:spPr bwMode="auto">
          <a:xfrm>
            <a:off x="1943100" y="1966913"/>
            <a:ext cx="6413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Is a generalized regression model (often chosen as a constant in practice)</a:t>
            </a:r>
          </a:p>
        </p:txBody>
      </p:sp>
      <p:graphicFrame>
        <p:nvGraphicFramePr>
          <p:cNvPr id="5124" name="Object 1"/>
          <p:cNvGraphicFramePr>
            <a:graphicFrameLocks noChangeAspect="1"/>
          </p:cNvGraphicFramePr>
          <p:nvPr/>
        </p:nvGraphicFramePr>
        <p:xfrm>
          <a:off x="228600" y="2592388"/>
          <a:ext cx="8191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06" name="Equation" r:id="rId7" imgW="355320" imgH="228600" progId="Equation.3">
                  <p:embed/>
                </p:oleObj>
              </mc:Choice>
              <mc:Fallback>
                <p:oleObj name="Equation" r:id="rId7" imgW="3553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2388"/>
                        <a:ext cx="8191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TextBox 15"/>
          <p:cNvSpPr txBox="1">
            <a:spLocks noChangeArrowheads="1"/>
          </p:cNvSpPr>
          <p:nvPr/>
        </p:nvSpPr>
        <p:spPr bwMode="auto">
          <a:xfrm>
            <a:off x="1219200" y="2689225"/>
            <a:ext cx="3194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Are a set of chosen basis functions</a:t>
            </a:r>
          </a:p>
        </p:txBody>
      </p:sp>
      <p:graphicFrame>
        <p:nvGraphicFramePr>
          <p:cNvPr id="5125" name="Object 1"/>
          <p:cNvGraphicFramePr>
            <a:graphicFrameLocks noChangeAspect="1"/>
          </p:cNvGraphicFramePr>
          <p:nvPr/>
        </p:nvGraphicFramePr>
        <p:xfrm>
          <a:off x="2857500" y="3338513"/>
          <a:ext cx="3040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07" name="Equation" r:id="rId9" imgW="1320480" imgH="241200" progId="Equation.3">
                  <p:embed/>
                </p:oleObj>
              </mc:Choice>
              <mc:Fallback>
                <p:oleObj name="Equation" r:id="rId9" imgW="132048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3338513"/>
                        <a:ext cx="3040063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1"/>
          <p:cNvGraphicFramePr>
            <a:graphicFrameLocks noChangeAspect="1"/>
          </p:cNvGraphicFramePr>
          <p:nvPr/>
        </p:nvGraphicFramePr>
        <p:xfrm>
          <a:off x="228600" y="3338513"/>
          <a:ext cx="4095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08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338513"/>
                        <a:ext cx="40957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TextBox 18"/>
          <p:cNvSpPr txBox="1">
            <a:spLocks noChangeArrowheads="1"/>
          </p:cNvSpPr>
          <p:nvPr/>
        </p:nvSpPr>
        <p:spPr bwMode="auto">
          <a:xfrm>
            <a:off x="838200" y="3414713"/>
            <a:ext cx="1962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Are found by solving</a:t>
            </a:r>
          </a:p>
        </p:txBody>
      </p:sp>
      <p:sp>
        <p:nvSpPr>
          <p:cNvPr id="5134" name="TextBox 19"/>
          <p:cNvSpPr txBox="1">
            <a:spLocks noChangeArrowheads="1"/>
          </p:cNvSpPr>
          <p:nvPr/>
        </p:nvSpPr>
        <p:spPr bwMode="auto">
          <a:xfrm>
            <a:off x="5949950" y="3452813"/>
            <a:ext cx="2668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(least squares if R is identity)</a:t>
            </a:r>
          </a:p>
        </p:txBody>
      </p:sp>
      <p:graphicFrame>
        <p:nvGraphicFramePr>
          <p:cNvPr id="5127" name="Object 1"/>
          <p:cNvGraphicFramePr>
            <a:graphicFrameLocks noChangeAspect="1"/>
          </p:cNvGraphicFramePr>
          <p:nvPr/>
        </p:nvGraphicFramePr>
        <p:xfrm>
          <a:off x="228600" y="4024313"/>
          <a:ext cx="18430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09" name="Equation" r:id="rId13" imgW="799920" imgH="241200" progId="Equation.3">
                  <p:embed/>
                </p:oleObj>
              </mc:Choice>
              <mc:Fallback>
                <p:oleObj name="Equation" r:id="rId13" imgW="799920" imgH="241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024313"/>
                        <a:ext cx="1843088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1"/>
          <p:cNvGraphicFramePr>
            <a:graphicFrameLocks noChangeAspect="1"/>
          </p:cNvGraphicFramePr>
          <p:nvPr/>
        </p:nvGraphicFramePr>
        <p:xfrm>
          <a:off x="228600" y="4678363"/>
          <a:ext cx="8191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10" name="Equation" r:id="rId15" imgW="355320" imgH="228600" progId="Equation.3">
                  <p:embed/>
                </p:oleObj>
              </mc:Choice>
              <mc:Fallback>
                <p:oleObj name="Equation" r:id="rId15" imgW="355320" imgH="2286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678363"/>
                        <a:ext cx="819150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TextBox 22"/>
          <p:cNvSpPr txBox="1">
            <a:spLocks noChangeArrowheads="1"/>
          </p:cNvSpPr>
          <p:nvPr/>
        </p:nvSpPr>
        <p:spPr bwMode="auto">
          <a:xfrm>
            <a:off x="1230313" y="4786313"/>
            <a:ext cx="2046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Is a correlation matrix</a:t>
            </a:r>
          </a:p>
        </p:txBody>
      </p:sp>
      <p:graphicFrame>
        <p:nvGraphicFramePr>
          <p:cNvPr id="5129" name="Object 1"/>
          <p:cNvGraphicFramePr>
            <a:graphicFrameLocks noChangeAspect="1"/>
          </p:cNvGraphicFramePr>
          <p:nvPr/>
        </p:nvGraphicFramePr>
        <p:xfrm>
          <a:off x="228600" y="5313363"/>
          <a:ext cx="3206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211" name="Equation" r:id="rId17" imgW="139680" imgH="164880" progId="Equation.3">
                  <p:embed/>
                </p:oleObj>
              </mc:Choice>
              <mc:Fallback>
                <p:oleObj name="Equation" r:id="rId17" imgW="139680" imgH="1648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313363"/>
                        <a:ext cx="320675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TextBox 25"/>
          <p:cNvSpPr txBox="1">
            <a:spLocks noChangeArrowheads="1"/>
          </p:cNvSpPr>
          <p:nvPr/>
        </p:nvSpPr>
        <p:spPr bwMode="auto">
          <a:xfrm>
            <a:off x="800100" y="5319713"/>
            <a:ext cx="4849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Vector of known responses at random sampling points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162800" cy="885825"/>
          </a:xfrm>
        </p:spPr>
        <p:txBody>
          <a:bodyPr/>
          <a:lstStyle/>
          <a:p>
            <a:pPr eaLnBrk="1" hangingPunct="1"/>
            <a:r>
              <a:rPr lang="en-US" sz="2800" i="1" smtClean="0"/>
              <a:t>Kriging Approximation</a:t>
            </a:r>
          </a:p>
        </p:txBody>
      </p:sp>
      <p:graphicFrame>
        <p:nvGraphicFramePr>
          <p:cNvPr id="6146" name="Object 1"/>
          <p:cNvGraphicFramePr>
            <a:graphicFrameLocks noChangeAspect="1"/>
          </p:cNvGraphicFramePr>
          <p:nvPr/>
        </p:nvGraphicFramePr>
        <p:xfrm>
          <a:off x="2487613" y="987425"/>
          <a:ext cx="35941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94" name="Equation" r:id="rId3" imgW="1562040" imgH="469800" progId="Equation.3">
                  <p:embed/>
                </p:oleObj>
              </mc:Choice>
              <mc:Fallback>
                <p:oleObj name="Equation" r:id="rId3" imgW="1562040" imgH="469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987425"/>
                        <a:ext cx="3594100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2"/>
          <p:cNvGraphicFramePr>
            <a:graphicFrameLocks noChangeAspect="1"/>
          </p:cNvGraphicFramePr>
          <p:nvPr/>
        </p:nvGraphicFramePr>
        <p:xfrm>
          <a:off x="876300" y="2628900"/>
          <a:ext cx="44116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95" name="Equation" r:id="rId5" imgW="1917360" imgH="215640" progId="Equation.3">
                  <p:embed/>
                </p:oleObj>
              </mc:Choice>
              <mc:Fallback>
                <p:oleObj name="Equation" r:id="rId5" imgW="191736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2628900"/>
                        <a:ext cx="4411663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TextBox 8"/>
          <p:cNvSpPr txBox="1">
            <a:spLocks noChangeArrowheads="1"/>
          </p:cNvSpPr>
          <p:nvPr/>
        </p:nvSpPr>
        <p:spPr bwMode="auto">
          <a:xfrm>
            <a:off x="838200" y="1943100"/>
            <a:ext cx="7772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 is one realization of a Gaussian process with mean of zero, variance         , and a covariance that satisfies </a:t>
            </a:r>
          </a:p>
        </p:txBody>
      </p:sp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0" y="1943100"/>
          <a:ext cx="7747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96" name="Equation" r:id="rId7" imgW="291960" imgH="190440" progId="Equation.3">
                  <p:embed/>
                </p:oleObj>
              </mc:Choice>
              <mc:Fallback>
                <p:oleObj name="Equation" r:id="rId7" imgW="291960" imgH="1904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43100"/>
                        <a:ext cx="7747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7"/>
          <p:cNvGraphicFramePr>
            <a:graphicFrameLocks noChangeAspect="1"/>
          </p:cNvGraphicFramePr>
          <p:nvPr/>
        </p:nvGraphicFramePr>
        <p:xfrm>
          <a:off x="6743700" y="1905000"/>
          <a:ext cx="3587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97" name="Equation" r:id="rId9" imgW="190440" imgH="190440" progId="Equation.3">
                  <p:embed/>
                </p:oleObj>
              </mc:Choice>
              <mc:Fallback>
                <p:oleObj name="Equation" r:id="rId9" imgW="190440" imgH="1904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0" y="1905000"/>
                        <a:ext cx="358775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8"/>
          <p:cNvGraphicFramePr>
            <a:graphicFrameLocks noChangeAspect="1"/>
          </p:cNvGraphicFramePr>
          <p:nvPr/>
        </p:nvGraphicFramePr>
        <p:xfrm>
          <a:off x="952500" y="3619500"/>
          <a:ext cx="22479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98" name="Equation" r:id="rId11" imgW="1282680" imgH="583920" progId="Equation.3">
                  <p:embed/>
                </p:oleObj>
              </mc:Choice>
              <mc:Fallback>
                <p:oleObj name="Equation" r:id="rId11" imgW="1282680" imgH="5839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619500"/>
                        <a:ext cx="22479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TextBox 11"/>
          <p:cNvSpPr txBox="1">
            <a:spLocks noChangeArrowheads="1"/>
          </p:cNvSpPr>
          <p:nvPr/>
        </p:nvSpPr>
        <p:spPr bwMode="auto">
          <a:xfrm>
            <a:off x="4076700" y="4076700"/>
            <a:ext cx="28352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(Gaussian correlation function)</a:t>
            </a:r>
          </a:p>
        </p:txBody>
      </p:sp>
      <p:graphicFrame>
        <p:nvGraphicFramePr>
          <p:cNvPr id="6151" name="Object 8"/>
          <p:cNvGraphicFramePr>
            <a:graphicFrameLocks noChangeAspect="1"/>
          </p:cNvGraphicFramePr>
          <p:nvPr/>
        </p:nvGraphicFramePr>
        <p:xfrm>
          <a:off x="990600" y="4610100"/>
          <a:ext cx="3243263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199" name="Equation" r:id="rId13" imgW="2234880" imgH="1676160" progId="Equation.3">
                  <p:embed/>
                </p:oleObj>
              </mc:Choice>
              <mc:Fallback>
                <p:oleObj name="Equation" r:id="rId13" imgW="2234880" imgH="167616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610100"/>
                        <a:ext cx="3243263" cy="232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TextBox 11"/>
          <p:cNvSpPr txBox="1">
            <a:spLocks noChangeArrowheads="1"/>
          </p:cNvSpPr>
          <p:nvPr/>
        </p:nvSpPr>
        <p:spPr bwMode="auto">
          <a:xfrm>
            <a:off x="4305300" y="5715000"/>
            <a:ext cx="311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(Cubic Spline correlation function)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914400" y="3290888"/>
          <a:ext cx="2667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200" name="Equation" r:id="rId15" imgW="152280" imgH="164880" progId="Equation.3">
                  <p:embed/>
                </p:oleObj>
              </mc:Choice>
              <mc:Fallback>
                <p:oleObj name="Equation" r:id="rId15" imgW="152280" imgH="1648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90888"/>
                        <a:ext cx="266700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TextBox 11"/>
          <p:cNvSpPr txBox="1">
            <a:spLocks noChangeArrowheads="1"/>
          </p:cNvSpPr>
          <p:nvPr/>
        </p:nvSpPr>
        <p:spPr bwMode="auto">
          <a:xfrm>
            <a:off x="1333500" y="3275013"/>
            <a:ext cx="5195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Is the correlation function. Two considered in this work are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 smtClean="0"/>
              <a:t> </a:t>
            </a:r>
            <a:r>
              <a:rPr lang="en-US" sz="2800" b="1" i="1" dirty="0" smtClean="0"/>
              <a:t>SORCER is  a Service-Object-Oriented Architecture</a:t>
            </a:r>
            <a:endParaRPr lang="en-US" altLang="en-US" sz="2800" b="1" dirty="0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1376" y="1447800"/>
            <a:ext cx="8521700" cy="525780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400" b="1" dirty="0" smtClean="0">
                <a:solidFill>
                  <a:srgbClr val="333399"/>
                </a:solidFill>
                <a:latin typeface="Arial" pitchFamily="34" charset="0"/>
              </a:rPr>
              <a:t>A service-oriented product development environment</a:t>
            </a:r>
          </a:p>
          <a:p>
            <a:pPr marL="681038" lvl="1" indent="-333375">
              <a:lnSpc>
                <a:spcPct val="90000"/>
              </a:lnSpc>
              <a:buFontTx/>
              <a:buChar char="•"/>
            </a:pPr>
            <a:r>
              <a:rPr lang="en-US" altLang="en-US" sz="2000" dirty="0" smtClean="0">
                <a:latin typeface="Arial" pitchFamily="34" charset="0"/>
              </a:rPr>
              <a:t>Provides an open flexible design environment which allows universal availability and incorporation of existing data, tools/methods, processes and hardware as </a:t>
            </a:r>
            <a:r>
              <a:rPr lang="en-US" altLang="en-US" sz="2000" u="sng" dirty="0" smtClean="0">
                <a:latin typeface="Arial" pitchFamily="34" charset="0"/>
              </a:rPr>
              <a:t>services</a:t>
            </a:r>
            <a:r>
              <a:rPr lang="en-US" altLang="en-US" sz="2000" dirty="0" smtClean="0">
                <a:latin typeface="Arial" pitchFamily="34" charset="0"/>
              </a:rPr>
              <a:t>.</a:t>
            </a:r>
          </a:p>
          <a:p>
            <a:pPr marL="681038" lvl="1" indent="-333375">
              <a:lnSpc>
                <a:spcPct val="90000"/>
              </a:lnSpc>
              <a:buFontTx/>
              <a:buNone/>
            </a:pPr>
            <a:endParaRPr lang="en-US" altLang="en-US" sz="800" dirty="0" smtClean="0">
              <a:latin typeface="Arial" pitchFamily="34" charset="0"/>
            </a:endParaRPr>
          </a:p>
          <a:p>
            <a:pPr marL="681038" lvl="1" indent="-333375">
              <a:lnSpc>
                <a:spcPct val="90000"/>
              </a:lnSpc>
              <a:buFontTx/>
              <a:buChar char="•"/>
            </a:pPr>
            <a:r>
              <a:rPr lang="en-US" altLang="en-US" sz="2000" dirty="0" smtClean="0">
                <a:latin typeface="Arial" pitchFamily="34" charset="0"/>
              </a:rPr>
              <a:t>Provides a common  way to model your analysis and design process in conjunction with your product data.</a:t>
            </a:r>
            <a:endParaRPr lang="en-US" altLang="en-US" sz="2400" dirty="0" smtClean="0">
              <a:solidFill>
                <a:srgbClr val="333399"/>
              </a:solidFill>
              <a:latin typeface="Arial" pitchFamily="34" charset="0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endParaRPr lang="en-US" altLang="en-US" sz="2400" dirty="0" smtClean="0">
              <a:solidFill>
                <a:srgbClr val="333399"/>
              </a:solidFill>
              <a:latin typeface="Arial" pitchFamily="34" charset="0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400" b="1" dirty="0" smtClean="0">
                <a:solidFill>
                  <a:srgbClr val="333399"/>
                </a:solidFill>
                <a:latin typeface="Arial" pitchFamily="34" charset="0"/>
              </a:rPr>
              <a:t>A network-based distributed framework</a:t>
            </a:r>
          </a:p>
          <a:p>
            <a:pPr marL="681038" lvl="1" indent="-333375">
              <a:lnSpc>
                <a:spcPct val="90000"/>
              </a:lnSpc>
              <a:buFontTx/>
              <a:buChar char="•"/>
            </a:pPr>
            <a:r>
              <a:rPr lang="en-US" altLang="en-US" sz="2000" dirty="0" smtClean="0">
                <a:latin typeface="Arial" pitchFamily="34" charset="0"/>
              </a:rPr>
              <a:t>Supports collaboration among geographically distributed engineering and business partners.</a:t>
            </a:r>
            <a:br>
              <a:rPr lang="en-US" altLang="en-US" sz="2000" dirty="0" smtClean="0">
                <a:latin typeface="Arial" pitchFamily="34" charset="0"/>
              </a:rPr>
            </a:br>
            <a:endParaRPr lang="en-US" altLang="en-US" sz="2000" dirty="0" smtClean="0">
              <a:latin typeface="Arial" pitchFamily="34" charset="0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Arial" pitchFamily="34" charset="0"/>
              </a:rPr>
              <a:t/>
            </a:r>
            <a:br>
              <a:rPr lang="en-US" altLang="en-US" sz="2000" dirty="0" smtClean="0">
                <a:latin typeface="Arial" pitchFamily="34" charset="0"/>
              </a:rPr>
            </a:br>
            <a:endParaRPr lang="en-US" altLang="en-US" sz="2000" dirty="0" smtClean="0">
              <a:latin typeface="Arial" pitchFamily="34" charset="0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85800" y="5486400"/>
            <a:ext cx="8001001" cy="40011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SORCER Philosophy – Accessibility, Flexibility &amp; Reusability</a:t>
            </a:r>
            <a:endParaRPr lang="en-US" sz="2000" b="1" i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685800" y="6096000"/>
            <a:ext cx="8001001" cy="40011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SORCER  is Research Code!</a:t>
            </a:r>
            <a:endParaRPr lang="en-US" sz="2000" b="1" i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Service Oriented </a:t>
            </a:r>
            <a:r>
              <a:rPr lang="en-US" b="1" i="1" dirty="0" smtClean="0">
                <a:solidFill>
                  <a:srgbClr val="C00000"/>
                </a:solidFill>
              </a:rPr>
              <a:t>Computing </a:t>
            </a:r>
            <a:r>
              <a:rPr lang="en-US" b="1" i="1" dirty="0" err="1" smtClean="0">
                <a:solidFill>
                  <a:srgbClr val="C00000"/>
                </a:solidFill>
              </a:rPr>
              <a:t>EnviRonment</a:t>
            </a:r>
            <a:r>
              <a:rPr lang="en-US" b="1" i="1" dirty="0" smtClean="0"/>
              <a:t> - SORCER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14475"/>
            <a:ext cx="8521700" cy="5257800"/>
          </a:xfrm>
        </p:spPr>
        <p:txBody>
          <a:bodyPr>
            <a:noAutofit/>
          </a:bodyPr>
          <a:lstStyle/>
          <a:p>
            <a:endParaRPr lang="en-US" sz="2000" b="1" dirty="0" smtClean="0"/>
          </a:p>
          <a:p>
            <a:pPr>
              <a:lnSpc>
                <a:spcPct val="120000"/>
              </a:lnSpc>
            </a:pPr>
            <a:r>
              <a:rPr lang="en-US" sz="2000" b="1" dirty="0" smtClean="0"/>
              <a:t>SORCER</a:t>
            </a:r>
            <a:r>
              <a:rPr lang="en-US" sz="2000" dirty="0" smtClean="0"/>
              <a:t> is a programming and </a:t>
            </a:r>
            <a:r>
              <a:rPr lang="en-US" sz="2000" b="1" dirty="0" smtClean="0">
                <a:solidFill>
                  <a:srgbClr val="C00000"/>
                </a:solidFill>
              </a:rPr>
              <a:t>computing environment </a:t>
            </a:r>
            <a:r>
              <a:rPr lang="en-US" sz="2000" dirty="0" smtClean="0"/>
              <a:t>that enables one to perform large scale system level engineering analysis and design space exploration that may be in a distributed heterogeneous computing environment. </a:t>
            </a:r>
          </a:p>
          <a:p>
            <a:pPr>
              <a:lnSpc>
                <a:spcPts val="50"/>
              </a:lnSpc>
              <a:buNone/>
            </a:pPr>
            <a:r>
              <a:rPr lang="en-US" sz="2000" dirty="0" smtClean="0"/>
              <a:t> </a:t>
            </a:r>
          </a:p>
          <a:p>
            <a:pPr>
              <a:lnSpc>
                <a:spcPct val="120000"/>
              </a:lnSpc>
            </a:pPr>
            <a:r>
              <a:rPr lang="en-US" sz="2000" dirty="0" smtClean="0"/>
              <a:t>SORCER federates a series of </a:t>
            </a:r>
            <a:r>
              <a:rPr lang="en-US" sz="2000" b="1" i="1" dirty="0" smtClean="0"/>
              <a:t>Service Providers</a:t>
            </a:r>
            <a:r>
              <a:rPr lang="en-US" sz="2000" dirty="0" smtClean="0"/>
              <a:t> (which may be distributed) in real time and </a:t>
            </a:r>
            <a:r>
              <a:rPr lang="en-US" sz="2000" b="1" dirty="0" smtClean="0"/>
              <a:t>orchestrates the communication </a:t>
            </a:r>
            <a:r>
              <a:rPr lang="en-US" sz="2000" dirty="0" smtClean="0"/>
              <a:t>between the </a:t>
            </a:r>
            <a:r>
              <a:rPr lang="en-US" sz="2000" b="1" i="1" dirty="0" smtClean="0"/>
              <a:t>Service Providers</a:t>
            </a:r>
            <a:r>
              <a:rPr lang="en-US" sz="2000" dirty="0" smtClean="0"/>
              <a:t> based on a </a:t>
            </a:r>
            <a:r>
              <a:rPr lang="en-US" sz="2000" b="1" i="1" dirty="0" smtClean="0"/>
              <a:t>Control Strategy</a:t>
            </a:r>
            <a:r>
              <a:rPr lang="en-US" sz="2000" b="1" dirty="0" smtClean="0"/>
              <a:t> algorithm</a:t>
            </a:r>
            <a:r>
              <a:rPr lang="en-US" sz="2000" dirty="0" smtClean="0"/>
              <a:t> defined in an </a:t>
            </a:r>
            <a:r>
              <a:rPr lang="en-US" sz="2000" b="1" i="1" dirty="0" smtClean="0"/>
              <a:t>Exertion</a:t>
            </a:r>
            <a:r>
              <a:rPr lang="en-US" sz="2000" i="1" dirty="0" smtClean="0"/>
              <a:t>(process definition)</a:t>
            </a:r>
            <a:r>
              <a:rPr lang="en-US" sz="2000" dirty="0" smtClean="0"/>
              <a:t> to perform a multi-disciplinary analysis and or design space exploration. </a:t>
            </a:r>
          </a:p>
          <a:p>
            <a:pPr>
              <a:lnSpc>
                <a:spcPts val="800"/>
              </a:lnSpc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1295400"/>
            <a:ext cx="82296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333399"/>
                </a:solidFill>
                <a:latin typeface="Arial" pitchFamily="34" charset="0"/>
              </a:rPr>
              <a:t>A service-oriented product development environment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1"/>
          <p:cNvSpPr>
            <a:spLocks noChangeArrowheads="1"/>
          </p:cNvSpPr>
          <p:nvPr/>
        </p:nvSpPr>
        <p:spPr bwMode="auto">
          <a:xfrm>
            <a:off x="2927350" y="5307013"/>
            <a:ext cx="3590925" cy="230187"/>
          </a:xfrm>
          <a:prstGeom prst="rightArrow">
            <a:avLst>
              <a:gd name="adj1" fmla="val 58333"/>
              <a:gd name="adj2" fmla="val 52361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4" name="AutoShape 15"/>
          <p:cNvSpPr>
            <a:spLocks noChangeArrowheads="1"/>
          </p:cNvSpPr>
          <p:nvPr/>
        </p:nvSpPr>
        <p:spPr bwMode="auto">
          <a:xfrm>
            <a:off x="4048125" y="2609850"/>
            <a:ext cx="1687513" cy="1639888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5" name="AutoShape 15"/>
          <p:cNvSpPr>
            <a:spLocks noChangeArrowheads="1"/>
          </p:cNvSpPr>
          <p:nvPr/>
        </p:nvSpPr>
        <p:spPr bwMode="auto">
          <a:xfrm>
            <a:off x="3971925" y="2520950"/>
            <a:ext cx="1687513" cy="1639888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38" name="AutoShape 27"/>
          <p:cNvSpPr>
            <a:spLocks noChangeArrowheads="1"/>
          </p:cNvSpPr>
          <p:nvPr/>
        </p:nvSpPr>
        <p:spPr bwMode="auto">
          <a:xfrm rot="8833354" flipV="1">
            <a:off x="2632282" y="4091744"/>
            <a:ext cx="1316386" cy="258894"/>
          </a:xfrm>
          <a:prstGeom prst="rightArrow">
            <a:avLst>
              <a:gd name="adj1" fmla="val 47046"/>
              <a:gd name="adj2" fmla="val 50753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41" name="AutoShape 28"/>
          <p:cNvSpPr>
            <a:spLocks noChangeArrowheads="1"/>
          </p:cNvSpPr>
          <p:nvPr/>
        </p:nvSpPr>
        <p:spPr bwMode="auto">
          <a:xfrm rot="19619858" flipV="1">
            <a:off x="2760663" y="4233863"/>
            <a:ext cx="1281112" cy="271462"/>
          </a:xfrm>
          <a:prstGeom prst="rightArrow">
            <a:avLst>
              <a:gd name="adj1" fmla="val 47046"/>
              <a:gd name="adj2" fmla="val 49312"/>
            </a:avLst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42" name="AutoShape 5"/>
          <p:cNvSpPr>
            <a:spLocks noChangeArrowheads="1"/>
          </p:cNvSpPr>
          <p:nvPr/>
        </p:nvSpPr>
        <p:spPr bwMode="auto">
          <a:xfrm>
            <a:off x="1254125" y="4608513"/>
            <a:ext cx="1687513" cy="1639887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9BBB59">
                  <a:tint val="100000"/>
                  <a:shade val="100000"/>
                  <a:satMod val="130000"/>
                </a:srgbClr>
              </a:gs>
              <a:gs pos="100000">
                <a:srgbClr val="9BBB5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45091" name="Rectangle 8"/>
          <p:cNvSpPr>
            <a:spLocks noChangeArrowheads="1"/>
          </p:cNvSpPr>
          <p:nvPr/>
        </p:nvSpPr>
        <p:spPr bwMode="auto">
          <a:xfrm>
            <a:off x="1563688" y="4725402"/>
            <a:ext cx="1087437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prstClr val="black"/>
                </a:solidFill>
                <a:latin typeface="Arial" charset="0"/>
              </a:rPr>
              <a:t>Service</a:t>
            </a:r>
          </a:p>
        </p:txBody>
      </p:sp>
      <p:sp>
        <p:nvSpPr>
          <p:cNvPr id="44" name="AutoShape 9"/>
          <p:cNvSpPr>
            <a:spLocks noChangeArrowheads="1"/>
          </p:cNvSpPr>
          <p:nvPr/>
        </p:nvSpPr>
        <p:spPr bwMode="auto">
          <a:xfrm>
            <a:off x="2216150" y="5099050"/>
            <a:ext cx="723900" cy="677863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45" name="Text Box 10"/>
          <p:cNvSpPr txBox="1">
            <a:spLocks noChangeArrowheads="1"/>
          </p:cNvSpPr>
          <p:nvPr/>
        </p:nvSpPr>
        <p:spPr bwMode="auto">
          <a:xfrm>
            <a:off x="2282825" y="5219114"/>
            <a:ext cx="658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kern="0" dirty="0">
                <a:solidFill>
                  <a:sysClr val="window" lastClr="FFFFFF"/>
                </a:solidFill>
                <a:latin typeface="Arial" charset="0"/>
              </a:rPr>
              <a:t>Proxy</a:t>
            </a:r>
            <a:br>
              <a:rPr lang="en-US" sz="1200" b="1" kern="0" dirty="0">
                <a:solidFill>
                  <a:sysClr val="window" lastClr="FFFFFF"/>
                </a:solidFill>
                <a:latin typeface="Arial" charset="0"/>
              </a:rPr>
            </a:br>
            <a:r>
              <a:rPr lang="en-US" sz="1200" b="1" kern="0" dirty="0">
                <a:solidFill>
                  <a:sysClr val="window" lastClr="FFFFFF"/>
                </a:solidFill>
                <a:latin typeface="Arial" charset="0"/>
              </a:rPr>
              <a:t>Object</a:t>
            </a:r>
          </a:p>
        </p:txBody>
      </p:sp>
      <p:sp>
        <p:nvSpPr>
          <p:cNvPr id="47" name="AutoShape 13"/>
          <p:cNvSpPr>
            <a:spLocks noChangeArrowheads="1"/>
          </p:cNvSpPr>
          <p:nvPr/>
        </p:nvSpPr>
        <p:spPr bwMode="auto">
          <a:xfrm>
            <a:off x="6502400" y="4603750"/>
            <a:ext cx="1687513" cy="1639888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45099" name="Rectangle 14"/>
          <p:cNvSpPr>
            <a:spLocks noChangeArrowheads="1"/>
          </p:cNvSpPr>
          <p:nvPr/>
        </p:nvSpPr>
        <p:spPr bwMode="auto">
          <a:xfrm>
            <a:off x="4144963" y="4268202"/>
            <a:ext cx="1222375" cy="6524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prstClr val="black"/>
                </a:solidFill>
                <a:latin typeface="Arial" charset="0"/>
              </a:rPr>
              <a:t>Service</a:t>
            </a:r>
          </a:p>
          <a:p>
            <a:pPr>
              <a:lnSpc>
                <a:spcPct val="90000"/>
              </a:lnSpc>
            </a:pPr>
            <a:r>
              <a:rPr lang="en-US" sz="2000" b="1">
                <a:solidFill>
                  <a:prstClr val="black"/>
                </a:solidFill>
                <a:latin typeface="Arial" charset="0"/>
              </a:rPr>
              <a:t>Registry</a:t>
            </a:r>
          </a:p>
        </p:txBody>
      </p:sp>
      <p:sp>
        <p:nvSpPr>
          <p:cNvPr id="49" name="AutoShape 15"/>
          <p:cNvSpPr>
            <a:spLocks noChangeArrowheads="1"/>
          </p:cNvSpPr>
          <p:nvPr/>
        </p:nvSpPr>
        <p:spPr bwMode="auto">
          <a:xfrm>
            <a:off x="3883025" y="2432050"/>
            <a:ext cx="1687513" cy="1639888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8064A2">
                  <a:tint val="100000"/>
                  <a:shade val="100000"/>
                  <a:satMod val="130000"/>
                </a:srgbClr>
              </a:gs>
              <a:gs pos="100000">
                <a:srgbClr val="8064A2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0" name="AutoShape 16"/>
          <p:cNvSpPr>
            <a:spLocks noChangeArrowheads="1"/>
          </p:cNvSpPr>
          <p:nvPr/>
        </p:nvSpPr>
        <p:spPr bwMode="auto">
          <a:xfrm>
            <a:off x="4140200" y="3155950"/>
            <a:ext cx="723900" cy="677863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1" name="AutoShape 17"/>
          <p:cNvSpPr>
            <a:spLocks noChangeArrowheads="1"/>
          </p:cNvSpPr>
          <p:nvPr/>
        </p:nvSpPr>
        <p:spPr bwMode="auto">
          <a:xfrm>
            <a:off x="4264025" y="3051175"/>
            <a:ext cx="723900" cy="677863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2" name="AutoShape 18"/>
          <p:cNvSpPr>
            <a:spLocks noChangeArrowheads="1"/>
          </p:cNvSpPr>
          <p:nvPr/>
        </p:nvSpPr>
        <p:spPr bwMode="auto">
          <a:xfrm>
            <a:off x="4359275" y="2936875"/>
            <a:ext cx="723900" cy="677863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3" name="AutoShape 19"/>
          <p:cNvSpPr>
            <a:spLocks noChangeArrowheads="1"/>
          </p:cNvSpPr>
          <p:nvPr/>
        </p:nvSpPr>
        <p:spPr bwMode="auto">
          <a:xfrm>
            <a:off x="4483100" y="2822575"/>
            <a:ext cx="723900" cy="677863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54" name="AutoShape 21"/>
          <p:cNvSpPr>
            <a:spLocks noChangeArrowheads="1"/>
          </p:cNvSpPr>
          <p:nvPr/>
        </p:nvSpPr>
        <p:spPr bwMode="auto">
          <a:xfrm>
            <a:off x="4606925" y="2698750"/>
            <a:ext cx="723900" cy="677863"/>
          </a:xfrm>
          <a:prstGeom prst="roundRect">
            <a:avLst>
              <a:gd name="adj" fmla="val 12500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r>
              <a:rPr lang="en-US" sz="1200" b="1" kern="0" dirty="0">
                <a:solidFill>
                  <a:sysClr val="window" lastClr="FFFFFF"/>
                </a:solidFill>
                <a:latin typeface="Arial"/>
                <a:cs typeface="Arial"/>
              </a:rPr>
              <a:t>Mobile</a:t>
            </a:r>
          </a:p>
          <a:p>
            <a:pPr>
              <a:defRPr/>
            </a:pPr>
            <a:r>
              <a:rPr lang="en-US" sz="1200" b="1" kern="0" dirty="0">
                <a:solidFill>
                  <a:sysClr val="window" lastClr="FFFFFF"/>
                </a:solidFill>
                <a:latin typeface="Arial"/>
                <a:cs typeface="Arial"/>
              </a:rPr>
              <a:t>Proxy</a:t>
            </a:r>
          </a:p>
          <a:p>
            <a:pPr>
              <a:defRPr/>
            </a:pPr>
            <a:r>
              <a:rPr lang="en-US" sz="1200" b="1" kern="0" dirty="0">
                <a:solidFill>
                  <a:sysClr val="window" lastClr="FFFFFF"/>
                </a:solidFill>
                <a:latin typeface="Arial"/>
                <a:cs typeface="Arial"/>
              </a:rPr>
              <a:t>Object</a:t>
            </a:r>
          </a:p>
        </p:txBody>
      </p:sp>
      <p:sp>
        <p:nvSpPr>
          <p:cNvPr id="57" name="Rectangle 29"/>
          <p:cNvSpPr>
            <a:spLocks noChangeArrowheads="1"/>
          </p:cNvSpPr>
          <p:nvPr/>
        </p:nvSpPr>
        <p:spPr bwMode="auto">
          <a:xfrm>
            <a:off x="6750050" y="5100052"/>
            <a:ext cx="1223963" cy="6524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2000" b="1" kern="0" dirty="0">
                <a:solidFill>
                  <a:prstClr val="black"/>
                </a:solidFill>
                <a:latin typeface="Arial" charset="0"/>
              </a:rPr>
              <a:t>Service</a:t>
            </a:r>
          </a:p>
          <a:p>
            <a:pPr>
              <a:lnSpc>
                <a:spcPct val="90000"/>
              </a:lnSpc>
              <a:defRPr/>
            </a:pPr>
            <a:r>
              <a:rPr lang="en-US" sz="2000" b="1" kern="0" dirty="0">
                <a:solidFill>
                  <a:prstClr val="black"/>
                </a:solidFill>
                <a:latin typeface="Arial" charset="0"/>
              </a:rPr>
              <a:t>Provider</a:t>
            </a:r>
          </a:p>
        </p:txBody>
      </p:sp>
      <p:sp>
        <p:nvSpPr>
          <p:cNvPr id="45123" name="Rectangle 30"/>
          <p:cNvSpPr>
            <a:spLocks noChangeArrowheads="1"/>
          </p:cNvSpPr>
          <p:nvPr/>
        </p:nvSpPr>
        <p:spPr bwMode="auto">
          <a:xfrm>
            <a:off x="1376363" y="5833477"/>
            <a:ext cx="1439862" cy="3667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>
                <a:solidFill>
                  <a:prstClr val="black"/>
                </a:solidFill>
                <a:latin typeface="Arial" charset="0"/>
              </a:rPr>
              <a:t>Requestor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172200" y="3679825"/>
            <a:ext cx="195580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 Narrow"/>
                <a:cs typeface="Arial Narrow"/>
              </a:rPr>
              <a:t>Discovery &amp; Register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219200" y="3984625"/>
            <a:ext cx="186848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Arial Narrow"/>
                <a:cs typeface="Arial Narrow"/>
              </a:rPr>
              <a:t>Discovery &amp; Lookup</a:t>
            </a: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7385185" y="1981200"/>
            <a:ext cx="1758815" cy="12003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000090"/>
                </a:solidFill>
                <a:latin typeface="Arial" charset="0"/>
              </a:rPr>
              <a:t>Neutrality</a:t>
            </a:r>
            <a:r>
              <a:rPr lang="en-US" sz="1600" dirty="0">
                <a:solidFill>
                  <a:srgbClr val="000090"/>
                </a:solidFill>
                <a:latin typeface="Arial" charset="0"/>
              </a:rPr>
              <a:t>:</a:t>
            </a:r>
          </a:p>
          <a:p>
            <a:pPr>
              <a:lnSpc>
                <a:spcPct val="90000"/>
              </a:lnSpc>
              <a:buFont typeface="Arial" charset="0"/>
              <a:buAutoNum type="arabicPeriod"/>
            </a:pPr>
            <a:r>
              <a:rPr lang="en-US" sz="1600" dirty="0">
                <a:solidFill>
                  <a:srgbClr val="000090"/>
                </a:solidFill>
                <a:latin typeface="Arial" charset="0"/>
              </a:rPr>
              <a:t>Location</a:t>
            </a:r>
          </a:p>
          <a:p>
            <a:pPr>
              <a:lnSpc>
                <a:spcPct val="90000"/>
              </a:lnSpc>
              <a:buFont typeface="Arial" charset="0"/>
              <a:buAutoNum type="arabicPeriod"/>
            </a:pPr>
            <a:r>
              <a:rPr lang="en-US" sz="1600" dirty="0">
                <a:solidFill>
                  <a:srgbClr val="000090"/>
                </a:solidFill>
                <a:latin typeface="Arial" charset="0"/>
              </a:rPr>
              <a:t>Protocol</a:t>
            </a:r>
          </a:p>
          <a:p>
            <a:pPr>
              <a:lnSpc>
                <a:spcPct val="90000"/>
              </a:lnSpc>
              <a:buFont typeface="Arial" charset="0"/>
              <a:buAutoNum type="arabicPeriod"/>
            </a:pPr>
            <a:r>
              <a:rPr lang="en-US" sz="1600" dirty="0">
                <a:solidFill>
                  <a:srgbClr val="000090"/>
                </a:solidFill>
                <a:latin typeface="Arial" charset="0"/>
              </a:rPr>
              <a:t>Implementation</a:t>
            </a:r>
          </a:p>
          <a:p>
            <a:pPr>
              <a:lnSpc>
                <a:spcPct val="90000"/>
              </a:lnSpc>
              <a:buFont typeface="Arial" charset="0"/>
              <a:buAutoNum type="arabicPeriod"/>
            </a:pPr>
            <a:endParaRPr lang="en-US" sz="1600" dirty="0">
              <a:solidFill>
                <a:srgbClr val="000090"/>
              </a:solidFill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1219200"/>
            <a:ext cx="596971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333399"/>
                </a:solidFill>
                <a:latin typeface="Arial" pitchFamily="34" charset="0"/>
              </a:rPr>
              <a:t>A network-based distributed framework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4800" y="1905000"/>
            <a:ext cx="2661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Service Oriented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3984625"/>
            <a:ext cx="578613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3527425"/>
            <a:ext cx="578613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AutoShape 27"/>
          <p:cNvSpPr>
            <a:spLocks noChangeArrowheads="1"/>
          </p:cNvSpPr>
          <p:nvPr/>
        </p:nvSpPr>
        <p:spPr bwMode="auto">
          <a:xfrm rot="12786069" flipV="1">
            <a:off x="5541327" y="4395350"/>
            <a:ext cx="1316386" cy="258894"/>
          </a:xfrm>
          <a:prstGeom prst="rightArrow">
            <a:avLst>
              <a:gd name="adj1" fmla="val 47046"/>
              <a:gd name="adj2" fmla="val 50753"/>
            </a:avLst>
          </a:prstGeom>
          <a:gradFill rotWithShape="1">
            <a:gsLst>
              <a:gs pos="0">
                <a:srgbClr val="C0504D">
                  <a:tint val="100000"/>
                  <a:shade val="100000"/>
                  <a:satMod val="130000"/>
                </a:srgbClr>
              </a:gs>
              <a:gs pos="100000">
                <a:srgbClr val="C0504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>
              <a:defRPr/>
            </a:pPr>
            <a:endParaRPr lang="en-US" kern="0">
              <a:solidFill>
                <a:sysClr val="window" lastClr="FFFFFF"/>
              </a:solidFill>
            </a:endParaRPr>
          </a:p>
        </p:txBody>
      </p:sp>
      <p:sp>
        <p:nvSpPr>
          <p:cNvPr id="65" name="Title 1"/>
          <p:cNvSpPr txBox="1">
            <a:spLocks/>
          </p:cNvSpPr>
          <p:nvPr/>
        </p:nvSpPr>
        <p:spPr>
          <a:xfrm>
            <a:off x="1295400" y="0"/>
            <a:ext cx="6400800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Service Oriented </a:t>
            </a:r>
            <a:r>
              <a:rPr lang="en-US" sz="3200" b="1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Computing </a:t>
            </a:r>
            <a:r>
              <a:rPr lang="en-US" sz="3200" b="1" i="1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EnviRonment</a:t>
            </a:r>
            <a:r>
              <a:rPr lang="en-US" sz="3200" b="1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- SORCER</a:t>
            </a:r>
            <a:endParaRPr lang="en-US" sz="3200" b="1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140700" cy="1143000"/>
          </a:xfrm>
        </p:spPr>
        <p:txBody>
          <a:bodyPr/>
          <a:lstStyle/>
          <a:p>
            <a:r>
              <a:rPr lang="en-US" b="1" i="1" dirty="0" smtClean="0"/>
              <a:t>SORCER Paradigm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83571" y="3355432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3683000" y="3460750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EO Programming</a:t>
            </a:r>
          </a:p>
        </p:txBody>
      </p:sp>
      <p:sp>
        <p:nvSpPr>
          <p:cNvPr id="41" name="Rounded Rectangle 40"/>
          <p:cNvSpPr>
            <a:spLocks noChangeArrowheads="1"/>
          </p:cNvSpPr>
          <p:nvPr/>
        </p:nvSpPr>
        <p:spPr bwMode="auto">
          <a:xfrm>
            <a:off x="3683000" y="3927475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SORCER</a:t>
            </a:r>
            <a:br>
              <a:rPr lang="en-US" sz="1200" kern="0" dirty="0">
                <a:solidFill>
                  <a:prstClr val="black"/>
                </a:solidFill>
              </a:rPr>
            </a:br>
            <a:r>
              <a:rPr lang="en-US" sz="1200" kern="0" dirty="0">
                <a:solidFill>
                  <a:prstClr val="black"/>
                </a:solidFill>
              </a:rPr>
              <a:t>meta-OS</a:t>
            </a:r>
          </a:p>
        </p:txBody>
      </p:sp>
      <p:sp>
        <p:nvSpPr>
          <p:cNvPr id="42" name="Rounded Rectangle 41"/>
          <p:cNvSpPr>
            <a:spLocks noChangeArrowheads="1"/>
          </p:cNvSpPr>
          <p:nvPr/>
        </p:nvSpPr>
        <p:spPr bwMode="auto">
          <a:xfrm>
            <a:off x="3683000" y="4400550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 err="1">
                <a:solidFill>
                  <a:prstClr val="black"/>
                </a:solidFill>
              </a:rPr>
              <a:t>Metaprocessor</a:t>
            </a:r>
            <a:endParaRPr lang="en-US" sz="1200" kern="0" dirty="0">
              <a:solidFill>
                <a:prstClr val="black"/>
              </a:solidFill>
            </a:endParaRPr>
          </a:p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(Services)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42416" y="2384029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441950" y="2489200"/>
            <a:ext cx="1165225" cy="392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Service</a:t>
            </a:r>
            <a:br>
              <a:rPr lang="en-US" sz="1200" kern="0" dirty="0">
                <a:solidFill>
                  <a:prstClr val="black"/>
                </a:solidFill>
              </a:rPr>
            </a:br>
            <a:r>
              <a:rPr lang="en-US" sz="1200" kern="0" dirty="0">
                <a:solidFill>
                  <a:prstClr val="black"/>
                </a:solidFill>
              </a:rPr>
              <a:t>Context</a:t>
            </a:r>
          </a:p>
        </p:txBody>
      </p:sp>
      <p:sp>
        <p:nvSpPr>
          <p:cNvPr id="45" name="Rounded Rectangle 44"/>
          <p:cNvSpPr>
            <a:spLocks noChangeArrowheads="1"/>
          </p:cNvSpPr>
          <p:nvPr/>
        </p:nvSpPr>
        <p:spPr bwMode="auto">
          <a:xfrm>
            <a:off x="5441950" y="2955925"/>
            <a:ext cx="1165225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Signatures</a:t>
            </a: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5441950" y="3429000"/>
            <a:ext cx="1165225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Control</a:t>
            </a:r>
            <a:br>
              <a:rPr lang="en-US" sz="1200" kern="0" dirty="0">
                <a:solidFill>
                  <a:prstClr val="black"/>
                </a:solidFill>
              </a:rPr>
            </a:br>
            <a:r>
              <a:rPr lang="en-US" sz="1200" kern="0" dirty="0">
                <a:solidFill>
                  <a:prstClr val="black"/>
                </a:solidFill>
              </a:rPr>
              <a:t>Context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24670" y="1442429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7223125" y="1547813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Filters</a:t>
            </a:r>
          </a:p>
        </p:txBody>
      </p:sp>
      <p:sp>
        <p:nvSpPr>
          <p:cNvPr id="49" name="Rounded Rectangle 48"/>
          <p:cNvSpPr>
            <a:spLocks noChangeArrowheads="1"/>
          </p:cNvSpPr>
          <p:nvPr/>
        </p:nvSpPr>
        <p:spPr bwMode="auto">
          <a:xfrm>
            <a:off x="7223125" y="2014538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Evaluators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7223125" y="2487613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Variables</a:t>
            </a:r>
          </a:p>
        </p:txBody>
      </p:sp>
      <p:cxnSp>
        <p:nvCxnSpPr>
          <p:cNvPr id="51" name="Elbow Connector 50"/>
          <p:cNvCxnSpPr>
            <a:cxnSpLocks noChangeShapeType="1"/>
          </p:cNvCxnSpPr>
          <p:nvPr/>
        </p:nvCxnSpPr>
        <p:spPr bwMode="auto">
          <a:xfrm rot="10800000" flipV="1">
            <a:off x="4835525" y="2773363"/>
            <a:ext cx="3576638" cy="1716087"/>
          </a:xfrm>
          <a:prstGeom prst="bentConnector3">
            <a:avLst>
              <a:gd name="adj1" fmla="val -8565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2" name="Straight Arrow Connector 51"/>
          <p:cNvCxnSpPr>
            <a:cxnSpLocks noChangeShapeType="1"/>
            <a:stCxn id="44" idx="3"/>
          </p:cNvCxnSpPr>
          <p:nvPr/>
        </p:nvCxnSpPr>
        <p:spPr bwMode="auto">
          <a:xfrm>
            <a:off x="6607175" y="2684463"/>
            <a:ext cx="517525" cy="1587"/>
          </a:xfrm>
          <a:prstGeom prst="straightConnector1">
            <a:avLst/>
          </a:prstGeom>
          <a:noFill/>
          <a:ln w="50800">
            <a:solidFill>
              <a:srgbClr val="000090"/>
            </a:solidFill>
            <a:round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841" name="Rectangle 52"/>
          <p:cNvSpPr>
            <a:spLocks noChangeArrowheads="1"/>
          </p:cNvSpPr>
          <p:nvPr/>
        </p:nvSpPr>
        <p:spPr bwMode="auto">
          <a:xfrm>
            <a:off x="3643313" y="2981325"/>
            <a:ext cx="12398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>
                <a:solidFill>
                  <a:srgbClr val="000000"/>
                </a:solidFill>
              </a:rPr>
              <a:t>Metacomputer</a:t>
            </a:r>
          </a:p>
        </p:txBody>
      </p:sp>
      <p:sp>
        <p:nvSpPr>
          <p:cNvPr id="34842" name="Rectangle 53"/>
          <p:cNvSpPr>
            <a:spLocks noChangeArrowheads="1"/>
          </p:cNvSpPr>
          <p:nvPr/>
        </p:nvSpPr>
        <p:spPr bwMode="auto">
          <a:xfrm>
            <a:off x="5608638" y="1992313"/>
            <a:ext cx="81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>
                <a:solidFill>
                  <a:srgbClr val="000000"/>
                </a:solidFill>
              </a:rPr>
              <a:t>Exertions</a:t>
            </a:r>
          </a:p>
        </p:txBody>
      </p:sp>
      <p:sp>
        <p:nvSpPr>
          <p:cNvPr id="34843" name="Rectangle 54"/>
          <p:cNvSpPr>
            <a:spLocks noChangeArrowheads="1"/>
          </p:cNvSpPr>
          <p:nvPr/>
        </p:nvSpPr>
        <p:spPr bwMode="auto">
          <a:xfrm>
            <a:off x="7543800" y="1143000"/>
            <a:ext cx="6794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 dirty="0">
                <a:solidFill>
                  <a:srgbClr val="000000"/>
                </a:solidFill>
              </a:rPr>
              <a:t>Models</a:t>
            </a:r>
          </a:p>
        </p:txBody>
      </p:sp>
      <p:cxnSp>
        <p:nvCxnSpPr>
          <p:cNvPr id="56" name="Elbow Connector 55"/>
          <p:cNvCxnSpPr>
            <a:cxnSpLocks noChangeShapeType="1"/>
            <a:endCxn id="41" idx="3"/>
          </p:cNvCxnSpPr>
          <p:nvPr/>
        </p:nvCxnSpPr>
        <p:spPr bwMode="auto">
          <a:xfrm flipH="1">
            <a:off x="4849813" y="3167063"/>
            <a:ext cx="1844675" cy="955675"/>
          </a:xfrm>
          <a:prstGeom prst="bentConnector3">
            <a:avLst>
              <a:gd name="adj1" fmla="val -12394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7" name="Rectangle 56"/>
          <p:cNvSpPr/>
          <p:nvPr/>
        </p:nvSpPr>
        <p:spPr>
          <a:xfrm>
            <a:off x="1818271" y="4303646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1917700" y="4408488"/>
            <a:ext cx="1166813" cy="392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Service Context</a:t>
            </a: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1917700" y="4875213"/>
            <a:ext cx="1166813" cy="392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Service Types</a:t>
            </a:r>
          </a:p>
        </p:txBody>
      </p:sp>
      <p:sp>
        <p:nvSpPr>
          <p:cNvPr id="60" name="Rounded Rectangle 59"/>
          <p:cNvSpPr>
            <a:spLocks noChangeArrowheads="1"/>
          </p:cNvSpPr>
          <p:nvPr/>
        </p:nvSpPr>
        <p:spPr bwMode="auto">
          <a:xfrm>
            <a:off x="1917700" y="5348288"/>
            <a:ext cx="1166813" cy="392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 dirty="0">
              <a:solidFill>
                <a:prstClr val="black"/>
              </a:solidFill>
            </a:endParaRPr>
          </a:p>
        </p:txBody>
      </p:sp>
      <p:sp>
        <p:nvSpPr>
          <p:cNvPr id="34851" name="Rectangle 60"/>
          <p:cNvSpPr>
            <a:spLocks noChangeArrowheads="1"/>
          </p:cNvSpPr>
          <p:nvPr/>
        </p:nvSpPr>
        <p:spPr bwMode="auto">
          <a:xfrm>
            <a:off x="2093913" y="3929063"/>
            <a:ext cx="850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>
                <a:solidFill>
                  <a:srgbClr val="000000"/>
                </a:solidFill>
              </a:rPr>
              <a:t>Providers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9888" y="5241147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>
            <a:spLocks noChangeArrowheads="1"/>
          </p:cNvSpPr>
          <p:nvPr/>
        </p:nvSpPr>
        <p:spPr bwMode="auto">
          <a:xfrm>
            <a:off x="149225" y="5346700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Programming</a:t>
            </a:r>
            <a:br>
              <a:rPr lang="en-US" sz="1200" kern="0" dirty="0">
                <a:solidFill>
                  <a:prstClr val="black"/>
                </a:solidFill>
              </a:rPr>
            </a:br>
            <a:r>
              <a:rPr lang="en-US" sz="1200" kern="0" dirty="0" err="1">
                <a:solidFill>
                  <a:prstClr val="black"/>
                </a:solidFill>
              </a:rPr>
              <a:t>Env</a:t>
            </a:r>
            <a:endParaRPr lang="en-US" sz="1200" kern="0" dirty="0">
              <a:solidFill>
                <a:prstClr val="black"/>
              </a:solidFill>
            </a:endParaRP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149225" y="5811838"/>
            <a:ext cx="1166813" cy="392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OS </a:t>
            </a: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149225" y="6286500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Processor</a:t>
            </a:r>
          </a:p>
        </p:txBody>
      </p:sp>
      <p:sp>
        <p:nvSpPr>
          <p:cNvPr id="34858" name="Rectangle 65"/>
          <p:cNvSpPr>
            <a:spLocks noChangeArrowheads="1"/>
          </p:cNvSpPr>
          <p:nvPr/>
        </p:nvSpPr>
        <p:spPr bwMode="auto">
          <a:xfrm>
            <a:off x="122238" y="4867275"/>
            <a:ext cx="12398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>
                <a:solidFill>
                  <a:srgbClr val="000000"/>
                </a:solidFill>
              </a:rPr>
              <a:t>Computers</a:t>
            </a:r>
          </a:p>
        </p:txBody>
      </p:sp>
      <p:cxnSp>
        <p:nvCxnSpPr>
          <p:cNvPr id="67" name="Straight Arrow Connector 66"/>
          <p:cNvCxnSpPr>
            <a:cxnSpLocks noChangeShapeType="1"/>
            <a:stCxn id="40" idx="3"/>
          </p:cNvCxnSpPr>
          <p:nvPr/>
        </p:nvCxnSpPr>
        <p:spPr bwMode="auto">
          <a:xfrm>
            <a:off x="4849813" y="3656013"/>
            <a:ext cx="492125" cy="1587"/>
          </a:xfrm>
          <a:prstGeom prst="straightConnector1">
            <a:avLst/>
          </a:prstGeom>
          <a:noFill/>
          <a:ln w="50800">
            <a:solidFill>
              <a:srgbClr val="000090"/>
            </a:solidFill>
            <a:round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8" name="Straight Arrow Connector 67"/>
          <p:cNvCxnSpPr>
            <a:cxnSpLocks noChangeShapeType="1"/>
            <a:endCxn id="42" idx="1"/>
          </p:cNvCxnSpPr>
          <p:nvPr/>
        </p:nvCxnSpPr>
        <p:spPr bwMode="auto">
          <a:xfrm flipV="1">
            <a:off x="3224213" y="4595813"/>
            <a:ext cx="458787" cy="1587"/>
          </a:xfrm>
          <a:prstGeom prst="straightConnector1">
            <a:avLst/>
          </a:prstGeom>
          <a:noFill/>
          <a:ln w="50800">
            <a:solidFill>
              <a:srgbClr val="000090"/>
            </a:solidFill>
            <a:round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9" name="Straight Arrow Connector 68"/>
          <p:cNvCxnSpPr>
            <a:cxnSpLocks noChangeShapeType="1"/>
            <a:stCxn id="63" idx="3"/>
          </p:cNvCxnSpPr>
          <p:nvPr/>
        </p:nvCxnSpPr>
        <p:spPr bwMode="auto">
          <a:xfrm flipV="1">
            <a:off x="1316038" y="5537200"/>
            <a:ext cx="473075" cy="4763"/>
          </a:xfrm>
          <a:prstGeom prst="straightConnector1">
            <a:avLst/>
          </a:prstGeom>
          <a:noFill/>
          <a:ln w="50800">
            <a:solidFill>
              <a:srgbClr val="000090"/>
            </a:solidFill>
            <a:round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862" name="TextBox 69"/>
          <p:cNvSpPr txBox="1">
            <a:spLocks noChangeArrowheads="1"/>
          </p:cNvSpPr>
          <p:nvPr/>
        </p:nvSpPr>
        <p:spPr bwMode="auto">
          <a:xfrm>
            <a:off x="1885950" y="5392738"/>
            <a:ext cx="12207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</a:rPr>
              <a:t>Implementation</a:t>
            </a:r>
          </a:p>
        </p:txBody>
      </p:sp>
      <p:cxnSp>
        <p:nvCxnSpPr>
          <p:cNvPr id="72" name="Elbow Connector 71"/>
          <p:cNvCxnSpPr>
            <a:cxnSpLocks noChangeShapeType="1"/>
          </p:cNvCxnSpPr>
          <p:nvPr/>
        </p:nvCxnSpPr>
        <p:spPr bwMode="auto">
          <a:xfrm flipH="1">
            <a:off x="1319213" y="5073650"/>
            <a:ext cx="1851025" cy="954088"/>
          </a:xfrm>
          <a:prstGeom prst="bentConnector3">
            <a:avLst>
              <a:gd name="adj1" fmla="val -12347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4" name="Elbow Connector 73"/>
          <p:cNvCxnSpPr>
            <a:cxnSpLocks noChangeShapeType="1"/>
          </p:cNvCxnSpPr>
          <p:nvPr/>
        </p:nvCxnSpPr>
        <p:spPr bwMode="auto">
          <a:xfrm rot="10800000" flipV="1">
            <a:off x="1314450" y="4722813"/>
            <a:ext cx="3543300" cy="1627187"/>
          </a:xfrm>
          <a:prstGeom prst="bentConnector3">
            <a:avLst>
              <a:gd name="adj1" fmla="val -11949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1" name="Elbow Connector 70"/>
          <p:cNvCxnSpPr>
            <a:cxnSpLocks noChangeShapeType="1"/>
          </p:cNvCxnSpPr>
          <p:nvPr/>
        </p:nvCxnSpPr>
        <p:spPr bwMode="auto">
          <a:xfrm rot="10800000" flipV="1">
            <a:off x="1314450" y="2617788"/>
            <a:ext cx="7097713" cy="3998912"/>
          </a:xfrm>
          <a:prstGeom prst="bentConnector3">
            <a:avLst>
              <a:gd name="adj1" fmla="val -7616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3608622" cy="196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3600" b="1" i="1" dirty="0" smtClean="0">
                <a:solidFill>
                  <a:srgbClr val="254061"/>
                </a:solidFill>
                <a:latin typeface="Arial" charset="0"/>
                <a:ea typeface="Arial" charset="0"/>
                <a:cs typeface="Arial" charset="0"/>
              </a:rPr>
              <a:t>SORCER Model </a:t>
            </a:r>
            <a:r>
              <a:rPr lang="en-US" sz="3600" b="1" i="1" dirty="0">
                <a:solidFill>
                  <a:srgbClr val="254061"/>
                </a:solidFill>
                <a:latin typeface="Arial" charset="0"/>
                <a:ea typeface="Arial" charset="0"/>
                <a:cs typeface="Arial" charset="0"/>
              </a:rPr>
              <a:t>Construction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301625" y="1212850"/>
            <a:ext cx="8521700" cy="52578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Constructing a Model Consists of Two Steps</a:t>
            </a:r>
          </a:p>
          <a:p>
            <a:pPr lvl="1" eaLnBrk="1" hangingPunct="1">
              <a:buFont typeface="Wingdings" charset="2"/>
              <a:buChar char="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Model Definition (Skeleton)</a:t>
            </a:r>
          </a:p>
          <a:p>
            <a:pPr lvl="2" eaLnBrk="1" hangingPunct="1">
              <a:buFont typeface="Wingdings" charset="2"/>
              <a:buChar char="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Defines the model Variables (independent, dependent, parameters, objectives, constraints.</a:t>
            </a:r>
          </a:p>
          <a:p>
            <a:pPr lvl="2" eaLnBrk="1" hangingPunct="1">
              <a:buFont typeface="Wingdings" charset="2"/>
              <a:buChar char="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Defines the Variable Realizations, Evaluations, and Differentiation</a:t>
            </a:r>
          </a:p>
          <a:p>
            <a:pPr lvl="1" eaLnBrk="1" hangingPunct="1">
              <a:buFont typeface="Wingdings" charset="2"/>
              <a:buChar char="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Model Configuration (Muscle)</a:t>
            </a:r>
          </a:p>
          <a:p>
            <a:pPr lvl="2" eaLnBrk="1" hangingPunct="1">
              <a:buFont typeface="Wingdings" charset="2"/>
              <a:buChar char="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Develops the evaluators and filters for all variables and derivative variables.</a:t>
            </a:r>
          </a:p>
          <a:p>
            <a:pPr lvl="2" eaLnBrk="1" hangingPunct="1">
              <a:buFont typeface="Wingdings" charset="2"/>
              <a:buChar char=""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228600" y="5715000"/>
            <a:ext cx="8610600" cy="70788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Models can be created programmatically with or without</a:t>
            </a:r>
          </a:p>
          <a:p>
            <a:pPr algn="ctr">
              <a:defRPr/>
            </a:pPr>
            <a:r>
              <a:rPr lang="en-US" sz="2000" b="1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Operators (Functional Programming)</a:t>
            </a:r>
          </a:p>
        </p:txBody>
      </p:sp>
    </p:spTree>
    <p:extLst>
      <p:ext uri="{BB962C8B-B14F-4D97-AF65-F5344CB8AC3E}">
        <p14:creationId xmlns:p14="http://schemas.microsoft.com/office/powerpoint/2010/main" val="185460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i="1" dirty="0" smtClean="0"/>
              <a:t>SORCER Terminology</a:t>
            </a:r>
          </a:p>
        </p:txBody>
      </p:sp>
      <p:sp>
        <p:nvSpPr>
          <p:cNvPr id="63492" name="Text Box 3"/>
          <p:cNvSpPr txBox="1">
            <a:spLocks noChangeArrowheads="1"/>
          </p:cNvSpPr>
          <p:nvPr/>
        </p:nvSpPr>
        <p:spPr bwMode="auto">
          <a:xfrm>
            <a:off x="304800" y="1187946"/>
            <a:ext cx="8345488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342900">
              <a:spcBef>
                <a:spcPct val="40000"/>
              </a:spcBef>
              <a:buClr>
                <a:srgbClr val="800080"/>
              </a:buClr>
              <a:buFontTx/>
              <a:buChar char="•"/>
            </a:pPr>
            <a:r>
              <a:rPr lang="en-US" sz="2000" b="1" i="1" dirty="0">
                <a:solidFill>
                  <a:srgbClr val="000099"/>
                </a:solidFill>
                <a:latin typeface="Helvetica" charset="0"/>
              </a:rPr>
              <a:t>Service </a:t>
            </a:r>
            <a:r>
              <a:rPr lang="en-US" sz="2000" b="1" i="1" dirty="0" smtClean="0">
                <a:solidFill>
                  <a:srgbClr val="000099"/>
                </a:solidFill>
                <a:latin typeface="Helvetica" charset="0"/>
              </a:rPr>
              <a:t>provider</a:t>
            </a:r>
            <a:r>
              <a:rPr lang="en-US" sz="2000" dirty="0" smtClean="0">
                <a:solidFill>
                  <a:prstClr val="black"/>
                </a:solidFill>
                <a:latin typeface="Helvetica" charset="0"/>
              </a:rPr>
              <a:t> : </a:t>
            </a:r>
            <a:r>
              <a:rPr lang="en-US" sz="2000" dirty="0">
                <a:solidFill>
                  <a:prstClr val="black"/>
                </a:solidFill>
                <a:latin typeface="Helvetica" charset="0"/>
              </a:rPr>
              <a:t>a remote object accepting </a:t>
            </a:r>
            <a:r>
              <a:rPr lang="en-US" sz="2000" b="1" i="1" dirty="0" smtClean="0">
                <a:solidFill>
                  <a:srgbClr val="002060"/>
                </a:solidFill>
                <a:latin typeface="Helvetica" charset="0"/>
              </a:rPr>
              <a:t>exertions</a:t>
            </a:r>
            <a:r>
              <a:rPr lang="en-US" sz="2000" dirty="0" smtClean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Helvetica" charset="0"/>
              </a:rPr>
              <a:t>from service </a:t>
            </a:r>
            <a:r>
              <a:rPr lang="en-US" sz="2000" dirty="0" smtClean="0">
                <a:solidFill>
                  <a:prstClr val="black"/>
                </a:solidFill>
                <a:latin typeface="Helvetica" charset="0"/>
              </a:rPr>
              <a:t>requestors and performs calculations. Can provider one or more services.</a:t>
            </a:r>
            <a:endParaRPr lang="en-US" sz="2000" dirty="0">
              <a:solidFill>
                <a:prstClr val="black"/>
              </a:solidFill>
              <a:latin typeface="Helvetica" charset="0"/>
            </a:endParaRPr>
          </a:p>
          <a:p>
            <a:pPr marL="457200" indent="-342900">
              <a:spcBef>
                <a:spcPct val="40000"/>
              </a:spcBef>
              <a:buClr>
                <a:srgbClr val="FF0000"/>
              </a:buClr>
              <a:buFontTx/>
              <a:buChar char="•"/>
            </a:pPr>
            <a:r>
              <a:rPr lang="en-US" sz="2000" dirty="0">
                <a:solidFill>
                  <a:prstClr val="black"/>
                </a:solidFill>
                <a:latin typeface="Helvetica" charset="0"/>
              </a:rPr>
              <a:t>The </a:t>
            </a:r>
            <a:r>
              <a:rPr lang="en-US" sz="2000" b="1" i="1" dirty="0">
                <a:solidFill>
                  <a:srgbClr val="000099"/>
                </a:solidFill>
                <a:latin typeface="Helvetica" charset="0"/>
              </a:rPr>
              <a:t>grid</a:t>
            </a:r>
            <a:r>
              <a:rPr lang="en-US" sz="2000" dirty="0">
                <a:solidFill>
                  <a:prstClr val="black"/>
                </a:solidFill>
                <a:latin typeface="Helvetica" charset="0"/>
              </a:rPr>
              <a:t>: a collection of service </a:t>
            </a:r>
            <a:r>
              <a:rPr lang="en-US" sz="2000" dirty="0" smtClean="0">
                <a:solidFill>
                  <a:prstClr val="black"/>
                </a:solidFill>
                <a:latin typeface="Helvetica" charset="0"/>
              </a:rPr>
              <a:t>providers on the network.</a:t>
            </a:r>
          </a:p>
          <a:p>
            <a:pPr marL="457200" indent="-342900">
              <a:spcBef>
                <a:spcPct val="40000"/>
              </a:spcBef>
              <a:buClr>
                <a:srgbClr val="FF0000"/>
              </a:buClr>
              <a:buFontTx/>
              <a:buChar char="•"/>
            </a:pPr>
            <a:r>
              <a:rPr lang="en-US" sz="2000" b="1" i="1" dirty="0" smtClean="0">
                <a:solidFill>
                  <a:srgbClr val="000099"/>
                </a:solidFill>
                <a:latin typeface="Helvetica" charset="0"/>
              </a:rPr>
              <a:t>Exertion </a:t>
            </a:r>
            <a:r>
              <a:rPr lang="en-US" sz="2000" i="1" dirty="0" smtClean="0">
                <a:solidFill>
                  <a:srgbClr val="000099"/>
                </a:solidFill>
                <a:latin typeface="Helvetica" charset="0"/>
              </a:rPr>
              <a:t>(think process representation or workflow): </a:t>
            </a:r>
            <a:r>
              <a:rPr lang="en-US" sz="2000" dirty="0" smtClean="0">
                <a:solidFill>
                  <a:prstClr val="black"/>
                </a:solidFill>
                <a:latin typeface="Helvetica" charset="0"/>
              </a:rPr>
              <a:t>defines collaborations - service-oriented programs.</a:t>
            </a:r>
            <a:r>
              <a:rPr lang="en-US" sz="2000" b="1" dirty="0" smtClean="0">
                <a:solidFill>
                  <a:prstClr val="black"/>
                </a:solidFill>
                <a:latin typeface="Helvetica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Helvetica" charset="0"/>
              </a:rPr>
              <a:t>An object that represents a process by specifying the relationship between services and the information passed between them.</a:t>
            </a:r>
            <a:r>
              <a:rPr lang="en-US" sz="2000" b="1" dirty="0" smtClean="0">
                <a:solidFill>
                  <a:prstClr val="black"/>
                </a:solidFill>
                <a:latin typeface="Helvetica" charset="0"/>
              </a:rPr>
              <a:t> </a:t>
            </a:r>
            <a:br>
              <a:rPr lang="en-US" sz="2000" b="1" dirty="0" smtClean="0">
                <a:solidFill>
                  <a:prstClr val="black"/>
                </a:solidFill>
                <a:latin typeface="Helvetica" charset="0"/>
              </a:rPr>
            </a:br>
            <a:endParaRPr lang="en-US" sz="2000" b="1" dirty="0" smtClean="0">
              <a:solidFill>
                <a:prstClr val="black"/>
              </a:solidFill>
              <a:latin typeface="Arial" charset="0"/>
            </a:endParaRPr>
          </a:p>
          <a:p>
            <a:pPr marL="457200" indent="-342900">
              <a:spcBef>
                <a:spcPct val="40000"/>
              </a:spcBef>
              <a:buClr>
                <a:srgbClr val="FF0000"/>
              </a:buClr>
              <a:buFontTx/>
              <a:buChar char="•"/>
            </a:pPr>
            <a:endParaRPr lang="en-US" sz="2000" dirty="0">
              <a:solidFill>
                <a:prstClr val="black"/>
              </a:solidFill>
              <a:latin typeface="Helvetica" charset="0"/>
            </a:endParaRP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5213" y="3918733"/>
            <a:ext cx="5386387" cy="293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Service Providers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Wrap existing applications with java to expose one or more functionalities(services) of the application to the SORCER Environment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	Public class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xxxProvider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extends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ServiceProvider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implements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xxxRemoteInterface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SorcerConstants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{ }</a:t>
            </a:r>
          </a:p>
          <a:p>
            <a:pPr>
              <a:buNone/>
            </a:pPr>
            <a:endParaRPr lang="en-US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2400" dirty="0" smtClean="0"/>
              <a:t>Tight integration with c, </a:t>
            </a:r>
            <a:r>
              <a:rPr lang="en-US" sz="2400" dirty="0" err="1" smtClean="0"/>
              <a:t>c++</a:t>
            </a:r>
            <a:r>
              <a:rPr lang="en-US" sz="2400" dirty="0" smtClean="0"/>
              <a:t>, </a:t>
            </a:r>
            <a:r>
              <a:rPr lang="en-US" sz="2400" dirty="0" err="1" smtClean="0"/>
              <a:t>fortran</a:t>
            </a:r>
            <a:r>
              <a:rPr lang="en-US" sz="2400" dirty="0" smtClean="0"/>
              <a:t> etc.. using </a:t>
            </a:r>
            <a:r>
              <a:rPr lang="en-US" sz="2400" dirty="0" err="1" smtClean="0"/>
              <a:t>jna</a:t>
            </a:r>
            <a:r>
              <a:rPr lang="en-US" sz="2400" dirty="0" smtClean="0"/>
              <a:t>, </a:t>
            </a:r>
            <a:r>
              <a:rPr lang="en-US" sz="2400" dirty="0" err="1" smtClean="0"/>
              <a:t>jni</a:t>
            </a:r>
            <a:r>
              <a:rPr lang="en-US" sz="2400" dirty="0" smtClean="0"/>
              <a:t> and swig. Allows interaction at the </a:t>
            </a:r>
            <a:r>
              <a:rPr lang="en-US" sz="2400" dirty="0" err="1" smtClean="0"/>
              <a:t>api</a:t>
            </a:r>
            <a:r>
              <a:rPr lang="en-US" sz="2400" dirty="0" smtClean="0"/>
              <a:t> level not at the file level. More efficient and robust.</a:t>
            </a:r>
            <a:endParaRPr lang="en-US" sz="2400" dirty="0"/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228600" y="5715000"/>
            <a:ext cx="8610600" cy="70788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Robustness &amp; Reuse</a:t>
            </a:r>
          </a:p>
          <a:p>
            <a:pPr algn="ctr">
              <a:spcBef>
                <a:spcPct val="0"/>
              </a:spcBef>
            </a:pP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Your Computational Environment is only as good as your Wrapping!</a:t>
            </a:r>
            <a:endParaRPr lang="en-US" sz="2000" b="1" i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Exertion</a:t>
            </a:r>
            <a:endParaRPr lang="en-US" b="1" i="1" dirty="0"/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133600"/>
            <a:ext cx="1825023" cy="17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6200" y="1219200"/>
            <a:ext cx="212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Elementary Exertion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3202" y="1174899"/>
            <a:ext cx="20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Composite Exertion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796365" y="1623235"/>
            <a:ext cx="1600200" cy="5181600"/>
          </a:xfrm>
          <a:prstGeom prst="roundRect">
            <a:avLst>
              <a:gd name="adj" fmla="val 22023"/>
            </a:avLst>
          </a:prstGeom>
          <a:solidFill>
            <a:srgbClr val="762839"/>
          </a:solidFill>
          <a:ln w="9525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277800" prstMaterial="legacyMatte">
            <a:bevelT w="13500" h="13500" prst="angle"/>
            <a:bevelB w="13500" h="13500" prst="angle"/>
            <a:extrusionClr>
              <a:srgbClr val="C24A64"/>
            </a:extrusionClr>
          </a:sp3d>
        </p:spPr>
        <p:txBody>
          <a:bodyPr wrap="none" anchor="ctr">
            <a:flatTx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1165" y="1848297"/>
            <a:ext cx="847151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2214" y="2686497"/>
            <a:ext cx="847151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79899" y="3482165"/>
            <a:ext cx="879017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1165" y="5621091"/>
            <a:ext cx="847151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48765" y="6437771"/>
            <a:ext cx="1304925" cy="31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3005468" y="154703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Job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72297" y="5323367"/>
            <a:ext cx="242374" cy="329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"/>
              </a:lnSpc>
            </a:pPr>
            <a:r>
              <a:rPr lang="en-US" dirty="0" smtClean="0">
                <a:solidFill>
                  <a:prstClr val="white"/>
                </a:solidFill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dirty="0" smtClean="0">
                <a:solidFill>
                  <a:prstClr val="white"/>
                </a:solidFill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 dirty="0" smtClean="0">
                <a:solidFill>
                  <a:prstClr val="white"/>
                </a:solidFill>
              </a:rPr>
              <a:t>.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2934" y="3515833"/>
            <a:ext cx="30809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>
                <a:solidFill>
                  <a:prstClr val="white"/>
                </a:solidFill>
              </a:rPr>
              <a:t>Job</a:t>
            </a:r>
            <a:endParaRPr lang="en-US" sz="700" dirty="0">
              <a:solidFill>
                <a:prstClr val="white"/>
              </a:solidFill>
            </a:endParaRPr>
          </a:p>
        </p:txBody>
      </p:sp>
      <p:pic>
        <p:nvPicPr>
          <p:cNvPr id="19763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57800" y="1828800"/>
            <a:ext cx="38354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6" name="TextBox 95"/>
          <p:cNvSpPr txBox="1"/>
          <p:nvPr/>
        </p:nvSpPr>
        <p:spPr>
          <a:xfrm>
            <a:off x="5638800" y="1219200"/>
            <a:ext cx="217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Engineering Example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286000" y="6381690"/>
            <a:ext cx="4953000" cy="40011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All are Objects</a:t>
            </a:r>
            <a:endParaRPr lang="en-US" sz="2000" b="1" i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26" grpId="0"/>
      <p:bldP spid="27" grpId="0"/>
      <p:bldP spid="28" grpId="0"/>
      <p:bldP spid="96" grpId="0"/>
      <p:bldP spid="1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140700" cy="1143000"/>
          </a:xfrm>
        </p:spPr>
        <p:txBody>
          <a:bodyPr/>
          <a:lstStyle/>
          <a:p>
            <a:r>
              <a:rPr lang="en-US" b="1" i="1" dirty="0" smtClean="0"/>
              <a:t>SORCER Paradigm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583571" y="3355432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3683000" y="3460750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EO Programming</a:t>
            </a:r>
          </a:p>
        </p:txBody>
      </p:sp>
      <p:sp>
        <p:nvSpPr>
          <p:cNvPr id="41" name="Rounded Rectangle 40"/>
          <p:cNvSpPr>
            <a:spLocks noChangeArrowheads="1"/>
          </p:cNvSpPr>
          <p:nvPr/>
        </p:nvSpPr>
        <p:spPr bwMode="auto">
          <a:xfrm>
            <a:off x="3683000" y="3927475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SORCER</a:t>
            </a:r>
            <a:br>
              <a:rPr lang="en-US" sz="1200" kern="0" dirty="0">
                <a:solidFill>
                  <a:prstClr val="black"/>
                </a:solidFill>
              </a:rPr>
            </a:br>
            <a:r>
              <a:rPr lang="en-US" sz="1200" kern="0" dirty="0">
                <a:solidFill>
                  <a:prstClr val="black"/>
                </a:solidFill>
              </a:rPr>
              <a:t>meta-OS</a:t>
            </a:r>
          </a:p>
        </p:txBody>
      </p:sp>
      <p:sp>
        <p:nvSpPr>
          <p:cNvPr id="42" name="Rounded Rectangle 41"/>
          <p:cNvSpPr>
            <a:spLocks noChangeArrowheads="1"/>
          </p:cNvSpPr>
          <p:nvPr/>
        </p:nvSpPr>
        <p:spPr bwMode="auto">
          <a:xfrm>
            <a:off x="3683000" y="4400550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 err="1">
                <a:solidFill>
                  <a:prstClr val="black"/>
                </a:solidFill>
              </a:rPr>
              <a:t>Metaprocessor</a:t>
            </a:r>
            <a:endParaRPr lang="en-US" sz="1200" kern="0" dirty="0">
              <a:solidFill>
                <a:prstClr val="black"/>
              </a:solidFill>
            </a:endParaRPr>
          </a:p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(Services)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42416" y="2384029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441950" y="2489200"/>
            <a:ext cx="1165225" cy="392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Service</a:t>
            </a:r>
            <a:br>
              <a:rPr lang="en-US" sz="1200" kern="0" dirty="0">
                <a:solidFill>
                  <a:prstClr val="black"/>
                </a:solidFill>
              </a:rPr>
            </a:br>
            <a:r>
              <a:rPr lang="en-US" sz="1200" kern="0" dirty="0">
                <a:solidFill>
                  <a:prstClr val="black"/>
                </a:solidFill>
              </a:rPr>
              <a:t>Context</a:t>
            </a:r>
          </a:p>
        </p:txBody>
      </p:sp>
      <p:sp>
        <p:nvSpPr>
          <p:cNvPr id="45" name="Rounded Rectangle 44"/>
          <p:cNvSpPr>
            <a:spLocks noChangeArrowheads="1"/>
          </p:cNvSpPr>
          <p:nvPr/>
        </p:nvSpPr>
        <p:spPr bwMode="auto">
          <a:xfrm>
            <a:off x="5441950" y="2955925"/>
            <a:ext cx="1165225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Signatures</a:t>
            </a: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5441950" y="3429000"/>
            <a:ext cx="1165225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Control</a:t>
            </a:r>
            <a:br>
              <a:rPr lang="en-US" sz="1200" kern="0" dirty="0">
                <a:solidFill>
                  <a:prstClr val="black"/>
                </a:solidFill>
              </a:rPr>
            </a:br>
            <a:r>
              <a:rPr lang="en-US" sz="1200" kern="0" dirty="0">
                <a:solidFill>
                  <a:prstClr val="black"/>
                </a:solidFill>
              </a:rPr>
              <a:t>Context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124670" y="1442429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7223125" y="1547813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Filters</a:t>
            </a:r>
          </a:p>
        </p:txBody>
      </p:sp>
      <p:sp>
        <p:nvSpPr>
          <p:cNvPr id="49" name="Rounded Rectangle 48"/>
          <p:cNvSpPr>
            <a:spLocks noChangeArrowheads="1"/>
          </p:cNvSpPr>
          <p:nvPr/>
        </p:nvSpPr>
        <p:spPr bwMode="auto">
          <a:xfrm>
            <a:off x="7223125" y="2014538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Evaluators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7223125" y="2487613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Variables</a:t>
            </a:r>
          </a:p>
        </p:txBody>
      </p:sp>
      <p:cxnSp>
        <p:nvCxnSpPr>
          <p:cNvPr id="51" name="Elbow Connector 50"/>
          <p:cNvCxnSpPr>
            <a:cxnSpLocks noChangeShapeType="1"/>
          </p:cNvCxnSpPr>
          <p:nvPr/>
        </p:nvCxnSpPr>
        <p:spPr bwMode="auto">
          <a:xfrm rot="10800000" flipV="1">
            <a:off x="4835525" y="2773363"/>
            <a:ext cx="3576638" cy="1716087"/>
          </a:xfrm>
          <a:prstGeom prst="bentConnector3">
            <a:avLst>
              <a:gd name="adj1" fmla="val -8565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2" name="Straight Arrow Connector 51"/>
          <p:cNvCxnSpPr>
            <a:cxnSpLocks noChangeShapeType="1"/>
            <a:stCxn id="44" idx="3"/>
          </p:cNvCxnSpPr>
          <p:nvPr/>
        </p:nvCxnSpPr>
        <p:spPr bwMode="auto">
          <a:xfrm>
            <a:off x="6607175" y="2684463"/>
            <a:ext cx="517525" cy="1587"/>
          </a:xfrm>
          <a:prstGeom prst="straightConnector1">
            <a:avLst/>
          </a:prstGeom>
          <a:noFill/>
          <a:ln w="50800">
            <a:solidFill>
              <a:srgbClr val="000090"/>
            </a:solidFill>
            <a:round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841" name="Rectangle 52"/>
          <p:cNvSpPr>
            <a:spLocks noChangeArrowheads="1"/>
          </p:cNvSpPr>
          <p:nvPr/>
        </p:nvSpPr>
        <p:spPr bwMode="auto">
          <a:xfrm>
            <a:off x="3643313" y="2981325"/>
            <a:ext cx="12398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>
                <a:solidFill>
                  <a:srgbClr val="000000"/>
                </a:solidFill>
              </a:rPr>
              <a:t>Metacomputer</a:t>
            </a:r>
          </a:p>
        </p:txBody>
      </p:sp>
      <p:sp>
        <p:nvSpPr>
          <p:cNvPr id="34842" name="Rectangle 53"/>
          <p:cNvSpPr>
            <a:spLocks noChangeArrowheads="1"/>
          </p:cNvSpPr>
          <p:nvPr/>
        </p:nvSpPr>
        <p:spPr bwMode="auto">
          <a:xfrm>
            <a:off x="5608638" y="1992313"/>
            <a:ext cx="812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>
                <a:solidFill>
                  <a:srgbClr val="000000"/>
                </a:solidFill>
              </a:rPr>
              <a:t>Exertions</a:t>
            </a:r>
          </a:p>
        </p:txBody>
      </p:sp>
      <p:sp>
        <p:nvSpPr>
          <p:cNvPr id="34843" name="Rectangle 54"/>
          <p:cNvSpPr>
            <a:spLocks noChangeArrowheads="1"/>
          </p:cNvSpPr>
          <p:nvPr/>
        </p:nvSpPr>
        <p:spPr bwMode="auto">
          <a:xfrm>
            <a:off x="7543800" y="1143000"/>
            <a:ext cx="6794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 dirty="0">
                <a:solidFill>
                  <a:srgbClr val="000000"/>
                </a:solidFill>
              </a:rPr>
              <a:t>Models</a:t>
            </a:r>
          </a:p>
        </p:txBody>
      </p:sp>
      <p:cxnSp>
        <p:nvCxnSpPr>
          <p:cNvPr id="56" name="Elbow Connector 55"/>
          <p:cNvCxnSpPr>
            <a:cxnSpLocks noChangeShapeType="1"/>
            <a:endCxn id="41" idx="3"/>
          </p:cNvCxnSpPr>
          <p:nvPr/>
        </p:nvCxnSpPr>
        <p:spPr bwMode="auto">
          <a:xfrm flipH="1">
            <a:off x="4849813" y="3167063"/>
            <a:ext cx="1844675" cy="955675"/>
          </a:xfrm>
          <a:prstGeom prst="bentConnector3">
            <a:avLst>
              <a:gd name="adj1" fmla="val -12394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7" name="Rectangle 56"/>
          <p:cNvSpPr/>
          <p:nvPr/>
        </p:nvSpPr>
        <p:spPr>
          <a:xfrm>
            <a:off x="1818271" y="4303646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58" name="Rounded Rectangle 57"/>
          <p:cNvSpPr>
            <a:spLocks noChangeArrowheads="1"/>
          </p:cNvSpPr>
          <p:nvPr/>
        </p:nvSpPr>
        <p:spPr bwMode="auto">
          <a:xfrm>
            <a:off x="1917700" y="4408488"/>
            <a:ext cx="1166813" cy="392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Service Context</a:t>
            </a:r>
          </a:p>
        </p:txBody>
      </p:sp>
      <p:sp>
        <p:nvSpPr>
          <p:cNvPr id="59" name="Rounded Rectangle 58"/>
          <p:cNvSpPr>
            <a:spLocks noChangeArrowheads="1"/>
          </p:cNvSpPr>
          <p:nvPr/>
        </p:nvSpPr>
        <p:spPr bwMode="auto">
          <a:xfrm>
            <a:off x="1917700" y="4875213"/>
            <a:ext cx="1166813" cy="392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Service Types</a:t>
            </a:r>
          </a:p>
        </p:txBody>
      </p:sp>
      <p:sp>
        <p:nvSpPr>
          <p:cNvPr id="60" name="Rounded Rectangle 59"/>
          <p:cNvSpPr>
            <a:spLocks noChangeArrowheads="1"/>
          </p:cNvSpPr>
          <p:nvPr/>
        </p:nvSpPr>
        <p:spPr bwMode="auto">
          <a:xfrm>
            <a:off x="1917700" y="5348288"/>
            <a:ext cx="1166813" cy="392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 dirty="0">
              <a:solidFill>
                <a:prstClr val="black"/>
              </a:solidFill>
            </a:endParaRPr>
          </a:p>
        </p:txBody>
      </p:sp>
      <p:sp>
        <p:nvSpPr>
          <p:cNvPr id="34851" name="Rectangle 60"/>
          <p:cNvSpPr>
            <a:spLocks noChangeArrowheads="1"/>
          </p:cNvSpPr>
          <p:nvPr/>
        </p:nvSpPr>
        <p:spPr bwMode="auto">
          <a:xfrm>
            <a:off x="2093913" y="3929063"/>
            <a:ext cx="8509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>
                <a:solidFill>
                  <a:srgbClr val="000000"/>
                </a:solidFill>
              </a:rPr>
              <a:t>Providers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9888" y="5241147"/>
            <a:ext cx="1352327" cy="1565908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glow rad="101600">
              <a:srgbClr val="1F497D">
                <a:alpha val="75000"/>
              </a:srgb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endParaRPr lang="en-US" sz="1200" kern="0">
              <a:solidFill>
                <a:prstClr val="white"/>
              </a:solidFill>
            </a:endParaRPr>
          </a:p>
        </p:txBody>
      </p:sp>
      <p:sp>
        <p:nvSpPr>
          <p:cNvPr id="63" name="Rounded Rectangle 62"/>
          <p:cNvSpPr>
            <a:spLocks noChangeArrowheads="1"/>
          </p:cNvSpPr>
          <p:nvPr/>
        </p:nvSpPr>
        <p:spPr bwMode="auto">
          <a:xfrm>
            <a:off x="149225" y="5346700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Programming</a:t>
            </a:r>
            <a:br>
              <a:rPr lang="en-US" sz="1200" kern="0" dirty="0">
                <a:solidFill>
                  <a:prstClr val="black"/>
                </a:solidFill>
              </a:rPr>
            </a:br>
            <a:r>
              <a:rPr lang="en-US" sz="1200" kern="0" dirty="0" err="1">
                <a:solidFill>
                  <a:prstClr val="black"/>
                </a:solidFill>
              </a:rPr>
              <a:t>Env</a:t>
            </a:r>
            <a:endParaRPr lang="en-US" sz="1200" kern="0" dirty="0">
              <a:solidFill>
                <a:prstClr val="black"/>
              </a:solidFill>
            </a:endParaRP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149225" y="5811838"/>
            <a:ext cx="1166813" cy="392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OS </a:t>
            </a: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149225" y="6286500"/>
            <a:ext cx="1166813" cy="3905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defTabSz="457200">
              <a:defRPr/>
            </a:pPr>
            <a:r>
              <a:rPr lang="en-US" sz="1200" kern="0" dirty="0">
                <a:solidFill>
                  <a:prstClr val="black"/>
                </a:solidFill>
              </a:rPr>
              <a:t>Processor</a:t>
            </a:r>
          </a:p>
        </p:txBody>
      </p:sp>
      <p:sp>
        <p:nvSpPr>
          <p:cNvPr id="34858" name="Rectangle 65"/>
          <p:cNvSpPr>
            <a:spLocks noChangeArrowheads="1"/>
          </p:cNvSpPr>
          <p:nvPr/>
        </p:nvSpPr>
        <p:spPr bwMode="auto">
          <a:xfrm>
            <a:off x="122238" y="4867275"/>
            <a:ext cx="1239837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b="1">
                <a:solidFill>
                  <a:srgbClr val="000000"/>
                </a:solidFill>
              </a:rPr>
              <a:t>Computers</a:t>
            </a:r>
          </a:p>
        </p:txBody>
      </p:sp>
      <p:cxnSp>
        <p:nvCxnSpPr>
          <p:cNvPr id="67" name="Straight Arrow Connector 66"/>
          <p:cNvCxnSpPr>
            <a:cxnSpLocks noChangeShapeType="1"/>
            <a:stCxn id="40" idx="3"/>
          </p:cNvCxnSpPr>
          <p:nvPr/>
        </p:nvCxnSpPr>
        <p:spPr bwMode="auto">
          <a:xfrm>
            <a:off x="4849813" y="3656013"/>
            <a:ext cx="492125" cy="1587"/>
          </a:xfrm>
          <a:prstGeom prst="straightConnector1">
            <a:avLst/>
          </a:prstGeom>
          <a:noFill/>
          <a:ln w="50800">
            <a:solidFill>
              <a:srgbClr val="000090"/>
            </a:solidFill>
            <a:round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8" name="Straight Arrow Connector 67"/>
          <p:cNvCxnSpPr>
            <a:cxnSpLocks noChangeShapeType="1"/>
            <a:endCxn id="42" idx="1"/>
          </p:cNvCxnSpPr>
          <p:nvPr/>
        </p:nvCxnSpPr>
        <p:spPr bwMode="auto">
          <a:xfrm flipV="1">
            <a:off x="3224213" y="4595813"/>
            <a:ext cx="458787" cy="1587"/>
          </a:xfrm>
          <a:prstGeom prst="straightConnector1">
            <a:avLst/>
          </a:prstGeom>
          <a:noFill/>
          <a:ln w="50800">
            <a:solidFill>
              <a:srgbClr val="000090"/>
            </a:solidFill>
            <a:round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9" name="Straight Arrow Connector 68"/>
          <p:cNvCxnSpPr>
            <a:cxnSpLocks noChangeShapeType="1"/>
            <a:stCxn id="63" idx="3"/>
          </p:cNvCxnSpPr>
          <p:nvPr/>
        </p:nvCxnSpPr>
        <p:spPr bwMode="auto">
          <a:xfrm flipV="1">
            <a:off x="1316038" y="5537200"/>
            <a:ext cx="473075" cy="4763"/>
          </a:xfrm>
          <a:prstGeom prst="straightConnector1">
            <a:avLst/>
          </a:prstGeom>
          <a:noFill/>
          <a:ln w="50800">
            <a:solidFill>
              <a:srgbClr val="000090"/>
            </a:solidFill>
            <a:round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862" name="TextBox 69"/>
          <p:cNvSpPr txBox="1">
            <a:spLocks noChangeArrowheads="1"/>
          </p:cNvSpPr>
          <p:nvPr/>
        </p:nvSpPr>
        <p:spPr bwMode="auto">
          <a:xfrm>
            <a:off x="1885950" y="5392738"/>
            <a:ext cx="12207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>
                <a:solidFill>
                  <a:srgbClr val="000000"/>
                </a:solidFill>
              </a:rPr>
              <a:t>Implementation</a:t>
            </a:r>
          </a:p>
        </p:txBody>
      </p:sp>
      <p:cxnSp>
        <p:nvCxnSpPr>
          <p:cNvPr id="72" name="Elbow Connector 71"/>
          <p:cNvCxnSpPr>
            <a:cxnSpLocks noChangeShapeType="1"/>
          </p:cNvCxnSpPr>
          <p:nvPr/>
        </p:nvCxnSpPr>
        <p:spPr bwMode="auto">
          <a:xfrm flipH="1">
            <a:off x="1319213" y="5073650"/>
            <a:ext cx="1851025" cy="954088"/>
          </a:xfrm>
          <a:prstGeom prst="bentConnector3">
            <a:avLst>
              <a:gd name="adj1" fmla="val -12347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4" name="Elbow Connector 73"/>
          <p:cNvCxnSpPr>
            <a:cxnSpLocks noChangeShapeType="1"/>
          </p:cNvCxnSpPr>
          <p:nvPr/>
        </p:nvCxnSpPr>
        <p:spPr bwMode="auto">
          <a:xfrm rot="10800000" flipV="1">
            <a:off x="1314450" y="4722813"/>
            <a:ext cx="3543300" cy="1627187"/>
          </a:xfrm>
          <a:prstGeom prst="bentConnector3">
            <a:avLst>
              <a:gd name="adj1" fmla="val -11949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1" name="Elbow Connector 70"/>
          <p:cNvCxnSpPr>
            <a:cxnSpLocks noChangeShapeType="1"/>
          </p:cNvCxnSpPr>
          <p:nvPr/>
        </p:nvCxnSpPr>
        <p:spPr bwMode="auto">
          <a:xfrm rot="10800000" flipV="1">
            <a:off x="1314450" y="2617788"/>
            <a:ext cx="7097713" cy="3998912"/>
          </a:xfrm>
          <a:prstGeom prst="bentConnector3">
            <a:avLst>
              <a:gd name="adj1" fmla="val -7616"/>
            </a:avLst>
          </a:prstGeom>
          <a:noFill/>
          <a:ln w="50800">
            <a:solidFill>
              <a:srgbClr val="000090"/>
            </a:solidFill>
            <a:miter lim="800000"/>
            <a:headEnd/>
            <a:tailEnd type="triangle" w="med" len="lg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8" name="Rectangle 37"/>
          <p:cNvSpPr/>
          <p:nvPr/>
        </p:nvSpPr>
        <p:spPr>
          <a:xfrm>
            <a:off x="6858000" y="1143000"/>
            <a:ext cx="2133600" cy="2362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95400"/>
            <a:ext cx="349102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Variable, Evaluator, Filter (VEF) </a:t>
            </a:r>
            <a:br>
              <a:rPr lang="en-US" b="1" i="1" dirty="0" smtClean="0"/>
            </a:br>
            <a:r>
              <a:rPr lang="en-US" b="1" i="1" dirty="0" smtClean="0"/>
              <a:t> Design Patterns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965325"/>
            <a:ext cx="7829550" cy="410527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Lazy variable evaluation</a:t>
            </a:r>
          </a:p>
          <a:p>
            <a:pPr lvl="1"/>
            <a:r>
              <a:rPr lang="en-US" sz="2200" dirty="0" err="1" smtClean="0"/>
              <a:t>getValue</a:t>
            </a:r>
            <a:r>
              <a:rPr lang="en-US" sz="2200" dirty="0" smtClean="0"/>
              <a:t> vs. evaluate (</a:t>
            </a:r>
            <a:r>
              <a:rPr lang="en-US" sz="2200" b="1" dirty="0" smtClean="0"/>
              <a:t>demand driven calculations</a:t>
            </a:r>
            <a:r>
              <a:rPr lang="en-US" sz="2200" dirty="0" smtClean="0"/>
              <a:t>)</a:t>
            </a:r>
          </a:p>
          <a:p>
            <a:r>
              <a:rPr lang="en-US" sz="2400" dirty="0" smtClean="0"/>
              <a:t>Evaluator – Decorator  pattern</a:t>
            </a:r>
          </a:p>
          <a:p>
            <a:pPr lvl="1"/>
            <a:r>
              <a:rPr lang="en-US" sz="2200" dirty="0" smtClean="0"/>
              <a:t>Evaluator: </a:t>
            </a:r>
            <a:r>
              <a:rPr lang="en-US" sz="2200" dirty="0" err="1" smtClean="0"/>
              <a:t>getValue</a:t>
            </a:r>
            <a:r>
              <a:rPr lang="en-US" sz="2200" dirty="0" smtClean="0"/>
              <a:t>/evaluate implements </a:t>
            </a:r>
            <a:r>
              <a:rPr lang="en-US" sz="2200" dirty="0" err="1" smtClean="0">
                <a:latin typeface="Courier New" charset="0"/>
                <a:cs typeface="Courier New" charset="0"/>
              </a:rPr>
              <a:t>EvaluationManagement</a:t>
            </a:r>
            <a:endParaRPr lang="en-US" sz="2200" dirty="0" smtClean="0">
              <a:latin typeface="Courier New" charset="0"/>
              <a:cs typeface="Courier New" charset="0"/>
            </a:endParaRPr>
          </a:p>
          <a:p>
            <a:pPr lvl="1"/>
            <a:r>
              <a:rPr lang="en-US" sz="2200" dirty="0" smtClean="0"/>
              <a:t>Outer evaluator calls on its inner one </a:t>
            </a:r>
            <a:endParaRPr lang="en-US" sz="2200" b="1" dirty="0" smtClean="0"/>
          </a:p>
          <a:p>
            <a:pPr lvl="1"/>
            <a:r>
              <a:rPr lang="en-US" sz="2200" dirty="0" smtClean="0"/>
              <a:t>Evaluator is observable and observer (</a:t>
            </a:r>
            <a:r>
              <a:rPr lang="en-US" sz="2200" b="1" dirty="0" smtClean="0"/>
              <a:t>functional programming</a:t>
            </a:r>
            <a:r>
              <a:rPr lang="en-US" sz="2200" dirty="0" smtClean="0"/>
              <a:t>)</a:t>
            </a:r>
          </a:p>
          <a:p>
            <a:r>
              <a:rPr lang="en-US" sz="2400" dirty="0" smtClean="0"/>
              <a:t>Observer-Observable</a:t>
            </a:r>
          </a:p>
          <a:p>
            <a:pPr lvl="1"/>
            <a:r>
              <a:rPr lang="en-US" sz="2200" dirty="0" err="1" smtClean="0"/>
              <a:t>setChanged</a:t>
            </a:r>
            <a:endParaRPr lang="en-US" sz="2200" dirty="0" smtClean="0"/>
          </a:p>
          <a:p>
            <a:pPr lvl="1"/>
            <a:r>
              <a:rPr lang="en-US" sz="2200" dirty="0" smtClean="0"/>
              <a:t>notify/update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1" dirty="0" smtClean="0">
                <a:solidFill>
                  <a:srgbClr val="000099"/>
                </a:solidFill>
              </a:rPr>
              <a:t>Evaluators –</a:t>
            </a:r>
            <a:r>
              <a:rPr lang="en-US" sz="1800" b="1" i="1" dirty="0" smtClean="0">
                <a:solidFill>
                  <a:prstClr val="black"/>
                </a:solidFill>
              </a:rPr>
              <a:t> </a:t>
            </a:r>
            <a:r>
              <a:rPr lang="en-US" sz="1800" dirty="0" smtClean="0">
                <a:solidFill>
                  <a:prstClr val="black"/>
                </a:solidFill>
              </a:rPr>
              <a:t> are used to determine the value of variables and their partial derivatives(chain rule works) with respect to their dependencies (Variables)</a:t>
            </a:r>
            <a:r>
              <a:rPr lang="en-US" sz="1800" dirty="0" smtClean="0"/>
              <a:t>. Evaluators do not necessarily produce a scalar value. The result can be an entire database or file.  (for a given set of input an application creates many outputs)</a:t>
            </a:r>
          </a:p>
          <a:p>
            <a:pPr lvl="1"/>
            <a:r>
              <a:rPr lang="en-US" sz="1800" dirty="0" smtClean="0"/>
              <a:t>Current Evaluator Types – </a:t>
            </a:r>
            <a:r>
              <a:rPr lang="en-US" sz="1800" dirty="0" err="1" smtClean="0"/>
              <a:t>ModelEvaluator</a:t>
            </a:r>
            <a:r>
              <a:rPr lang="en-US" sz="1800" dirty="0" smtClean="0"/>
              <a:t>, </a:t>
            </a:r>
            <a:r>
              <a:rPr lang="en-US" sz="1800" dirty="0" err="1" smtClean="0"/>
              <a:t>ExertionEvaluator</a:t>
            </a:r>
            <a:r>
              <a:rPr lang="en-US" sz="1800" dirty="0" smtClean="0"/>
              <a:t>, </a:t>
            </a:r>
            <a:r>
              <a:rPr lang="en-US" sz="1800" dirty="0" err="1" smtClean="0"/>
              <a:t>ExpressionEvaluator</a:t>
            </a:r>
            <a:r>
              <a:rPr lang="en-US" sz="1800" dirty="0" smtClean="0"/>
              <a:t>, </a:t>
            </a:r>
            <a:r>
              <a:rPr lang="en-US" sz="1800" dirty="0" err="1" smtClean="0"/>
              <a:t>GroovyEvaluator</a:t>
            </a:r>
            <a:r>
              <a:rPr lang="en-US" sz="1800" dirty="0" smtClean="0"/>
              <a:t>, </a:t>
            </a:r>
            <a:r>
              <a:rPr lang="en-US" sz="1800" dirty="0" err="1" smtClean="0"/>
              <a:t>JepEvaluator</a:t>
            </a:r>
            <a:r>
              <a:rPr lang="en-US" sz="1800" dirty="0" smtClean="0"/>
              <a:t>, </a:t>
            </a:r>
            <a:r>
              <a:rPr lang="en-US" sz="1800" dirty="0" err="1" smtClean="0"/>
              <a:t>MethodEvaluator</a:t>
            </a:r>
            <a:r>
              <a:rPr lang="en-US" sz="1800" dirty="0" smtClean="0"/>
              <a:t>, </a:t>
            </a:r>
            <a:r>
              <a:rPr lang="en-US" sz="1800" dirty="0" err="1" smtClean="0"/>
              <a:t>SOAEvaluator</a:t>
            </a:r>
            <a:r>
              <a:rPr lang="en-US" sz="1800" dirty="0" smtClean="0"/>
              <a:t>, </a:t>
            </a:r>
            <a:r>
              <a:rPr lang="en-US" sz="1800" dirty="0" err="1" smtClean="0"/>
              <a:t>FDEvaluator</a:t>
            </a:r>
            <a:endParaRPr lang="en-US" sz="1800" dirty="0" smtClean="0"/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1" i="1" dirty="0" smtClean="0">
                <a:solidFill>
                  <a:srgbClr val="000099"/>
                </a:solidFill>
              </a:rPr>
              <a:t>Filters - </a:t>
            </a:r>
            <a:r>
              <a:rPr lang="en-US" sz="1800" dirty="0" smtClean="0"/>
              <a:t>are used to map the results of </a:t>
            </a:r>
            <a:r>
              <a:rPr lang="en-US" sz="1800" i="1" dirty="0" smtClean="0"/>
              <a:t>Evaluators</a:t>
            </a:r>
            <a:r>
              <a:rPr lang="en-US" sz="1800" dirty="0" smtClean="0"/>
              <a:t> to </a:t>
            </a:r>
            <a:r>
              <a:rPr lang="en-US" sz="1800" i="1" dirty="0" smtClean="0"/>
              <a:t>Variable</a:t>
            </a:r>
            <a:r>
              <a:rPr lang="en-US" sz="1800" dirty="0" smtClean="0"/>
              <a:t> Values. Think </a:t>
            </a:r>
            <a:r>
              <a:rPr lang="en-US" sz="1800" dirty="0" err="1" smtClean="0"/>
              <a:t>unix</a:t>
            </a:r>
            <a:r>
              <a:rPr lang="en-US" sz="1800" dirty="0" smtClean="0"/>
              <a:t> shell piping. Filters take the output of Evaluators and reduce it to a single scalar value necessary to define a </a:t>
            </a:r>
            <a:r>
              <a:rPr lang="en-US" sz="1800" i="1" dirty="0" smtClean="0"/>
              <a:t>Variable</a:t>
            </a:r>
            <a:r>
              <a:rPr lang="en-US" sz="1800" dirty="0" smtClean="0"/>
              <a:t> value. Filters can be concatenated </a:t>
            </a:r>
            <a:r>
              <a:rPr lang="en-US" sz="1800" i="1" dirty="0" smtClean="0"/>
              <a:t>n</a:t>
            </a:r>
            <a:r>
              <a:rPr lang="en-US" sz="1800" dirty="0" smtClean="0"/>
              <a:t> times.</a:t>
            </a:r>
          </a:p>
          <a:p>
            <a:pPr lvl="1"/>
            <a:r>
              <a:rPr lang="en-US" sz="1800" dirty="0" smtClean="0"/>
              <a:t>Current Filter Types – </a:t>
            </a:r>
            <a:r>
              <a:rPr lang="en-US" sz="1800" dirty="0" err="1" smtClean="0"/>
              <a:t>BasicFileFilter</a:t>
            </a:r>
            <a:r>
              <a:rPr lang="en-US" sz="1800" dirty="0" smtClean="0"/>
              <a:t>, </a:t>
            </a:r>
            <a:r>
              <a:rPr lang="en-US" sz="1800" dirty="0" err="1" smtClean="0"/>
              <a:t>ContextFilter</a:t>
            </a:r>
            <a:r>
              <a:rPr lang="en-US" sz="1800" dirty="0" smtClean="0"/>
              <a:t>, </a:t>
            </a:r>
            <a:r>
              <a:rPr lang="en-US" sz="1800" dirty="0" err="1" smtClean="0"/>
              <a:t>FileFilter</a:t>
            </a:r>
            <a:r>
              <a:rPr lang="en-US" sz="1800" dirty="0" smtClean="0"/>
              <a:t>, </a:t>
            </a:r>
            <a:r>
              <a:rPr lang="en-US" sz="1800" dirty="0" err="1" smtClean="0"/>
              <a:t>GrepFilter</a:t>
            </a:r>
            <a:r>
              <a:rPr lang="en-US" sz="1800" dirty="0" smtClean="0"/>
              <a:t>, </a:t>
            </a:r>
            <a:r>
              <a:rPr lang="en-US" sz="1800" dirty="0" err="1" smtClean="0"/>
              <a:t>ListFilter</a:t>
            </a:r>
            <a:r>
              <a:rPr lang="en-US" sz="1800" dirty="0" smtClean="0"/>
              <a:t>, </a:t>
            </a:r>
            <a:r>
              <a:rPr lang="en-US" sz="1800" dirty="0" err="1" smtClean="0"/>
              <a:t>MapFilter</a:t>
            </a:r>
            <a:r>
              <a:rPr lang="en-US" sz="1800" dirty="0" smtClean="0"/>
              <a:t>, </a:t>
            </a:r>
            <a:r>
              <a:rPr lang="en-US" sz="1800" dirty="0" err="1" smtClean="0"/>
              <a:t>ObjetFilter</a:t>
            </a:r>
            <a:r>
              <a:rPr lang="en-US" sz="1800" dirty="0" smtClean="0"/>
              <a:t>, </a:t>
            </a:r>
            <a:r>
              <a:rPr lang="en-US" sz="1800" dirty="0" err="1" smtClean="0"/>
              <a:t>PatternFilter</a:t>
            </a:r>
            <a:r>
              <a:rPr lang="en-US" sz="1800" dirty="0" smtClean="0"/>
              <a:t>, </a:t>
            </a:r>
            <a:r>
              <a:rPr lang="en-US" sz="1800" dirty="0" err="1" smtClean="0"/>
              <a:t>TextFilter</a:t>
            </a:r>
            <a:endParaRPr lang="en-US" sz="1800" dirty="0" smtClean="0"/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Objective Function, Constraints and Sensitivities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" y="12125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Objective Sensitivities: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31751" name="Object 9"/>
          <p:cNvGraphicFramePr>
            <a:graphicFrameLocks noChangeAspect="1"/>
          </p:cNvGraphicFramePr>
          <p:nvPr/>
        </p:nvGraphicFramePr>
        <p:xfrm>
          <a:off x="762000" y="1539240"/>
          <a:ext cx="5741988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60" name="Equation" r:id="rId3" imgW="3581280" imgH="685800" progId="Equation.3">
                  <p:embed/>
                </p:oleObj>
              </mc:Choice>
              <mc:Fallback>
                <p:oleObj name="Equation" r:id="rId3" imgW="3581280" imgH="685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39240"/>
                        <a:ext cx="5741988" cy="1085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8"/>
          <p:cNvGraphicFramePr>
            <a:graphicFrameLocks noChangeAspect="1"/>
          </p:cNvGraphicFramePr>
          <p:nvPr/>
        </p:nvGraphicFramePr>
        <p:xfrm>
          <a:off x="762000" y="3048000"/>
          <a:ext cx="64738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61" name="Equation" r:id="rId5" imgW="4038480" imgH="685800" progId="Equation.3">
                  <p:embed/>
                </p:oleObj>
              </mc:Choice>
              <mc:Fallback>
                <p:oleObj name="Equation" r:id="rId5" imgW="4038480" imgH="685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48000"/>
                        <a:ext cx="6473825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62000" y="4267200"/>
          <a:ext cx="55975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62" name="Equation" r:id="rId7" imgW="3492360" imgH="685800" progId="Equation.3">
                  <p:embed/>
                </p:oleObj>
              </mc:Choice>
              <mc:Fallback>
                <p:oleObj name="Equation" r:id="rId7" imgW="3492360" imgH="685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267200"/>
                        <a:ext cx="5597525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Object 10"/>
          <p:cNvGraphicFramePr>
            <a:graphicFrameLocks noChangeAspect="1"/>
          </p:cNvGraphicFramePr>
          <p:nvPr/>
        </p:nvGraphicFramePr>
        <p:xfrm>
          <a:off x="741363" y="5562600"/>
          <a:ext cx="572135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63" name="Equation" r:id="rId9" imgW="3568680" imgH="685800" progId="Equation.3">
                  <p:embed/>
                </p:oleObj>
              </mc:Choice>
              <mc:Fallback>
                <p:oleObj name="Equation" r:id="rId9" imgW="3568680" imgH="685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5562600"/>
                        <a:ext cx="5721350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0" y="26670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Constraints Sensitivities: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i="1" smtClean="0"/>
              <a:t>Modified One Point Approximation (MOA)</a:t>
            </a:r>
          </a:p>
        </p:txBody>
      </p:sp>
      <p:sp>
        <p:nvSpPr>
          <p:cNvPr id="4102" name="TextBox 7"/>
          <p:cNvSpPr txBox="1">
            <a:spLocks noChangeArrowheads="1"/>
          </p:cNvSpPr>
          <p:nvPr/>
        </p:nvSpPr>
        <p:spPr bwMode="auto">
          <a:xfrm>
            <a:off x="419100" y="1562100"/>
            <a:ext cx="5267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i="1" smtClean="0">
                <a:solidFill>
                  <a:srgbClr val="000000"/>
                </a:solidFill>
              </a:rPr>
              <a:t>Apply SOA to the lift per unit span F</a:t>
            </a:r>
            <a:r>
              <a:rPr lang="en-US" b="1" i="1" baseline="-25000" smtClean="0">
                <a:solidFill>
                  <a:srgbClr val="000000"/>
                </a:solidFill>
              </a:rPr>
              <a:t>i</a:t>
            </a:r>
            <a:r>
              <a:rPr lang="en-US" b="1" i="1" smtClean="0">
                <a:solidFill>
                  <a:srgbClr val="000000"/>
                </a:solidFill>
              </a:rPr>
              <a:t>  not to D</a:t>
            </a:r>
            <a:r>
              <a:rPr lang="en-US" b="1" i="1" baseline="-25000" smtClean="0">
                <a:solidFill>
                  <a:srgbClr val="000000"/>
                </a:solidFill>
              </a:rPr>
              <a:t>I</a:t>
            </a:r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1676400" y="2247900"/>
          <a:ext cx="50561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74" name="Equation" r:id="rId3" imgW="2031840" imgH="253800" progId="Equation.3">
                  <p:embed/>
                </p:oleObj>
              </mc:Choice>
              <mc:Fallback>
                <p:oleObj name="Equation" r:id="rId3" imgW="203184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47900"/>
                        <a:ext cx="5056188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7"/>
          <p:cNvGraphicFramePr>
            <a:graphicFrameLocks noChangeAspect="1"/>
          </p:cNvGraphicFramePr>
          <p:nvPr/>
        </p:nvGraphicFramePr>
        <p:xfrm>
          <a:off x="293688" y="3048000"/>
          <a:ext cx="885031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75" name="Equation" r:id="rId5" imgW="3556000" imgH="482600" progId="Equation.3">
                  <p:embed/>
                </p:oleObj>
              </mc:Choice>
              <mc:Fallback>
                <p:oleObj name="Equation" r:id="rId5" imgW="35560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3048000"/>
                        <a:ext cx="8850312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8"/>
          <p:cNvGraphicFramePr>
            <a:graphicFrameLocks noChangeAspect="1"/>
          </p:cNvGraphicFramePr>
          <p:nvPr/>
        </p:nvGraphicFramePr>
        <p:xfrm>
          <a:off x="2514600" y="4648200"/>
          <a:ext cx="30353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876" name="Equation" r:id="rId7" imgW="1218960" imgH="457200" progId="Equation.3">
                  <p:embed/>
                </p:oleObj>
              </mc:Choice>
              <mc:Fallback>
                <p:oleObj name="Equation" r:id="rId7" imgW="121896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648200"/>
                        <a:ext cx="3035300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6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162800" cy="885825"/>
          </a:xfrm>
        </p:spPr>
        <p:txBody>
          <a:bodyPr/>
          <a:lstStyle/>
          <a:p>
            <a:pPr eaLnBrk="1" hangingPunct="1"/>
            <a:r>
              <a:rPr lang="en-US" sz="2800" i="1" smtClean="0"/>
              <a:t>Kriging Approximation</a:t>
            </a:r>
          </a:p>
        </p:txBody>
      </p:sp>
      <p:graphicFrame>
        <p:nvGraphicFramePr>
          <p:cNvPr id="5122" name="Object 1"/>
          <p:cNvGraphicFramePr>
            <a:graphicFrameLocks noChangeAspect="1"/>
          </p:cNvGraphicFramePr>
          <p:nvPr/>
        </p:nvGraphicFramePr>
        <p:xfrm>
          <a:off x="2514600" y="1028700"/>
          <a:ext cx="32385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68" name="Equation" r:id="rId3" imgW="1549080" imgH="469800" progId="Equation.3">
                  <p:embed/>
                </p:oleObj>
              </mc:Choice>
              <mc:Fallback>
                <p:oleObj name="Equation" r:id="rId3" imgW="1549080" imgH="469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028700"/>
                        <a:ext cx="323850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"/>
          <p:cNvGraphicFramePr>
            <a:graphicFrameLocks noChangeAspect="1"/>
          </p:cNvGraphicFramePr>
          <p:nvPr/>
        </p:nvGraphicFramePr>
        <p:xfrm>
          <a:off x="228600" y="1547813"/>
          <a:ext cx="15494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69" name="Equation" r:id="rId5" imgW="672840" imgH="469800" progId="Equation.3">
                  <p:embed/>
                </p:oleObj>
              </mc:Choice>
              <mc:Fallback>
                <p:oleObj name="Equation" r:id="rId5" imgW="672840" imgH="469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47813"/>
                        <a:ext cx="1549400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TextBox 13"/>
          <p:cNvSpPr txBox="1">
            <a:spLocks noChangeArrowheads="1"/>
          </p:cNvSpPr>
          <p:nvPr/>
        </p:nvSpPr>
        <p:spPr bwMode="auto">
          <a:xfrm>
            <a:off x="1943100" y="1966913"/>
            <a:ext cx="6413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Is a generalized regression model (often chosen as a constant in practice)</a:t>
            </a:r>
          </a:p>
        </p:txBody>
      </p:sp>
      <p:graphicFrame>
        <p:nvGraphicFramePr>
          <p:cNvPr id="5124" name="Object 1"/>
          <p:cNvGraphicFramePr>
            <a:graphicFrameLocks noChangeAspect="1"/>
          </p:cNvGraphicFramePr>
          <p:nvPr/>
        </p:nvGraphicFramePr>
        <p:xfrm>
          <a:off x="228600" y="2592388"/>
          <a:ext cx="8191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70" name="Equation" r:id="rId7" imgW="355320" imgH="228600" progId="Equation.3">
                  <p:embed/>
                </p:oleObj>
              </mc:Choice>
              <mc:Fallback>
                <p:oleObj name="Equation" r:id="rId7" imgW="3553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2388"/>
                        <a:ext cx="8191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TextBox 15"/>
          <p:cNvSpPr txBox="1">
            <a:spLocks noChangeArrowheads="1"/>
          </p:cNvSpPr>
          <p:nvPr/>
        </p:nvSpPr>
        <p:spPr bwMode="auto">
          <a:xfrm>
            <a:off x="1219200" y="2689225"/>
            <a:ext cx="3194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Are a set of chosen basis functions</a:t>
            </a:r>
          </a:p>
        </p:txBody>
      </p:sp>
      <p:graphicFrame>
        <p:nvGraphicFramePr>
          <p:cNvPr id="5125" name="Object 1"/>
          <p:cNvGraphicFramePr>
            <a:graphicFrameLocks noChangeAspect="1"/>
          </p:cNvGraphicFramePr>
          <p:nvPr/>
        </p:nvGraphicFramePr>
        <p:xfrm>
          <a:off x="2857500" y="3338513"/>
          <a:ext cx="3040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71" name="Equation" r:id="rId9" imgW="1320480" imgH="241200" progId="Equation.3">
                  <p:embed/>
                </p:oleObj>
              </mc:Choice>
              <mc:Fallback>
                <p:oleObj name="Equation" r:id="rId9" imgW="132048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3338513"/>
                        <a:ext cx="3040063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1"/>
          <p:cNvGraphicFramePr>
            <a:graphicFrameLocks noChangeAspect="1"/>
          </p:cNvGraphicFramePr>
          <p:nvPr/>
        </p:nvGraphicFramePr>
        <p:xfrm>
          <a:off x="228600" y="3338513"/>
          <a:ext cx="4095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72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338513"/>
                        <a:ext cx="40957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TextBox 18"/>
          <p:cNvSpPr txBox="1">
            <a:spLocks noChangeArrowheads="1"/>
          </p:cNvSpPr>
          <p:nvPr/>
        </p:nvSpPr>
        <p:spPr bwMode="auto">
          <a:xfrm>
            <a:off x="838200" y="3414713"/>
            <a:ext cx="1962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Are found by solving</a:t>
            </a:r>
          </a:p>
        </p:txBody>
      </p:sp>
      <p:sp>
        <p:nvSpPr>
          <p:cNvPr id="5134" name="TextBox 19"/>
          <p:cNvSpPr txBox="1">
            <a:spLocks noChangeArrowheads="1"/>
          </p:cNvSpPr>
          <p:nvPr/>
        </p:nvSpPr>
        <p:spPr bwMode="auto">
          <a:xfrm>
            <a:off x="5949950" y="3452813"/>
            <a:ext cx="2668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(least squares if R is identity)</a:t>
            </a:r>
          </a:p>
        </p:txBody>
      </p:sp>
      <p:graphicFrame>
        <p:nvGraphicFramePr>
          <p:cNvPr id="5127" name="Object 1"/>
          <p:cNvGraphicFramePr>
            <a:graphicFrameLocks noChangeAspect="1"/>
          </p:cNvGraphicFramePr>
          <p:nvPr/>
        </p:nvGraphicFramePr>
        <p:xfrm>
          <a:off x="228600" y="4024313"/>
          <a:ext cx="18430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73" name="Equation" r:id="rId13" imgW="799920" imgH="241200" progId="Equation.3">
                  <p:embed/>
                </p:oleObj>
              </mc:Choice>
              <mc:Fallback>
                <p:oleObj name="Equation" r:id="rId13" imgW="799920" imgH="241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024313"/>
                        <a:ext cx="1843088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1"/>
          <p:cNvGraphicFramePr>
            <a:graphicFrameLocks noChangeAspect="1"/>
          </p:cNvGraphicFramePr>
          <p:nvPr/>
        </p:nvGraphicFramePr>
        <p:xfrm>
          <a:off x="228600" y="4678363"/>
          <a:ext cx="8191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74" name="Equation" r:id="rId15" imgW="355320" imgH="228600" progId="Equation.3">
                  <p:embed/>
                </p:oleObj>
              </mc:Choice>
              <mc:Fallback>
                <p:oleObj name="Equation" r:id="rId15" imgW="355320" imgH="2286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678363"/>
                        <a:ext cx="819150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TextBox 22"/>
          <p:cNvSpPr txBox="1">
            <a:spLocks noChangeArrowheads="1"/>
          </p:cNvSpPr>
          <p:nvPr/>
        </p:nvSpPr>
        <p:spPr bwMode="auto">
          <a:xfrm>
            <a:off x="1230313" y="4786313"/>
            <a:ext cx="2046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Is a correlation matrix</a:t>
            </a:r>
          </a:p>
        </p:txBody>
      </p:sp>
      <p:graphicFrame>
        <p:nvGraphicFramePr>
          <p:cNvPr id="5129" name="Object 1"/>
          <p:cNvGraphicFramePr>
            <a:graphicFrameLocks noChangeAspect="1"/>
          </p:cNvGraphicFramePr>
          <p:nvPr/>
        </p:nvGraphicFramePr>
        <p:xfrm>
          <a:off x="228600" y="5313363"/>
          <a:ext cx="3206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075" name="Equation" r:id="rId17" imgW="139680" imgH="164880" progId="Equation.3">
                  <p:embed/>
                </p:oleObj>
              </mc:Choice>
              <mc:Fallback>
                <p:oleObj name="Equation" r:id="rId17" imgW="139680" imgH="1648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313363"/>
                        <a:ext cx="320675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TextBox 25"/>
          <p:cNvSpPr txBox="1">
            <a:spLocks noChangeArrowheads="1"/>
          </p:cNvSpPr>
          <p:nvPr/>
        </p:nvSpPr>
        <p:spPr bwMode="auto">
          <a:xfrm>
            <a:off x="800100" y="5319713"/>
            <a:ext cx="4849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Vector of known responses at random sampling points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050925" y="65088"/>
            <a:ext cx="70231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60438">
              <a:lnSpc>
                <a:spcPct val="90000"/>
              </a:lnSpc>
            </a:pPr>
            <a:r>
              <a:rPr lang="en-US" sz="32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Typical Target Application</a:t>
            </a:r>
          </a:p>
          <a:p>
            <a:pPr algn="ctr" defTabSz="960438">
              <a:lnSpc>
                <a:spcPct val="90000"/>
              </a:lnSpc>
            </a:pPr>
            <a:r>
              <a:rPr lang="en-US" sz="3200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Efficient Supersonic Configuration</a:t>
            </a:r>
            <a:endParaRPr lang="en-US" sz="3200" b="1" i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5765800" cy="3084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3" cstate="print"/>
          <a:srcRect r="1068"/>
          <a:stretch>
            <a:fillRect/>
          </a:stretch>
        </p:blipFill>
        <p:spPr bwMode="auto">
          <a:xfrm>
            <a:off x="2895601" y="4012720"/>
            <a:ext cx="6248400" cy="2845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7"/>
          <p:cNvSpPr txBox="1">
            <a:spLocks noChangeArrowheads="1"/>
          </p:cNvSpPr>
          <p:nvPr/>
        </p:nvSpPr>
        <p:spPr bwMode="auto">
          <a:xfrm>
            <a:off x="4411663" y="1190625"/>
            <a:ext cx="1419225" cy="6381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</a:rPr>
              <a:t>Baseline configuration and performance data from previous STAV and CESTA studies</a:t>
            </a:r>
          </a:p>
        </p:txBody>
      </p:sp>
      <p:sp>
        <p:nvSpPr>
          <p:cNvPr id="19" name="Text Box 32"/>
          <p:cNvSpPr txBox="1">
            <a:spLocks noChangeArrowheads="1"/>
          </p:cNvSpPr>
          <p:nvPr/>
        </p:nvSpPr>
        <p:spPr bwMode="auto">
          <a:xfrm>
            <a:off x="6019800" y="1219200"/>
            <a:ext cx="2945237" cy="18158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0" cap="none" spc="0" normalizeH="0" baseline="0" noProof="0" dirty="0" smtClean="0">
                <a:uLnTx/>
                <a:uFillTx/>
              </a:rPr>
              <a:t> </a:t>
            </a:r>
            <a:r>
              <a:rPr kumimoji="0" lang="en-US" sz="1600" b="0" i="0" u="sng" strike="noStrike" kern="0" cap="none" spc="0" normalizeH="0" baseline="0" noProof="0" dirty="0">
                <a:uLnTx/>
                <a:uFillTx/>
              </a:rPr>
              <a:t>Requirements: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uLnTx/>
                <a:uFillTx/>
              </a:rPr>
              <a:t>Range = 4000 </a:t>
            </a:r>
            <a:r>
              <a:rPr kumimoji="0" lang="en-US" sz="1600" b="0" i="0" u="none" strike="noStrike" kern="0" cap="none" spc="0" normalizeH="0" baseline="0" noProof="0" dirty="0" err="1">
                <a:uLnTx/>
                <a:uFillTx/>
              </a:rPr>
              <a:t>nmi</a:t>
            </a:r>
            <a:endParaRPr kumimoji="0" lang="en-US" sz="1600" b="0" i="0" u="none" strike="noStrike" kern="0" cap="none" spc="0" normalizeH="0" baseline="0" noProof="0" dirty="0"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uLnTx/>
                <a:uFillTx/>
              </a:rPr>
              <a:t>Payload = 5-10 % weight fraction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uLnTx/>
                <a:uFillTx/>
              </a:rPr>
              <a:t>Maneuver Loads at Cruise – 2.5 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uLnTx/>
                <a:uFillTx/>
              </a:rPr>
              <a:t>Cruise speed: Mach 2.0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uLnTx/>
                <a:uFillTx/>
              </a:rPr>
              <a:t>Cruise L/D: 8.5-9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uLnTx/>
                <a:uFillTx/>
              </a:rPr>
              <a:t>Level 1 Flying Qualities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2400" y="2819400"/>
            <a:ext cx="8229600" cy="3886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1000" y="1371600"/>
            <a:ext cx="3810000" cy="13716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i="1" dirty="0" smtClean="0">
                <a:solidFill>
                  <a:srgbClr val="254061"/>
                </a:solidFill>
                <a:latin typeface="Arial"/>
                <a:cs typeface="Arial"/>
              </a:rPr>
              <a:t>Engineering – Induced Drag Optimization Model Definition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81000" y="1143000"/>
            <a:ext cx="8077200" cy="544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prstClr val="black"/>
                </a:solidFill>
              </a:rPr>
              <a:t>OptimizationModel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omodel</a:t>
            </a:r>
            <a:r>
              <a:rPr lang="en-US" sz="1200" dirty="0" smtClean="0">
                <a:solidFill>
                  <a:prstClr val="black"/>
                </a:solidFill>
              </a:rPr>
              <a:t> = </a:t>
            </a:r>
            <a:r>
              <a:rPr lang="en-US" sz="1200" dirty="0" err="1" smtClean="0">
                <a:solidFill>
                  <a:prstClr val="black"/>
                </a:solidFill>
              </a:rPr>
              <a:t>optimizationModel("Induced</a:t>
            </a:r>
            <a:r>
              <a:rPr lang="en-US" sz="1200" dirty="0" smtClean="0">
                <a:solidFill>
                  <a:prstClr val="black"/>
                </a:solidFill>
              </a:rPr>
              <a:t> Drag”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designVars(vars(loop("i",1,20),"beta$i$", 0.2, -10.0, 10.0)),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linkedVars(names(loop("i",21,40),"betal$i$")),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designVars(var("alpha</a:t>
            </a:r>
            <a:r>
              <a:rPr lang="en-US" sz="1200" dirty="0" smtClean="0">
                <a:solidFill>
                  <a:prstClr val="black"/>
                </a:solidFill>
              </a:rPr>
              <a:t>", 5.0, -5.0, 10.0)),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designVars(var("mach",0.75, 0.7, 0.85)),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designVars(var("q</a:t>
            </a:r>
            <a:r>
              <a:rPr lang="en-US" sz="1200" dirty="0" smtClean="0">
                <a:solidFill>
                  <a:prstClr val="black"/>
                </a:solidFill>
              </a:rPr>
              <a:t>", 5.0, 4.5, 10.0)),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designVars(var("static</a:t>
            </a:r>
            <a:r>
              <a:rPr lang="en-US" sz="1200" dirty="0" smtClean="0">
                <a:solidFill>
                  <a:prstClr val="black"/>
                </a:solidFill>
              </a:rPr>
              <a:t> pressure", -1., -1., 14.696))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parameter("gamma</a:t>
            </a:r>
            <a:r>
              <a:rPr lang="en-US" sz="1200" dirty="0" smtClean="0">
                <a:solidFill>
                  <a:prstClr val="black"/>
                </a:solidFill>
              </a:rPr>
              <a:t>", 1.4),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	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dependentVar("DI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realization(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evaluation("LinearPotentialExact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DIAstrosExacte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differentiation(wrt(names(loop("i",1,40),"Lpus$i$"),"q"), gradient("DIAstrosExacteg1"))),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evaluation("LinearPotentialSOA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DIAstrosSOAe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differentiation(wrt(names(loop("i",1,40),"Lpus$i$"),"q"), gradient("DIAstrosSOAeg1"))),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evaluation("LinearPotentialMOA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DIAstrosMOAe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differentiation(wrt(names(loop("i",1,40),"Lpus$i$"),"q"), gradient("DIAstrosMOAeg1"))),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evaluation("LinearPotentialKriging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DIAstrosKriginge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 differentiation(wrt(names(loop("i",1,40),"Lpus$i$"), "</a:t>
            </a:r>
            <a:r>
              <a:rPr lang="en-US" sz="1200" dirty="0" err="1" smtClean="0">
                <a:solidFill>
                  <a:prstClr val="black"/>
                </a:solidFill>
              </a:rPr>
              <a:t>q</a:t>
            </a:r>
            <a:r>
              <a:rPr lang="en-US" sz="1200" dirty="0" smtClean="0">
                <a:solidFill>
                  <a:prstClr val="black"/>
                </a:solidFill>
              </a:rPr>
              <a:t>"), gradient("DIAstrosKrigingeg1"))),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evaluation("EulerExact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DIAvusExacte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differentiation(wrt(names(loop("i",1,40),"Lpus$i$"),"static pressure", "mach"), gradient("DIAvusExacteg1"))),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evaluation("EulerSOA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DIAvusSOAe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 differentiation(wrt(names(loop("i",1,40),"Lpus$i$"),"static pressure", "mach"), gradient("DIAvusSOAeg1"))),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evaluation("EulerMOA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DIAvusMOAe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differentiation(wrt(names(loop("i",1,40),"Lpus$i$"),"static pressure", "mach"), gradient("DIAvusMOAeg1"))),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evaluation("EulerKriging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DIAvusKriginge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 "static pressure", "mach"), gradient("DIAvusKrigingeg1")))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)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),		</a:t>
            </a:r>
          </a:p>
        </p:txBody>
      </p:sp>
    </p:spTree>
    <p:extLst>
      <p:ext uri="{BB962C8B-B14F-4D97-AF65-F5344CB8AC3E}">
        <p14:creationId xmlns:p14="http://schemas.microsoft.com/office/powerpoint/2010/main" val="16013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162800" cy="885825"/>
          </a:xfrm>
        </p:spPr>
        <p:txBody>
          <a:bodyPr/>
          <a:lstStyle/>
          <a:p>
            <a:pPr eaLnBrk="1" hangingPunct="1"/>
            <a:r>
              <a:rPr lang="en-US" sz="2800" i="1" smtClean="0"/>
              <a:t>Kriging Approximation</a:t>
            </a:r>
          </a:p>
        </p:txBody>
      </p:sp>
      <p:graphicFrame>
        <p:nvGraphicFramePr>
          <p:cNvPr id="6146" name="Object 1"/>
          <p:cNvGraphicFramePr>
            <a:graphicFrameLocks noChangeAspect="1"/>
          </p:cNvGraphicFramePr>
          <p:nvPr/>
        </p:nvGraphicFramePr>
        <p:xfrm>
          <a:off x="2487613" y="987425"/>
          <a:ext cx="35941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58" name="Equation" r:id="rId3" imgW="1562040" imgH="469800" progId="Equation.3">
                  <p:embed/>
                </p:oleObj>
              </mc:Choice>
              <mc:Fallback>
                <p:oleObj name="Equation" r:id="rId3" imgW="1562040" imgH="469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987425"/>
                        <a:ext cx="3594100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2"/>
          <p:cNvGraphicFramePr>
            <a:graphicFrameLocks noChangeAspect="1"/>
          </p:cNvGraphicFramePr>
          <p:nvPr/>
        </p:nvGraphicFramePr>
        <p:xfrm>
          <a:off x="876300" y="2628900"/>
          <a:ext cx="44116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59" name="Equation" r:id="rId5" imgW="1917360" imgH="215640" progId="Equation.3">
                  <p:embed/>
                </p:oleObj>
              </mc:Choice>
              <mc:Fallback>
                <p:oleObj name="Equation" r:id="rId5" imgW="191736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2628900"/>
                        <a:ext cx="4411663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TextBox 8"/>
          <p:cNvSpPr txBox="1">
            <a:spLocks noChangeArrowheads="1"/>
          </p:cNvSpPr>
          <p:nvPr/>
        </p:nvSpPr>
        <p:spPr bwMode="auto">
          <a:xfrm>
            <a:off x="838200" y="1943100"/>
            <a:ext cx="7772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 is one realization of a Gaussian process with mean of zero, variance         , and a covariance that satisfies </a:t>
            </a:r>
          </a:p>
        </p:txBody>
      </p:sp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0" y="1943100"/>
          <a:ext cx="7747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60" name="Equation" r:id="rId7" imgW="291960" imgH="190440" progId="Equation.3">
                  <p:embed/>
                </p:oleObj>
              </mc:Choice>
              <mc:Fallback>
                <p:oleObj name="Equation" r:id="rId7" imgW="291960" imgH="1904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43100"/>
                        <a:ext cx="7747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7"/>
          <p:cNvGraphicFramePr>
            <a:graphicFrameLocks noChangeAspect="1"/>
          </p:cNvGraphicFramePr>
          <p:nvPr/>
        </p:nvGraphicFramePr>
        <p:xfrm>
          <a:off x="6743700" y="1905000"/>
          <a:ext cx="3587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61" name="Equation" r:id="rId9" imgW="190440" imgH="190440" progId="Equation.3">
                  <p:embed/>
                </p:oleObj>
              </mc:Choice>
              <mc:Fallback>
                <p:oleObj name="Equation" r:id="rId9" imgW="190440" imgH="1904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0" y="1905000"/>
                        <a:ext cx="358775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8"/>
          <p:cNvGraphicFramePr>
            <a:graphicFrameLocks noChangeAspect="1"/>
          </p:cNvGraphicFramePr>
          <p:nvPr/>
        </p:nvGraphicFramePr>
        <p:xfrm>
          <a:off x="952500" y="3619500"/>
          <a:ext cx="22479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62" name="Equation" r:id="rId11" imgW="1282680" imgH="583920" progId="Equation.3">
                  <p:embed/>
                </p:oleObj>
              </mc:Choice>
              <mc:Fallback>
                <p:oleObj name="Equation" r:id="rId11" imgW="1282680" imgH="5839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619500"/>
                        <a:ext cx="22479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TextBox 11"/>
          <p:cNvSpPr txBox="1">
            <a:spLocks noChangeArrowheads="1"/>
          </p:cNvSpPr>
          <p:nvPr/>
        </p:nvSpPr>
        <p:spPr bwMode="auto">
          <a:xfrm>
            <a:off x="4076700" y="4076700"/>
            <a:ext cx="28352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(Gaussian correlation function)</a:t>
            </a:r>
          </a:p>
        </p:txBody>
      </p:sp>
      <p:graphicFrame>
        <p:nvGraphicFramePr>
          <p:cNvPr id="6151" name="Object 8"/>
          <p:cNvGraphicFramePr>
            <a:graphicFrameLocks noChangeAspect="1"/>
          </p:cNvGraphicFramePr>
          <p:nvPr/>
        </p:nvGraphicFramePr>
        <p:xfrm>
          <a:off x="990600" y="4610100"/>
          <a:ext cx="3243263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63" name="Equation" r:id="rId13" imgW="2234880" imgH="1676160" progId="Equation.3">
                  <p:embed/>
                </p:oleObj>
              </mc:Choice>
              <mc:Fallback>
                <p:oleObj name="Equation" r:id="rId13" imgW="2234880" imgH="167616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610100"/>
                        <a:ext cx="3243263" cy="232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TextBox 11"/>
          <p:cNvSpPr txBox="1">
            <a:spLocks noChangeArrowheads="1"/>
          </p:cNvSpPr>
          <p:nvPr/>
        </p:nvSpPr>
        <p:spPr bwMode="auto">
          <a:xfrm>
            <a:off x="4305300" y="5715000"/>
            <a:ext cx="311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(Cubic Spline correlation function)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914400" y="3290888"/>
          <a:ext cx="2667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064" name="Equation" r:id="rId15" imgW="152280" imgH="164880" progId="Equation.3">
                  <p:embed/>
                </p:oleObj>
              </mc:Choice>
              <mc:Fallback>
                <p:oleObj name="Equation" r:id="rId15" imgW="152280" imgH="1648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90888"/>
                        <a:ext cx="266700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TextBox 11"/>
          <p:cNvSpPr txBox="1">
            <a:spLocks noChangeArrowheads="1"/>
          </p:cNvSpPr>
          <p:nvPr/>
        </p:nvSpPr>
        <p:spPr bwMode="auto">
          <a:xfrm>
            <a:off x="1333500" y="3275013"/>
            <a:ext cx="5195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Is the correlation function. Two considered in this work are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i="1" smtClean="0"/>
              <a:t>Modified One Point Approximation (MOA)</a:t>
            </a:r>
          </a:p>
        </p:txBody>
      </p:sp>
      <p:sp>
        <p:nvSpPr>
          <p:cNvPr id="4102" name="TextBox 7"/>
          <p:cNvSpPr txBox="1">
            <a:spLocks noChangeArrowheads="1"/>
          </p:cNvSpPr>
          <p:nvPr/>
        </p:nvSpPr>
        <p:spPr bwMode="auto">
          <a:xfrm>
            <a:off x="419100" y="1562100"/>
            <a:ext cx="5267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i="1" smtClean="0">
                <a:solidFill>
                  <a:srgbClr val="000000"/>
                </a:solidFill>
              </a:rPr>
              <a:t>Apply SOA to the lift per unit span F</a:t>
            </a:r>
            <a:r>
              <a:rPr lang="en-US" b="1" i="1" baseline="-25000" smtClean="0">
                <a:solidFill>
                  <a:srgbClr val="000000"/>
                </a:solidFill>
              </a:rPr>
              <a:t>i</a:t>
            </a:r>
            <a:r>
              <a:rPr lang="en-US" b="1" i="1" smtClean="0">
                <a:solidFill>
                  <a:srgbClr val="000000"/>
                </a:solidFill>
              </a:rPr>
              <a:t>  not to D</a:t>
            </a:r>
            <a:r>
              <a:rPr lang="en-US" b="1" i="1" baseline="-25000" smtClean="0">
                <a:solidFill>
                  <a:srgbClr val="000000"/>
                </a:solidFill>
              </a:rPr>
              <a:t>I</a:t>
            </a:r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1676400" y="2247900"/>
          <a:ext cx="5056188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946" name="Equation" r:id="rId3" imgW="2031840" imgH="253800" progId="Equation.3">
                  <p:embed/>
                </p:oleObj>
              </mc:Choice>
              <mc:Fallback>
                <p:oleObj name="Equation" r:id="rId3" imgW="2031840" imgH="253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247900"/>
                        <a:ext cx="5056188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7"/>
          <p:cNvGraphicFramePr>
            <a:graphicFrameLocks noChangeAspect="1"/>
          </p:cNvGraphicFramePr>
          <p:nvPr/>
        </p:nvGraphicFramePr>
        <p:xfrm>
          <a:off x="293688" y="3048000"/>
          <a:ext cx="8850312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947" name="Equation" r:id="rId5" imgW="3556000" imgH="482600" progId="Equation.3">
                  <p:embed/>
                </p:oleObj>
              </mc:Choice>
              <mc:Fallback>
                <p:oleObj name="Equation" r:id="rId5" imgW="35560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3048000"/>
                        <a:ext cx="8850312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8"/>
          <p:cNvGraphicFramePr>
            <a:graphicFrameLocks noChangeAspect="1"/>
          </p:cNvGraphicFramePr>
          <p:nvPr/>
        </p:nvGraphicFramePr>
        <p:xfrm>
          <a:off x="2514600" y="4648200"/>
          <a:ext cx="30353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948" name="Equation" r:id="rId7" imgW="1218960" imgH="457200" progId="Equation.3">
                  <p:embed/>
                </p:oleObj>
              </mc:Choice>
              <mc:Fallback>
                <p:oleObj name="Equation" r:id="rId7" imgW="121896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648200"/>
                        <a:ext cx="3035300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6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162800" cy="885825"/>
          </a:xfrm>
        </p:spPr>
        <p:txBody>
          <a:bodyPr/>
          <a:lstStyle/>
          <a:p>
            <a:pPr eaLnBrk="1" hangingPunct="1"/>
            <a:r>
              <a:rPr lang="en-US" sz="2800" i="1" smtClean="0"/>
              <a:t>Kriging Approximation</a:t>
            </a:r>
          </a:p>
        </p:txBody>
      </p:sp>
      <p:graphicFrame>
        <p:nvGraphicFramePr>
          <p:cNvPr id="5122" name="Object 1"/>
          <p:cNvGraphicFramePr>
            <a:graphicFrameLocks noChangeAspect="1"/>
          </p:cNvGraphicFramePr>
          <p:nvPr/>
        </p:nvGraphicFramePr>
        <p:xfrm>
          <a:off x="2514600" y="1028700"/>
          <a:ext cx="32385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40" name="Equation" r:id="rId3" imgW="1549080" imgH="469800" progId="Equation.3">
                  <p:embed/>
                </p:oleObj>
              </mc:Choice>
              <mc:Fallback>
                <p:oleObj name="Equation" r:id="rId3" imgW="1549080" imgH="469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028700"/>
                        <a:ext cx="323850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"/>
          <p:cNvGraphicFramePr>
            <a:graphicFrameLocks noChangeAspect="1"/>
          </p:cNvGraphicFramePr>
          <p:nvPr/>
        </p:nvGraphicFramePr>
        <p:xfrm>
          <a:off x="228600" y="1547813"/>
          <a:ext cx="15494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41" name="Equation" r:id="rId5" imgW="672840" imgH="469800" progId="Equation.3">
                  <p:embed/>
                </p:oleObj>
              </mc:Choice>
              <mc:Fallback>
                <p:oleObj name="Equation" r:id="rId5" imgW="672840" imgH="469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47813"/>
                        <a:ext cx="1549400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TextBox 13"/>
          <p:cNvSpPr txBox="1">
            <a:spLocks noChangeArrowheads="1"/>
          </p:cNvSpPr>
          <p:nvPr/>
        </p:nvSpPr>
        <p:spPr bwMode="auto">
          <a:xfrm>
            <a:off x="1943100" y="1966913"/>
            <a:ext cx="6413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Is a generalized regression model (often chosen as a constant in practice)</a:t>
            </a:r>
          </a:p>
        </p:txBody>
      </p:sp>
      <p:graphicFrame>
        <p:nvGraphicFramePr>
          <p:cNvPr id="5124" name="Object 1"/>
          <p:cNvGraphicFramePr>
            <a:graphicFrameLocks noChangeAspect="1"/>
          </p:cNvGraphicFramePr>
          <p:nvPr/>
        </p:nvGraphicFramePr>
        <p:xfrm>
          <a:off x="228600" y="2592388"/>
          <a:ext cx="8191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42" name="Equation" r:id="rId7" imgW="355320" imgH="228600" progId="Equation.3">
                  <p:embed/>
                </p:oleObj>
              </mc:Choice>
              <mc:Fallback>
                <p:oleObj name="Equation" r:id="rId7" imgW="3553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2388"/>
                        <a:ext cx="8191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TextBox 15"/>
          <p:cNvSpPr txBox="1">
            <a:spLocks noChangeArrowheads="1"/>
          </p:cNvSpPr>
          <p:nvPr/>
        </p:nvSpPr>
        <p:spPr bwMode="auto">
          <a:xfrm>
            <a:off x="1219200" y="2689225"/>
            <a:ext cx="31940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Are a set of chosen basis functions</a:t>
            </a:r>
          </a:p>
        </p:txBody>
      </p:sp>
      <p:graphicFrame>
        <p:nvGraphicFramePr>
          <p:cNvPr id="5125" name="Object 1"/>
          <p:cNvGraphicFramePr>
            <a:graphicFrameLocks noChangeAspect="1"/>
          </p:cNvGraphicFramePr>
          <p:nvPr/>
        </p:nvGraphicFramePr>
        <p:xfrm>
          <a:off x="2857500" y="3338513"/>
          <a:ext cx="3040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43" name="Equation" r:id="rId9" imgW="1320480" imgH="241200" progId="Equation.3">
                  <p:embed/>
                </p:oleObj>
              </mc:Choice>
              <mc:Fallback>
                <p:oleObj name="Equation" r:id="rId9" imgW="132048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3338513"/>
                        <a:ext cx="3040063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1"/>
          <p:cNvGraphicFramePr>
            <a:graphicFrameLocks noChangeAspect="1"/>
          </p:cNvGraphicFramePr>
          <p:nvPr/>
        </p:nvGraphicFramePr>
        <p:xfrm>
          <a:off x="228600" y="3338513"/>
          <a:ext cx="4095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44" name="Equation" r:id="rId11" imgW="177480" imgH="228600" progId="Equation.3">
                  <p:embed/>
                </p:oleObj>
              </mc:Choice>
              <mc:Fallback>
                <p:oleObj name="Equation" r:id="rId11" imgW="17748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338513"/>
                        <a:ext cx="40957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3" name="TextBox 18"/>
          <p:cNvSpPr txBox="1">
            <a:spLocks noChangeArrowheads="1"/>
          </p:cNvSpPr>
          <p:nvPr/>
        </p:nvSpPr>
        <p:spPr bwMode="auto">
          <a:xfrm>
            <a:off x="838200" y="3414713"/>
            <a:ext cx="1962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Are found by solving</a:t>
            </a:r>
          </a:p>
        </p:txBody>
      </p:sp>
      <p:sp>
        <p:nvSpPr>
          <p:cNvPr id="5134" name="TextBox 19"/>
          <p:cNvSpPr txBox="1">
            <a:spLocks noChangeArrowheads="1"/>
          </p:cNvSpPr>
          <p:nvPr/>
        </p:nvSpPr>
        <p:spPr bwMode="auto">
          <a:xfrm>
            <a:off x="5949950" y="3452813"/>
            <a:ext cx="26685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(least squares if R is identity)</a:t>
            </a:r>
          </a:p>
        </p:txBody>
      </p:sp>
      <p:graphicFrame>
        <p:nvGraphicFramePr>
          <p:cNvPr id="5127" name="Object 1"/>
          <p:cNvGraphicFramePr>
            <a:graphicFrameLocks noChangeAspect="1"/>
          </p:cNvGraphicFramePr>
          <p:nvPr/>
        </p:nvGraphicFramePr>
        <p:xfrm>
          <a:off x="228600" y="4024313"/>
          <a:ext cx="18430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45" name="Equation" r:id="rId13" imgW="799920" imgH="241200" progId="Equation.3">
                  <p:embed/>
                </p:oleObj>
              </mc:Choice>
              <mc:Fallback>
                <p:oleObj name="Equation" r:id="rId13" imgW="799920" imgH="241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024313"/>
                        <a:ext cx="1843088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1"/>
          <p:cNvGraphicFramePr>
            <a:graphicFrameLocks noChangeAspect="1"/>
          </p:cNvGraphicFramePr>
          <p:nvPr/>
        </p:nvGraphicFramePr>
        <p:xfrm>
          <a:off x="228600" y="4678363"/>
          <a:ext cx="81915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46" name="Equation" r:id="rId15" imgW="355320" imgH="228600" progId="Equation.3">
                  <p:embed/>
                </p:oleObj>
              </mc:Choice>
              <mc:Fallback>
                <p:oleObj name="Equation" r:id="rId15" imgW="355320" imgH="2286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678363"/>
                        <a:ext cx="819150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5" name="TextBox 22"/>
          <p:cNvSpPr txBox="1">
            <a:spLocks noChangeArrowheads="1"/>
          </p:cNvSpPr>
          <p:nvPr/>
        </p:nvSpPr>
        <p:spPr bwMode="auto">
          <a:xfrm>
            <a:off x="1230313" y="4786313"/>
            <a:ext cx="20462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Is a correlation matrix</a:t>
            </a:r>
          </a:p>
        </p:txBody>
      </p:sp>
      <p:graphicFrame>
        <p:nvGraphicFramePr>
          <p:cNvPr id="5129" name="Object 1"/>
          <p:cNvGraphicFramePr>
            <a:graphicFrameLocks noChangeAspect="1"/>
          </p:cNvGraphicFramePr>
          <p:nvPr/>
        </p:nvGraphicFramePr>
        <p:xfrm>
          <a:off x="228600" y="5313363"/>
          <a:ext cx="3206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9147" name="Equation" r:id="rId17" imgW="139680" imgH="164880" progId="Equation.3">
                  <p:embed/>
                </p:oleObj>
              </mc:Choice>
              <mc:Fallback>
                <p:oleObj name="Equation" r:id="rId17" imgW="139680" imgH="16488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313363"/>
                        <a:ext cx="320675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7" name="TextBox 25"/>
          <p:cNvSpPr txBox="1">
            <a:spLocks noChangeArrowheads="1"/>
          </p:cNvSpPr>
          <p:nvPr/>
        </p:nvSpPr>
        <p:spPr bwMode="auto">
          <a:xfrm>
            <a:off x="800100" y="5319713"/>
            <a:ext cx="48498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Vector of known responses at random sampling points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162800" cy="885825"/>
          </a:xfrm>
        </p:spPr>
        <p:txBody>
          <a:bodyPr/>
          <a:lstStyle/>
          <a:p>
            <a:pPr eaLnBrk="1" hangingPunct="1"/>
            <a:r>
              <a:rPr lang="en-US" sz="2800" i="1" smtClean="0"/>
              <a:t>Kriging Approximation</a:t>
            </a:r>
          </a:p>
        </p:txBody>
      </p:sp>
      <p:graphicFrame>
        <p:nvGraphicFramePr>
          <p:cNvPr id="6146" name="Object 1"/>
          <p:cNvGraphicFramePr>
            <a:graphicFrameLocks noChangeAspect="1"/>
          </p:cNvGraphicFramePr>
          <p:nvPr/>
        </p:nvGraphicFramePr>
        <p:xfrm>
          <a:off x="2487613" y="987425"/>
          <a:ext cx="3594100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130" name="Equation" r:id="rId3" imgW="1562040" imgH="469800" progId="Equation.3">
                  <p:embed/>
                </p:oleObj>
              </mc:Choice>
              <mc:Fallback>
                <p:oleObj name="Equation" r:id="rId3" imgW="1562040" imgH="469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987425"/>
                        <a:ext cx="3594100" cy="1031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2"/>
          <p:cNvGraphicFramePr>
            <a:graphicFrameLocks noChangeAspect="1"/>
          </p:cNvGraphicFramePr>
          <p:nvPr/>
        </p:nvGraphicFramePr>
        <p:xfrm>
          <a:off x="876300" y="2628900"/>
          <a:ext cx="4411663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131" name="Equation" r:id="rId5" imgW="1917360" imgH="215640" progId="Equation.3">
                  <p:embed/>
                </p:oleObj>
              </mc:Choice>
              <mc:Fallback>
                <p:oleObj name="Equation" r:id="rId5" imgW="1917360" imgH="215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2628900"/>
                        <a:ext cx="4411663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TextBox 8"/>
          <p:cNvSpPr txBox="1">
            <a:spLocks noChangeArrowheads="1"/>
          </p:cNvSpPr>
          <p:nvPr/>
        </p:nvSpPr>
        <p:spPr bwMode="auto">
          <a:xfrm>
            <a:off x="838200" y="1943100"/>
            <a:ext cx="7772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 is one realization of a Gaussian process with mean of zero, variance         , and a covariance that satisfies </a:t>
            </a:r>
          </a:p>
        </p:txBody>
      </p:sp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0" y="1943100"/>
          <a:ext cx="7747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132" name="Equation" r:id="rId7" imgW="291960" imgH="190440" progId="Equation.3">
                  <p:embed/>
                </p:oleObj>
              </mc:Choice>
              <mc:Fallback>
                <p:oleObj name="Equation" r:id="rId7" imgW="291960" imgH="1904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43100"/>
                        <a:ext cx="7747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7"/>
          <p:cNvGraphicFramePr>
            <a:graphicFrameLocks noChangeAspect="1"/>
          </p:cNvGraphicFramePr>
          <p:nvPr/>
        </p:nvGraphicFramePr>
        <p:xfrm>
          <a:off x="6743700" y="1905000"/>
          <a:ext cx="3587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133" name="Equation" r:id="rId9" imgW="190440" imgH="190440" progId="Equation.3">
                  <p:embed/>
                </p:oleObj>
              </mc:Choice>
              <mc:Fallback>
                <p:oleObj name="Equation" r:id="rId9" imgW="190440" imgH="1904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0" y="1905000"/>
                        <a:ext cx="358775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8"/>
          <p:cNvGraphicFramePr>
            <a:graphicFrameLocks noChangeAspect="1"/>
          </p:cNvGraphicFramePr>
          <p:nvPr/>
        </p:nvGraphicFramePr>
        <p:xfrm>
          <a:off x="952500" y="3619500"/>
          <a:ext cx="22479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134" name="Equation" r:id="rId11" imgW="1282680" imgH="583920" progId="Equation.3">
                  <p:embed/>
                </p:oleObj>
              </mc:Choice>
              <mc:Fallback>
                <p:oleObj name="Equation" r:id="rId11" imgW="1282680" imgH="5839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3619500"/>
                        <a:ext cx="2247900" cy="977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TextBox 11"/>
          <p:cNvSpPr txBox="1">
            <a:spLocks noChangeArrowheads="1"/>
          </p:cNvSpPr>
          <p:nvPr/>
        </p:nvSpPr>
        <p:spPr bwMode="auto">
          <a:xfrm>
            <a:off x="4076700" y="4076700"/>
            <a:ext cx="28352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(Gaussian correlation function)</a:t>
            </a:r>
          </a:p>
        </p:txBody>
      </p:sp>
      <p:graphicFrame>
        <p:nvGraphicFramePr>
          <p:cNvPr id="6151" name="Object 8"/>
          <p:cNvGraphicFramePr>
            <a:graphicFrameLocks noChangeAspect="1"/>
          </p:cNvGraphicFramePr>
          <p:nvPr/>
        </p:nvGraphicFramePr>
        <p:xfrm>
          <a:off x="990600" y="4610100"/>
          <a:ext cx="3243263" cy="232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135" name="Equation" r:id="rId13" imgW="2234880" imgH="1676160" progId="Equation.3">
                  <p:embed/>
                </p:oleObj>
              </mc:Choice>
              <mc:Fallback>
                <p:oleObj name="Equation" r:id="rId13" imgW="2234880" imgH="167616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610100"/>
                        <a:ext cx="3243263" cy="2324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6" name="TextBox 11"/>
          <p:cNvSpPr txBox="1">
            <a:spLocks noChangeArrowheads="1"/>
          </p:cNvSpPr>
          <p:nvPr/>
        </p:nvSpPr>
        <p:spPr bwMode="auto">
          <a:xfrm>
            <a:off x="4305300" y="5715000"/>
            <a:ext cx="31146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(Cubic Spline correlation function)</a:t>
            </a:r>
          </a:p>
        </p:txBody>
      </p:sp>
      <p:graphicFrame>
        <p:nvGraphicFramePr>
          <p:cNvPr id="6152" name="Object 8"/>
          <p:cNvGraphicFramePr>
            <a:graphicFrameLocks noChangeAspect="1"/>
          </p:cNvGraphicFramePr>
          <p:nvPr/>
        </p:nvGraphicFramePr>
        <p:xfrm>
          <a:off x="914400" y="3290888"/>
          <a:ext cx="2667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0136" name="Equation" r:id="rId15" imgW="152280" imgH="164880" progId="Equation.3">
                  <p:embed/>
                </p:oleObj>
              </mc:Choice>
              <mc:Fallback>
                <p:oleObj name="Equation" r:id="rId15" imgW="152280" imgH="16488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90888"/>
                        <a:ext cx="266700" cy="276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TextBox 11"/>
          <p:cNvSpPr txBox="1">
            <a:spLocks noChangeArrowheads="1"/>
          </p:cNvSpPr>
          <p:nvPr/>
        </p:nvSpPr>
        <p:spPr bwMode="auto">
          <a:xfrm>
            <a:off x="1333500" y="3275013"/>
            <a:ext cx="5195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smtClean="0">
                <a:solidFill>
                  <a:srgbClr val="000000"/>
                </a:solidFill>
              </a:rPr>
              <a:t>Is the correlation function. Two considered in this work are</a:t>
            </a:r>
          </a:p>
        </p:txBody>
      </p:sp>
    </p:spTree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b="1" dirty="0" smtClean="0"/>
              <a:t> </a:t>
            </a:r>
            <a:r>
              <a:rPr lang="en-US" sz="2800" b="1" i="1" dirty="0" smtClean="0"/>
              <a:t>SORCER is  a Service-Object-Oriented Architecture</a:t>
            </a:r>
            <a:endParaRPr lang="en-US" altLang="en-US" sz="2800" b="1" dirty="0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01376" y="1447800"/>
            <a:ext cx="8521700" cy="5257800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400" b="1" dirty="0" smtClean="0">
                <a:solidFill>
                  <a:srgbClr val="333399"/>
                </a:solidFill>
                <a:latin typeface="Arial" pitchFamily="34" charset="0"/>
              </a:rPr>
              <a:t>A service-oriented product development environment</a:t>
            </a:r>
          </a:p>
          <a:p>
            <a:pPr marL="681038" lvl="1" indent="-333375">
              <a:lnSpc>
                <a:spcPct val="90000"/>
              </a:lnSpc>
              <a:buFontTx/>
              <a:buChar char="•"/>
            </a:pPr>
            <a:r>
              <a:rPr lang="en-US" altLang="en-US" sz="2000" dirty="0" smtClean="0">
                <a:latin typeface="Arial" pitchFamily="34" charset="0"/>
              </a:rPr>
              <a:t>Provides an open flexible design environment which allows universal availability and incorporation of existing data, tools/methods, processes and hardware as </a:t>
            </a:r>
            <a:r>
              <a:rPr lang="en-US" altLang="en-US" sz="2000" u="sng" dirty="0" smtClean="0">
                <a:latin typeface="Arial" pitchFamily="34" charset="0"/>
              </a:rPr>
              <a:t>services</a:t>
            </a:r>
            <a:r>
              <a:rPr lang="en-US" altLang="en-US" sz="2000" dirty="0" smtClean="0">
                <a:latin typeface="Arial" pitchFamily="34" charset="0"/>
              </a:rPr>
              <a:t>.</a:t>
            </a:r>
          </a:p>
          <a:p>
            <a:pPr marL="681038" lvl="1" indent="-333375">
              <a:lnSpc>
                <a:spcPct val="90000"/>
              </a:lnSpc>
              <a:buFontTx/>
              <a:buNone/>
            </a:pPr>
            <a:endParaRPr lang="en-US" altLang="en-US" sz="800" dirty="0" smtClean="0">
              <a:latin typeface="Arial" pitchFamily="34" charset="0"/>
            </a:endParaRPr>
          </a:p>
          <a:p>
            <a:pPr marL="681038" lvl="1" indent="-333375">
              <a:lnSpc>
                <a:spcPct val="90000"/>
              </a:lnSpc>
              <a:buFontTx/>
              <a:buChar char="•"/>
            </a:pPr>
            <a:r>
              <a:rPr lang="en-US" altLang="en-US" sz="2000" dirty="0" smtClean="0">
                <a:latin typeface="Arial" pitchFamily="34" charset="0"/>
              </a:rPr>
              <a:t>Provides a common  way to model your analysis and design process in conjunction with your product data.</a:t>
            </a:r>
            <a:endParaRPr lang="en-US" altLang="en-US" sz="2400" dirty="0" smtClean="0">
              <a:solidFill>
                <a:srgbClr val="333399"/>
              </a:solidFill>
              <a:latin typeface="Arial" pitchFamily="34" charset="0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endParaRPr lang="en-US" altLang="en-US" sz="2400" dirty="0" smtClean="0">
              <a:solidFill>
                <a:srgbClr val="333399"/>
              </a:solidFill>
              <a:latin typeface="Arial" pitchFamily="34" charset="0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400" b="1" dirty="0" smtClean="0">
                <a:solidFill>
                  <a:srgbClr val="333399"/>
                </a:solidFill>
                <a:latin typeface="Arial" pitchFamily="34" charset="0"/>
              </a:rPr>
              <a:t>A network-based distributed framework</a:t>
            </a:r>
          </a:p>
          <a:p>
            <a:pPr marL="681038" lvl="1" indent="-333375">
              <a:lnSpc>
                <a:spcPct val="90000"/>
              </a:lnSpc>
              <a:buFontTx/>
              <a:buChar char="•"/>
            </a:pPr>
            <a:r>
              <a:rPr lang="en-US" altLang="en-US" sz="2000" dirty="0" smtClean="0">
                <a:latin typeface="Arial" pitchFamily="34" charset="0"/>
              </a:rPr>
              <a:t>Supports collaboration among geographically distributed engineering and business partners.</a:t>
            </a:r>
            <a:br>
              <a:rPr lang="en-US" altLang="en-US" sz="2000" dirty="0" smtClean="0">
                <a:latin typeface="Arial" pitchFamily="34" charset="0"/>
              </a:rPr>
            </a:br>
            <a:endParaRPr lang="en-US" altLang="en-US" sz="2000" dirty="0" smtClean="0">
              <a:latin typeface="Arial" pitchFamily="34" charset="0"/>
            </a:endParaRPr>
          </a:p>
          <a:p>
            <a:pPr marL="0" indent="0">
              <a:lnSpc>
                <a:spcPct val="90000"/>
              </a:lnSpc>
              <a:buFontTx/>
              <a:buNone/>
            </a:pPr>
            <a:r>
              <a:rPr lang="en-US" altLang="en-US" sz="2000" dirty="0" smtClean="0">
                <a:latin typeface="Arial" pitchFamily="34" charset="0"/>
              </a:rPr>
              <a:t/>
            </a:r>
            <a:br>
              <a:rPr lang="en-US" altLang="en-US" sz="2000" dirty="0" smtClean="0">
                <a:latin typeface="Arial" pitchFamily="34" charset="0"/>
              </a:rPr>
            </a:br>
            <a:endParaRPr lang="en-US" altLang="en-US" sz="2000" dirty="0" smtClean="0">
              <a:latin typeface="Arial" pitchFamily="34" charset="0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85800" y="5486400"/>
            <a:ext cx="8001001" cy="40011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SORCER Philosophy – Accessibility, Flexibility &amp; Reusability</a:t>
            </a:r>
            <a:endParaRPr lang="en-US" sz="2000" b="1" i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Service Oriented </a:t>
            </a:r>
            <a:r>
              <a:rPr lang="en-US" b="1" i="1" dirty="0" smtClean="0">
                <a:solidFill>
                  <a:srgbClr val="C00000"/>
                </a:solidFill>
              </a:rPr>
              <a:t>Computing </a:t>
            </a:r>
            <a:r>
              <a:rPr lang="en-US" b="1" i="1" dirty="0" err="1" smtClean="0">
                <a:solidFill>
                  <a:srgbClr val="C00000"/>
                </a:solidFill>
              </a:rPr>
              <a:t>EnviRonment</a:t>
            </a:r>
            <a:r>
              <a:rPr lang="en-US" b="1" i="1" dirty="0" smtClean="0"/>
              <a:t> - SORCER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14475"/>
            <a:ext cx="8521700" cy="5257800"/>
          </a:xfrm>
        </p:spPr>
        <p:txBody>
          <a:bodyPr>
            <a:noAutofit/>
          </a:bodyPr>
          <a:lstStyle/>
          <a:p>
            <a:endParaRPr lang="en-US" sz="2000" b="1" dirty="0" smtClean="0"/>
          </a:p>
          <a:p>
            <a:pPr>
              <a:lnSpc>
                <a:spcPct val="120000"/>
              </a:lnSpc>
            </a:pPr>
            <a:r>
              <a:rPr lang="en-US" sz="2000" b="1" dirty="0" smtClean="0"/>
              <a:t>SORCER</a:t>
            </a:r>
            <a:r>
              <a:rPr lang="en-US" sz="2000" dirty="0" smtClean="0"/>
              <a:t> is a programming and </a:t>
            </a:r>
            <a:r>
              <a:rPr lang="en-US" sz="2000" b="1" dirty="0" smtClean="0">
                <a:solidFill>
                  <a:srgbClr val="C00000"/>
                </a:solidFill>
              </a:rPr>
              <a:t>computing environment </a:t>
            </a:r>
            <a:r>
              <a:rPr lang="en-US" sz="2000" dirty="0" smtClean="0"/>
              <a:t>that enables one to perform large scale system level engineering analysis and design space exploration that may be in a distributed heterogeneous computing environment. </a:t>
            </a:r>
          </a:p>
          <a:p>
            <a:pPr>
              <a:lnSpc>
                <a:spcPts val="50"/>
              </a:lnSpc>
              <a:buNone/>
            </a:pPr>
            <a:r>
              <a:rPr lang="en-US" sz="2000" dirty="0" smtClean="0"/>
              <a:t> </a:t>
            </a:r>
          </a:p>
          <a:p>
            <a:pPr>
              <a:lnSpc>
                <a:spcPct val="120000"/>
              </a:lnSpc>
            </a:pPr>
            <a:r>
              <a:rPr lang="en-US" sz="2000" dirty="0" smtClean="0"/>
              <a:t>SORCER federates a series of </a:t>
            </a:r>
            <a:r>
              <a:rPr lang="en-US" sz="2000" b="1" i="1" dirty="0" smtClean="0"/>
              <a:t>Service Providers</a:t>
            </a:r>
            <a:r>
              <a:rPr lang="en-US" sz="2000" dirty="0" smtClean="0"/>
              <a:t> (which may be distributed) in real time and </a:t>
            </a:r>
            <a:r>
              <a:rPr lang="en-US" sz="2000" b="1" dirty="0" smtClean="0"/>
              <a:t>orchestrates the communication </a:t>
            </a:r>
            <a:r>
              <a:rPr lang="en-US" sz="2000" dirty="0" smtClean="0"/>
              <a:t>between the </a:t>
            </a:r>
            <a:r>
              <a:rPr lang="en-US" sz="2000" b="1" i="1" dirty="0" smtClean="0"/>
              <a:t>Service Providers</a:t>
            </a:r>
            <a:r>
              <a:rPr lang="en-US" sz="2000" dirty="0" smtClean="0"/>
              <a:t> based on a </a:t>
            </a:r>
            <a:r>
              <a:rPr lang="en-US" sz="2000" b="1" i="1" dirty="0" smtClean="0"/>
              <a:t>Control Strategy</a:t>
            </a:r>
            <a:r>
              <a:rPr lang="en-US" sz="2000" b="1" dirty="0" smtClean="0"/>
              <a:t> algorithm</a:t>
            </a:r>
            <a:r>
              <a:rPr lang="en-US" sz="2000" dirty="0" smtClean="0"/>
              <a:t> defined in an </a:t>
            </a:r>
            <a:r>
              <a:rPr lang="en-US" sz="2000" b="1" i="1" dirty="0" smtClean="0"/>
              <a:t>Exertion</a:t>
            </a:r>
            <a:r>
              <a:rPr lang="en-US" sz="2000" i="1" dirty="0" smtClean="0"/>
              <a:t>(process definition)</a:t>
            </a:r>
            <a:r>
              <a:rPr lang="en-US" sz="2000" dirty="0" smtClean="0"/>
              <a:t> to perform a multi-disciplinary analysis and or design space exploration. </a:t>
            </a:r>
          </a:p>
          <a:p>
            <a:pPr>
              <a:lnSpc>
                <a:spcPts val="800"/>
              </a:lnSpc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0" y="1295400"/>
            <a:ext cx="82296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b="1" dirty="0" smtClean="0">
                <a:solidFill>
                  <a:srgbClr val="333399"/>
                </a:solidFill>
                <a:latin typeface="Arial" pitchFamily="34" charset="0"/>
              </a:rPr>
              <a:t>A service-oriented product development environment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79400" y="4203700"/>
            <a:ext cx="2895600" cy="1524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4495800"/>
            <a:ext cx="3352800" cy="3048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52400" y="1676400"/>
            <a:ext cx="8839200" cy="23622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i="1" dirty="0" smtClean="0">
                <a:solidFill>
                  <a:srgbClr val="254061"/>
                </a:solidFill>
                <a:latin typeface="Arial"/>
                <a:cs typeface="Arial"/>
              </a:rPr>
              <a:t>Engineering – Induced Drag Optimization Model Definition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470" y="1752600"/>
            <a:ext cx="8866530" cy="3046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dependentVars(loop("i",1,40),"Lpus$i$",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realization(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evaluation(”LinearPotentialExact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LpusAstrosExacte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differentiation(wrt(names(loop("k",1,20),"beta$k$"), "alpha", "</a:t>
            </a:r>
            <a:r>
              <a:rPr lang="en-US" sz="1200" dirty="0" err="1" smtClean="0">
                <a:solidFill>
                  <a:prstClr val="black"/>
                </a:solidFill>
              </a:rPr>
              <a:t>q</a:t>
            </a:r>
            <a:r>
              <a:rPr lang="en-US" sz="1200" dirty="0" smtClean="0">
                <a:solidFill>
                  <a:prstClr val="black"/>
                </a:solidFill>
              </a:rPr>
              <a:t>"), gradient("Lpus$i$AstrosExacteg1"))),    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evaluation(”LinearPotentialSOA","Lpus$i$AstrosSOAe</a:t>
            </a:r>
            <a:r>
              <a:rPr lang="en-US" sz="1200" dirty="0" smtClean="0">
                <a:solidFill>
                  <a:prstClr val="black"/>
                </a:solidFill>
              </a:rPr>
              <a:t>",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differentiation(wrt(names(loop("k",1,20),"beta$k$"), "alpha", "</a:t>
            </a:r>
            <a:r>
              <a:rPr lang="en-US" sz="1200" dirty="0" err="1" smtClean="0">
                <a:solidFill>
                  <a:prstClr val="black"/>
                </a:solidFill>
              </a:rPr>
              <a:t>q</a:t>
            </a:r>
            <a:r>
              <a:rPr lang="en-US" sz="1200" dirty="0" smtClean="0">
                <a:solidFill>
                  <a:prstClr val="black"/>
                </a:solidFill>
              </a:rPr>
              <a:t>"), gradient("Lpus$i$AstrosSOAeg1"))),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evaluation(”EulerExact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LpusAvusExacte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differentiation(wrt(names(loop("k",1,20),"beta$k$"), "alpha", "static pressure", "mach"), gradient("Lpus$i$AvusExacteg1"))),    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evaluation(”EulerSOA","Lpus$i$AvusSOAe</a:t>
            </a:r>
            <a:r>
              <a:rPr lang="en-US" sz="1200" dirty="0" smtClean="0">
                <a:solidFill>
                  <a:prstClr val="black"/>
                </a:solidFill>
              </a:rPr>
              <a:t>",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differentiation(wrt(names(loop("k",1,20),"beta$k$"), "alpha", "static pressure", "mach"), gradient("Lpus$i$AvusSOAeg1")))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)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),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err="1" smtClean="0">
                <a:solidFill>
                  <a:prstClr val="black"/>
                </a:solidFill>
              </a:rPr>
              <a:t>objectiveVars(var("DIo</a:t>
            </a:r>
            <a:r>
              <a:rPr lang="en-US" sz="1200" dirty="0" smtClean="0">
                <a:solidFill>
                  <a:prstClr val="black"/>
                </a:solidFill>
              </a:rPr>
              <a:t>", "DI", </a:t>
            </a:r>
            <a:r>
              <a:rPr lang="en-US" sz="1200" dirty="0" err="1" smtClean="0">
                <a:solidFill>
                  <a:prstClr val="black"/>
                </a:solidFill>
              </a:rPr>
              <a:t>Target.min</a:t>
            </a:r>
            <a:r>
              <a:rPr lang="en-US" sz="1200" dirty="0" smtClean="0">
                <a:solidFill>
                  <a:prstClr val="black"/>
                </a:solidFill>
              </a:rPr>
              <a:t> )),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err="1" smtClean="0">
                <a:solidFill>
                  <a:prstClr val="black"/>
                </a:solidFill>
              </a:rPr>
              <a:t>constraintVars(var("LTc</a:t>
            </a:r>
            <a:r>
              <a:rPr lang="en-US" sz="1200" dirty="0" smtClean="0">
                <a:solidFill>
                  <a:prstClr val="black"/>
                </a:solidFill>
              </a:rPr>
              <a:t>", "LT", </a:t>
            </a:r>
            <a:r>
              <a:rPr lang="en-US" sz="1200" dirty="0" err="1" smtClean="0">
                <a:solidFill>
                  <a:prstClr val="black"/>
                </a:solidFill>
              </a:rPr>
              <a:t>Relation.eq</a:t>
            </a:r>
            <a:r>
              <a:rPr lang="en-US" sz="1200" dirty="0" smtClean="0">
                <a:solidFill>
                  <a:prstClr val="black"/>
                </a:solidFill>
              </a:rPr>
              <a:t>, 1000.0))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27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eft Arrow 25"/>
          <p:cNvSpPr/>
          <p:nvPr/>
        </p:nvSpPr>
        <p:spPr>
          <a:xfrm>
            <a:off x="2933700" y="3937000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 dirty="0" smtClean="0">
                <a:solidFill>
                  <a:srgbClr val="254061"/>
                </a:solidFill>
                <a:latin typeface="Arial"/>
                <a:cs typeface="Arial"/>
              </a:rPr>
              <a:t>Configuring the Variables in the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2192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Consider the necessary Evaluators for</a:t>
            </a:r>
          </a:p>
        </p:txBody>
      </p:sp>
      <p:graphicFrame>
        <p:nvGraphicFramePr>
          <p:cNvPr id="660482" name="Object 2"/>
          <p:cNvGraphicFramePr>
            <a:graphicFrameLocks noChangeAspect="1"/>
          </p:cNvGraphicFramePr>
          <p:nvPr/>
        </p:nvGraphicFramePr>
        <p:xfrm>
          <a:off x="157163" y="2057400"/>
          <a:ext cx="83724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05" name="Equation" r:id="rId3" imgW="3238500" imgH="190500" progId="Equation.3">
                  <p:embed/>
                </p:oleObj>
              </mc:Choice>
              <mc:Fallback>
                <p:oleObj name="Equation" r:id="rId3" imgW="32385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3" y="2057400"/>
                        <a:ext cx="83724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3" name="Object 3"/>
          <p:cNvGraphicFramePr>
            <a:graphicFrameLocks noChangeAspect="1"/>
          </p:cNvGraphicFramePr>
          <p:nvPr/>
        </p:nvGraphicFramePr>
        <p:xfrm>
          <a:off x="5334000" y="1192212"/>
          <a:ext cx="208335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06" name="Equation" r:id="rId5" imgW="673100" imgH="190500" progId="Equation.3">
                  <p:embed/>
                </p:oleObj>
              </mc:Choice>
              <mc:Fallback>
                <p:oleObj name="Equation" r:id="rId5" imgW="6731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192212"/>
                        <a:ext cx="2083352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29350" y="3492254"/>
            <a:ext cx="1154069" cy="107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143500" y="3200400"/>
            <a:ext cx="2448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Exertion Evaluator Euler - </a:t>
            </a:r>
            <a:r>
              <a:rPr lang="en-US" sz="1400" dirty="0" err="1" smtClean="0">
                <a:solidFill>
                  <a:prstClr val="black"/>
                </a:solidFill>
              </a:rPr>
              <a:t>Avus</a:t>
            </a:r>
            <a:endParaRPr lang="en-US" sz="1400" dirty="0">
              <a:solidFill>
                <a:prstClr val="black"/>
              </a:solidFill>
            </a:endParaRPr>
          </a:p>
        </p:txBody>
      </p:sp>
      <p:graphicFrame>
        <p:nvGraphicFramePr>
          <p:cNvPr id="660484" name="Object 4"/>
          <p:cNvGraphicFramePr>
            <a:graphicFrameLocks noChangeAspect="1"/>
          </p:cNvGraphicFramePr>
          <p:nvPr/>
        </p:nvGraphicFramePr>
        <p:xfrm>
          <a:off x="150813" y="3924300"/>
          <a:ext cx="278288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07" name="Equation" r:id="rId8" imgW="1841500" imgH="190500" progId="Equation.3">
                  <p:embed/>
                </p:oleObj>
              </mc:Choice>
              <mc:Fallback>
                <p:oleObj name="Equation" r:id="rId8" imgW="18415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3924300"/>
                        <a:ext cx="2782887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2819400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Configure the                                 Evaluators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660485" name="Object 5"/>
          <p:cNvGraphicFramePr>
            <a:graphicFrameLocks noChangeAspect="1"/>
          </p:cNvGraphicFramePr>
          <p:nvPr/>
        </p:nvGraphicFramePr>
        <p:xfrm>
          <a:off x="1676400" y="2819400"/>
          <a:ext cx="15192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08" name="Equation" r:id="rId10" imgW="838200" imgH="190500" progId="Equation.3">
                  <p:embed/>
                </p:oleObj>
              </mc:Choice>
              <mc:Fallback>
                <p:oleObj name="Equation" r:id="rId10" imgW="8382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819400"/>
                        <a:ext cx="1519237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6" name="Object 6"/>
          <p:cNvGraphicFramePr>
            <a:graphicFrameLocks noChangeAspect="1"/>
          </p:cNvGraphicFramePr>
          <p:nvPr/>
        </p:nvGraphicFramePr>
        <p:xfrm>
          <a:off x="7581901" y="3905636"/>
          <a:ext cx="1295400" cy="272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09" name="Equation" r:id="rId12" imgW="800100" imgH="177800" progId="Equation.3">
                  <p:embed/>
                </p:oleObj>
              </mc:Choice>
              <mc:Fallback>
                <p:oleObj name="Equation" r:id="rId12" imgW="800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901" y="3905636"/>
                        <a:ext cx="1295400" cy="272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eft Arrow 12"/>
          <p:cNvSpPr/>
          <p:nvPr/>
        </p:nvSpPr>
        <p:spPr>
          <a:xfrm>
            <a:off x="6819900" y="3949454"/>
            <a:ext cx="6858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5295900" y="3949454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38700" y="3797054"/>
            <a:ext cx="457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EF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00500" y="3797054"/>
            <a:ext cx="457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OF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4457700" y="3949454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86100" y="3797054"/>
            <a:ext cx="457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LF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3543300" y="3949454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60487" name="Object 7"/>
          <p:cNvGraphicFramePr>
            <a:graphicFrameLocks noChangeAspect="1"/>
          </p:cNvGraphicFramePr>
          <p:nvPr/>
        </p:nvGraphicFramePr>
        <p:xfrm>
          <a:off x="228600" y="5689600"/>
          <a:ext cx="1833563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10" name="Equation" r:id="rId14" imgW="1244600" imgH="190500" progId="Equation.3">
                  <p:embed/>
                </p:oleObj>
              </mc:Choice>
              <mc:Fallback>
                <p:oleObj name="Equation" r:id="rId14" imgW="12446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689600"/>
                        <a:ext cx="1833563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8" name="Object 8"/>
          <p:cNvGraphicFramePr>
            <a:graphicFrameLocks noChangeAspect="1"/>
          </p:cNvGraphicFramePr>
          <p:nvPr/>
        </p:nvGraphicFramePr>
        <p:xfrm>
          <a:off x="1592262" y="6175310"/>
          <a:ext cx="3665538" cy="454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11" name="Equation" r:id="rId16" imgW="2106912" imgH="2106912" progId="Equation.3">
                  <p:embed/>
                </p:oleObj>
              </mc:Choice>
              <mc:Fallback>
                <p:oleObj name="Equation" r:id="rId16" imgW="2106912" imgH="21069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2" y="6175310"/>
                        <a:ext cx="3665538" cy="4540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9" name="Object 9"/>
          <p:cNvGraphicFramePr>
            <a:graphicFrameLocks noChangeAspect="1"/>
          </p:cNvGraphicFramePr>
          <p:nvPr/>
        </p:nvGraphicFramePr>
        <p:xfrm>
          <a:off x="4419600" y="5673660"/>
          <a:ext cx="25908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12" name="Equation" r:id="rId18" imgW="1714500" imgH="190500" progId="Equation.3">
                  <p:embed/>
                </p:oleObj>
              </mc:Choice>
              <mc:Fallback>
                <p:oleObj name="Equation" r:id="rId18" imgW="17145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673660"/>
                        <a:ext cx="2590800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86000" y="5181733"/>
            <a:ext cx="26738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Method Evaluator “</a:t>
            </a:r>
            <a:r>
              <a:rPr lang="en-US" sz="1400" dirty="0" err="1" smtClean="0">
                <a:solidFill>
                  <a:prstClr val="black"/>
                </a:solidFill>
              </a:rPr>
              <a:t>evaluateIDrag</a:t>
            </a:r>
            <a:r>
              <a:rPr lang="en-US" sz="1400" dirty="0" smtClean="0">
                <a:solidFill>
                  <a:prstClr val="black"/>
                </a:solidFill>
              </a:rPr>
              <a:t>”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24200" y="5489510"/>
            <a:ext cx="838200" cy="685800"/>
          </a:xfrm>
          <a:prstGeom prst="roundRect">
            <a:avLst/>
          </a:prstGeom>
          <a:solidFill>
            <a:schemeClr val="accent2"/>
          </a:solidFill>
          <a:scene3d>
            <a:camera prst="orthographicFront">
              <a:rot lat="0" lon="1440000" rev="0"/>
            </a:camera>
            <a:lightRig rig="threePt" dir="t"/>
          </a:scene3d>
          <a:sp3d extrusionH="31750">
            <a:bevelB w="1524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Induced Drag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7" name="Left Arrow 26"/>
          <p:cNvSpPr/>
          <p:nvPr/>
        </p:nvSpPr>
        <p:spPr>
          <a:xfrm>
            <a:off x="3962400" y="5718110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Left Arrow 27"/>
          <p:cNvSpPr/>
          <p:nvPr/>
        </p:nvSpPr>
        <p:spPr>
          <a:xfrm>
            <a:off x="2133600" y="5718110"/>
            <a:ext cx="990600" cy="20009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4724400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Configure the                           Evaluators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30" name="Object 5"/>
          <p:cNvGraphicFramePr>
            <a:graphicFrameLocks noChangeAspect="1"/>
          </p:cNvGraphicFramePr>
          <p:nvPr/>
        </p:nvGraphicFramePr>
        <p:xfrm>
          <a:off x="1447800" y="4724400"/>
          <a:ext cx="12207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8713" name="Equation" r:id="rId20" imgW="673100" imgH="190500" progId="Equation.3">
                  <p:embed/>
                </p:oleObj>
              </mc:Choice>
              <mc:Fallback>
                <p:oleObj name="Equation" r:id="rId20" imgW="6731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724400"/>
                        <a:ext cx="1220788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8225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esktop.jp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362200"/>
            <a:ext cx="672130" cy="657389"/>
          </a:xfrm>
          <a:prstGeom prst="rect">
            <a:avLst/>
          </a:prstGeom>
        </p:spPr>
      </p:pic>
      <p:pic>
        <p:nvPicPr>
          <p:cNvPr id="23" name="Picture 22" descr="apple-logo2.jpg"/>
          <p:cNvPicPr>
            <a:picLocks noChangeAspect="1"/>
          </p:cNvPicPr>
          <p:nvPr/>
        </p:nvPicPr>
        <p:blipFill>
          <a:blip r:embed="rId3" cstate="print"/>
          <a:srcRect l="11111" t="8333" r="8333" b="11111"/>
          <a:stretch>
            <a:fillRect/>
          </a:stretch>
        </p:blipFill>
        <p:spPr>
          <a:xfrm>
            <a:off x="3962400" y="4038600"/>
            <a:ext cx="609600" cy="609600"/>
          </a:xfrm>
          <a:prstGeom prst="rect">
            <a:avLst/>
          </a:prstGeom>
        </p:spPr>
      </p:pic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239000" cy="1143000"/>
          </a:xfrm>
        </p:spPr>
        <p:txBody>
          <a:bodyPr/>
          <a:lstStyle/>
          <a:p>
            <a:pPr algn="ctr"/>
            <a:r>
              <a:rPr lang="en-US" sz="2800" b="1" i="1" dirty="0" smtClean="0">
                <a:solidFill>
                  <a:srgbClr val="254061"/>
                </a:solidFill>
                <a:latin typeface="Arial"/>
                <a:cs typeface="Arial"/>
              </a:rPr>
              <a:t>Simple SORCER Network Configuration for Example</a:t>
            </a:r>
            <a:endParaRPr lang="en-US" sz="2800" b="1" i="1" dirty="0">
              <a:solidFill>
                <a:srgbClr val="254061"/>
              </a:solidFill>
              <a:latin typeface="Arial"/>
              <a:cs typeface="Arial"/>
            </a:endParaRPr>
          </a:p>
        </p:txBody>
      </p:sp>
      <p:pic>
        <p:nvPicPr>
          <p:cNvPr id="945161" name="Picture 9" descr="illus-serv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28875" y="2160588"/>
            <a:ext cx="854075" cy="1112837"/>
          </a:xfrm>
          <a:prstGeom prst="rect">
            <a:avLst/>
          </a:prstGeom>
          <a:noFill/>
        </p:spPr>
      </p:pic>
      <p:sp>
        <p:nvSpPr>
          <p:cNvPr id="945174" name="Text Box 22"/>
          <p:cNvSpPr txBox="1">
            <a:spLocks noChangeArrowheads="1"/>
          </p:cNvSpPr>
          <p:nvPr/>
        </p:nvSpPr>
        <p:spPr bwMode="auto">
          <a:xfrm>
            <a:off x="842963" y="5464175"/>
            <a:ext cx="7635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</a:rPr>
              <a:t>SORCER Enables Seamless Access to All Methods, Models, Data, and Computing Resources </a:t>
            </a:r>
          </a:p>
        </p:txBody>
      </p:sp>
      <p:sp>
        <p:nvSpPr>
          <p:cNvPr id="945191" name="Oval 39"/>
          <p:cNvSpPr>
            <a:spLocks noChangeArrowheads="1"/>
          </p:cNvSpPr>
          <p:nvPr/>
        </p:nvSpPr>
        <p:spPr bwMode="auto">
          <a:xfrm>
            <a:off x="2774950" y="2890838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198" name="Oval 46"/>
          <p:cNvSpPr>
            <a:spLocks noChangeArrowheads="1"/>
          </p:cNvSpPr>
          <p:nvPr/>
        </p:nvSpPr>
        <p:spPr bwMode="auto">
          <a:xfrm>
            <a:off x="5499100" y="2667000"/>
            <a:ext cx="152400" cy="762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0" name="Oval 48"/>
          <p:cNvSpPr>
            <a:spLocks noChangeArrowheads="1"/>
          </p:cNvSpPr>
          <p:nvPr/>
        </p:nvSpPr>
        <p:spPr bwMode="auto">
          <a:xfrm>
            <a:off x="4052888" y="4464050"/>
            <a:ext cx="152400" cy="76200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2" name="Oval 50"/>
          <p:cNvSpPr>
            <a:spLocks noChangeArrowheads="1"/>
          </p:cNvSpPr>
          <p:nvPr/>
        </p:nvSpPr>
        <p:spPr bwMode="auto">
          <a:xfrm>
            <a:off x="4243388" y="4310063"/>
            <a:ext cx="1524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7" name="Text Box 55"/>
          <p:cNvSpPr txBox="1">
            <a:spLocks noChangeArrowheads="1"/>
          </p:cNvSpPr>
          <p:nvPr/>
        </p:nvSpPr>
        <p:spPr bwMode="auto">
          <a:xfrm>
            <a:off x="533400" y="2743200"/>
            <a:ext cx="1963185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0000"/>
                </a:solidFill>
              </a:rPr>
              <a:t>AVUS Provider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0000"/>
                </a:solidFill>
              </a:rPr>
              <a:t>Euler</a:t>
            </a:r>
            <a:r>
              <a:rPr lang="en-US" sz="1400" b="1" i="1" dirty="0" smtClean="0">
                <a:solidFill>
                  <a:srgbClr val="000000"/>
                </a:solidFill>
              </a:rPr>
              <a:t> LPUS Calculations</a:t>
            </a:r>
            <a:endParaRPr lang="en-US" sz="1400" b="1" i="1" dirty="0">
              <a:solidFill>
                <a:srgbClr val="000000"/>
              </a:solidFill>
            </a:endParaRPr>
          </a:p>
        </p:txBody>
      </p:sp>
      <p:sp>
        <p:nvSpPr>
          <p:cNvPr id="945208" name="Text Box 56"/>
          <p:cNvSpPr txBox="1">
            <a:spLocks noChangeArrowheads="1"/>
          </p:cNvSpPr>
          <p:nvPr/>
        </p:nvSpPr>
        <p:spPr bwMode="auto">
          <a:xfrm>
            <a:off x="1311641" y="1924050"/>
            <a:ext cx="2736120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solidFill>
                  <a:srgbClr val="000000"/>
                </a:solidFill>
              </a:rPr>
              <a:t>NMEDA </a:t>
            </a:r>
            <a:r>
              <a:rPr lang="en-US" sz="1400" b="1" i="1" dirty="0">
                <a:solidFill>
                  <a:srgbClr val="000000"/>
                </a:solidFill>
              </a:rPr>
              <a:t>– Linux Beau Wolf Cluster</a:t>
            </a:r>
          </a:p>
        </p:txBody>
      </p:sp>
      <p:sp>
        <p:nvSpPr>
          <p:cNvPr id="945210" name="Text Box 58"/>
          <p:cNvSpPr txBox="1">
            <a:spLocks noChangeArrowheads="1"/>
          </p:cNvSpPr>
          <p:nvPr/>
        </p:nvSpPr>
        <p:spPr bwMode="auto">
          <a:xfrm>
            <a:off x="5894388" y="2544763"/>
            <a:ext cx="3035419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solidFill>
                  <a:srgbClr val="000000"/>
                </a:solidFill>
              </a:rPr>
              <a:t>Astros (LPM) LPUS Calculations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solidFill>
                  <a:srgbClr val="000000"/>
                </a:solidFill>
              </a:rPr>
              <a:t>Optimization Model – SOA, MOA, FFD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solidFill>
                  <a:srgbClr val="000000"/>
                </a:solidFill>
              </a:rPr>
              <a:t> Calculations</a:t>
            </a:r>
            <a:endParaRPr lang="en-US" sz="1400" b="1" i="1" dirty="0">
              <a:solidFill>
                <a:srgbClr val="000000"/>
              </a:solidFill>
            </a:endParaRPr>
          </a:p>
        </p:txBody>
      </p:sp>
      <p:sp>
        <p:nvSpPr>
          <p:cNvPr id="945211" name="Text Box 59"/>
          <p:cNvSpPr txBox="1">
            <a:spLocks noChangeArrowheads="1"/>
          </p:cNvSpPr>
          <p:nvPr/>
        </p:nvSpPr>
        <p:spPr bwMode="auto">
          <a:xfrm>
            <a:off x="5294827" y="2044700"/>
            <a:ext cx="1996059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err="1" smtClean="0">
                <a:solidFill>
                  <a:srgbClr val="000000"/>
                </a:solidFill>
              </a:rPr>
              <a:t>Gladius</a:t>
            </a:r>
            <a:r>
              <a:rPr lang="en-US" sz="1400" b="1" i="1" dirty="0" smtClean="0">
                <a:solidFill>
                  <a:srgbClr val="000000"/>
                </a:solidFill>
              </a:rPr>
              <a:t> </a:t>
            </a:r>
            <a:r>
              <a:rPr lang="en-US" sz="1400" b="1" i="1" dirty="0">
                <a:solidFill>
                  <a:srgbClr val="000000"/>
                </a:solidFill>
              </a:rPr>
              <a:t>–</a:t>
            </a:r>
            <a:r>
              <a:rPr lang="en-US" sz="1400" b="1" i="1" dirty="0" smtClean="0">
                <a:solidFill>
                  <a:srgbClr val="000000"/>
                </a:solidFill>
              </a:rPr>
              <a:t> Linux Desktop</a:t>
            </a:r>
            <a:endParaRPr lang="en-US" sz="1400" b="1" i="1" dirty="0">
              <a:solidFill>
                <a:srgbClr val="000000"/>
              </a:solidFill>
            </a:endParaRPr>
          </a:p>
        </p:txBody>
      </p:sp>
      <p:sp>
        <p:nvSpPr>
          <p:cNvPr id="945215" name="Text Box 63"/>
          <p:cNvSpPr txBox="1">
            <a:spLocks noChangeArrowheads="1"/>
          </p:cNvSpPr>
          <p:nvPr/>
        </p:nvSpPr>
        <p:spPr bwMode="auto">
          <a:xfrm>
            <a:off x="3243263" y="4425950"/>
            <a:ext cx="6762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945216" name="Line 64"/>
          <p:cNvSpPr>
            <a:spLocks noChangeShapeType="1"/>
          </p:cNvSpPr>
          <p:nvPr/>
        </p:nvSpPr>
        <p:spPr bwMode="auto">
          <a:xfrm flipV="1">
            <a:off x="4379913" y="2968625"/>
            <a:ext cx="1190625" cy="134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8" name="Line 66"/>
          <p:cNvSpPr>
            <a:spLocks noChangeShapeType="1"/>
          </p:cNvSpPr>
          <p:nvPr/>
        </p:nvSpPr>
        <p:spPr bwMode="auto">
          <a:xfrm flipH="1" flipV="1">
            <a:off x="2882900" y="3044825"/>
            <a:ext cx="1381125" cy="1266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9" name="Line 67"/>
          <p:cNvSpPr>
            <a:spLocks noChangeShapeType="1"/>
          </p:cNvSpPr>
          <p:nvPr/>
        </p:nvSpPr>
        <p:spPr bwMode="auto">
          <a:xfrm flipV="1">
            <a:off x="4149725" y="4389438"/>
            <a:ext cx="114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20" name="Text Box 68"/>
          <p:cNvSpPr txBox="1">
            <a:spLocks noChangeArrowheads="1"/>
          </p:cNvSpPr>
          <p:nvPr/>
        </p:nvSpPr>
        <p:spPr bwMode="auto">
          <a:xfrm>
            <a:off x="269875" y="6346825"/>
            <a:ext cx="72564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</a:rPr>
              <a:t>Sobolewski, M., Kolonay, R “Federated Grid Computing with Interactive Service-oriented Programming,” International Journal of Concurrent Engineering: Research &amp; Applications, Vol. 14, No 1 2006 pp. 55-66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00" b="1" i="1">
              <a:solidFill>
                <a:srgbClr val="000000"/>
              </a:solidFill>
            </a:endParaRPr>
          </a:p>
        </p:txBody>
      </p:sp>
      <p:sp>
        <p:nvSpPr>
          <p:cNvPr id="24" name="Text Box 59"/>
          <p:cNvSpPr txBox="1">
            <a:spLocks noChangeArrowheads="1"/>
          </p:cNvSpPr>
          <p:nvPr/>
        </p:nvSpPr>
        <p:spPr bwMode="auto">
          <a:xfrm>
            <a:off x="2640660" y="4724400"/>
            <a:ext cx="2048745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err="1" smtClean="0">
                <a:solidFill>
                  <a:srgbClr val="000000"/>
                </a:solidFill>
              </a:rPr>
              <a:t>MacDNA</a:t>
            </a:r>
            <a:r>
              <a:rPr lang="en-US" sz="1400" b="1" i="1" dirty="0" smtClean="0">
                <a:solidFill>
                  <a:srgbClr val="000000"/>
                </a:solidFill>
              </a:rPr>
              <a:t> </a:t>
            </a:r>
            <a:r>
              <a:rPr lang="en-US" sz="1400" b="1" i="1" dirty="0">
                <a:solidFill>
                  <a:srgbClr val="000000"/>
                </a:solidFill>
              </a:rPr>
              <a:t>–</a:t>
            </a:r>
            <a:r>
              <a:rPr lang="en-US" sz="1400" b="1" i="1" dirty="0" smtClean="0">
                <a:solidFill>
                  <a:srgbClr val="000000"/>
                </a:solidFill>
              </a:rPr>
              <a:t> </a:t>
            </a:r>
            <a:r>
              <a:rPr lang="en-US" sz="1400" b="1" i="1" dirty="0" err="1" smtClean="0">
                <a:solidFill>
                  <a:srgbClr val="000000"/>
                </a:solidFill>
              </a:rPr>
              <a:t>MACBookPro</a:t>
            </a:r>
            <a:endParaRPr lang="en-US" sz="1400" b="1" i="1" dirty="0">
              <a:solidFill>
                <a:srgbClr val="000000"/>
              </a:solidFill>
            </a:endParaRPr>
          </a:p>
        </p:txBody>
      </p:sp>
      <p:sp>
        <p:nvSpPr>
          <p:cNvPr id="945217" name="Line 65"/>
          <p:cNvSpPr>
            <a:spLocks noChangeShapeType="1"/>
          </p:cNvSpPr>
          <p:nvPr/>
        </p:nvSpPr>
        <p:spPr bwMode="auto">
          <a:xfrm flipH="1">
            <a:off x="2921000" y="2928938"/>
            <a:ext cx="249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656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i="1" dirty="0" smtClean="0">
                <a:solidFill>
                  <a:srgbClr val="254061"/>
                </a:solidFill>
                <a:latin typeface="Arial"/>
                <a:cs typeface="Arial"/>
              </a:rPr>
              <a:t>Model/Variable 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219200"/>
            <a:ext cx="8534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Once the Variables &amp; Model 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are configured </a:t>
            </a:r>
            <a:r>
              <a:rPr lang="en-US" sz="2000" dirty="0" smtClean="0">
                <a:solidFill>
                  <a:prstClr val="black"/>
                </a:solidFill>
              </a:rPr>
              <a:t>(see paper for details)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Anywhere on the network the following API will work.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API Example 1: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// set “beta1” to 5.0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srgbClr val="9BBB59">
                    <a:lumMod val="75000"/>
                  </a:srgbClr>
                </a:solidFill>
              </a:rPr>
              <a:t>Omodel.getVar(“beta1”).setValue(5.0);</a:t>
            </a:r>
          </a:p>
          <a:p>
            <a:r>
              <a:rPr lang="en-US" sz="2000" dirty="0" smtClean="0">
                <a:solidFill>
                  <a:srgbClr val="9BBB59">
                    <a:lumMod val="75000"/>
                  </a:srgbClr>
                </a:solidFill>
              </a:rPr>
              <a:t>Omodel.getVar(“Lpus1”).getValue();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Behavior - kick off </a:t>
            </a:r>
            <a:r>
              <a:rPr lang="en-US" sz="2000" dirty="0" err="1" smtClean="0">
                <a:solidFill>
                  <a:prstClr val="black"/>
                </a:solidFill>
              </a:rPr>
              <a:t>Lpus</a:t>
            </a:r>
            <a:r>
              <a:rPr lang="en-US" sz="2000" dirty="0" smtClean="0">
                <a:solidFill>
                  <a:prstClr val="black"/>
                </a:solidFill>
              </a:rPr>
              <a:t> calculation (run the </a:t>
            </a:r>
            <a:r>
              <a:rPr lang="en-US" sz="2000" dirty="0" err="1" smtClean="0">
                <a:solidFill>
                  <a:prstClr val="black"/>
                </a:solidFill>
              </a:rPr>
              <a:t>Avus</a:t>
            </a:r>
            <a:r>
              <a:rPr lang="en-US" sz="2000" dirty="0" smtClean="0">
                <a:solidFill>
                  <a:prstClr val="black"/>
                </a:solidFill>
              </a:rPr>
              <a:t> Task) due to dependency of “Lpus1” on “beta1” (observe – observable pattern)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srgbClr val="77933C"/>
                </a:solidFill>
              </a:rPr>
              <a:t>Omodel.getVar(“</a:t>
            </a:r>
            <a:r>
              <a:rPr lang="en-US" sz="2000" dirty="0" err="1" smtClean="0">
                <a:solidFill>
                  <a:srgbClr val="77933C"/>
                </a:solidFill>
              </a:rPr>
              <a:t>Lpus</a:t>
            </a:r>
            <a:r>
              <a:rPr lang="en-US" sz="2000" dirty="0" err="1" smtClean="0">
                <a:solidFill>
                  <a:srgbClr val="FF0000"/>
                </a:solidFill>
              </a:rPr>
              <a:t>i</a:t>
            </a:r>
            <a:r>
              <a:rPr lang="en-US" sz="2000" dirty="0" smtClean="0">
                <a:solidFill>
                  <a:srgbClr val="77933C"/>
                </a:solidFill>
              </a:rPr>
              <a:t>”</a:t>
            </a:r>
            <a:r>
              <a:rPr lang="en-US" sz="2000" dirty="0" smtClean="0">
                <a:solidFill>
                  <a:srgbClr val="77933C"/>
                </a:solidFill>
              </a:rPr>
              <a:t>).getValue();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Behavior – Will </a:t>
            </a:r>
            <a:r>
              <a:rPr lang="en-US" sz="2000" dirty="0" smtClean="0">
                <a:solidFill>
                  <a:srgbClr val="FF0000"/>
                </a:solidFill>
              </a:rPr>
              <a:t>NOT</a:t>
            </a:r>
            <a:r>
              <a:rPr lang="en-US" sz="2000" dirty="0" smtClean="0">
                <a:solidFill>
                  <a:prstClr val="black"/>
                </a:solidFill>
              </a:rPr>
              <a:t> kick off </a:t>
            </a:r>
            <a:r>
              <a:rPr lang="en-US" sz="2000" dirty="0" err="1" smtClean="0">
                <a:solidFill>
                  <a:prstClr val="black"/>
                </a:solidFill>
              </a:rPr>
              <a:t>Lpus</a:t>
            </a:r>
            <a:r>
              <a:rPr lang="en-US" sz="2000" dirty="0" smtClean="0">
                <a:solidFill>
                  <a:prstClr val="black"/>
                </a:solidFill>
              </a:rPr>
              <a:t> calculation (run the </a:t>
            </a:r>
            <a:r>
              <a:rPr lang="en-US" sz="2000" dirty="0" err="1" smtClean="0">
                <a:solidFill>
                  <a:prstClr val="black"/>
                </a:solidFill>
              </a:rPr>
              <a:t>Avus</a:t>
            </a:r>
            <a:r>
              <a:rPr lang="en-US" sz="2000" dirty="0" smtClean="0">
                <a:solidFill>
                  <a:prstClr val="black"/>
                </a:solidFill>
              </a:rPr>
              <a:t> Task) since all “</a:t>
            </a:r>
            <a:r>
              <a:rPr lang="en-US" sz="2000" dirty="0" err="1" smtClean="0">
                <a:solidFill>
                  <a:prstClr val="black"/>
                </a:solidFill>
              </a:rPr>
              <a:t>Lpusi</a:t>
            </a:r>
            <a:r>
              <a:rPr lang="en-US" sz="2000" dirty="0" smtClean="0">
                <a:solidFill>
                  <a:prstClr val="black"/>
                </a:solidFill>
              </a:rPr>
              <a:t>” use the same evaluator(only different filters) and none of its dependencies have </a:t>
            </a:r>
            <a:r>
              <a:rPr lang="en-US" sz="2000" dirty="0" smtClean="0">
                <a:solidFill>
                  <a:prstClr val="black"/>
                </a:solidFill>
              </a:rPr>
              <a:t>changed their values. </a:t>
            </a:r>
            <a:endParaRPr lang="en-US" sz="2000" dirty="0" smtClean="0">
              <a:solidFill>
                <a:prstClr val="black"/>
              </a:solidFill>
            </a:endParaRPr>
          </a:p>
          <a:p>
            <a:endParaRPr lang="en-US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71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i="1" dirty="0" smtClean="0">
                <a:solidFill>
                  <a:srgbClr val="254061"/>
                </a:solidFill>
                <a:latin typeface="Arial"/>
                <a:cs typeface="Arial"/>
              </a:rPr>
              <a:t>Model/Variable Use (Cont)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295400"/>
            <a:ext cx="87630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err="1" smtClean="0">
                <a:solidFill>
                  <a:srgbClr val="008000"/>
                </a:solidFill>
              </a:rPr>
              <a:t>Omodel.getVar(“iDrag”).getDerivative(“Euler</a:t>
            </a:r>
            <a:r>
              <a:rPr lang="en-US" dirty="0" smtClean="0">
                <a:solidFill>
                  <a:srgbClr val="008000"/>
                </a:solidFill>
              </a:rPr>
              <a:t> Exact”,  “DIAvusExacteg1”, “beta1”, “beta2”, “beta15”)</a:t>
            </a: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Behavior - kicks off chain rule differentiation for </a:t>
            </a: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			by  FFD Evaluators run the </a:t>
            </a:r>
            <a:r>
              <a:rPr lang="en-US" dirty="0" err="1" smtClean="0">
                <a:solidFill>
                  <a:prstClr val="black"/>
                </a:solidFill>
              </a:rPr>
              <a:t>Avus</a:t>
            </a:r>
            <a:r>
              <a:rPr lang="en-US" dirty="0" smtClean="0">
                <a:solidFill>
                  <a:prstClr val="black"/>
                </a:solidFill>
              </a:rPr>
              <a:t> Task  – </a:t>
            </a:r>
            <a:r>
              <a:rPr lang="en-US" sz="1400" dirty="0" smtClean="0">
                <a:solidFill>
                  <a:prstClr val="black"/>
                </a:solidFill>
              </a:rPr>
              <a:t>Note only </a:t>
            </a:r>
            <a:r>
              <a:rPr lang="en-US" sz="1400" dirty="0" smtClean="0">
                <a:solidFill>
                  <a:prstClr val="black"/>
                </a:solidFill>
              </a:rPr>
              <a:t>4 </a:t>
            </a:r>
            <a:r>
              <a:rPr lang="en-US" sz="1400" dirty="0" err="1" smtClean="0">
                <a:solidFill>
                  <a:prstClr val="black"/>
                </a:solidFill>
              </a:rPr>
              <a:t>Avus</a:t>
            </a:r>
            <a:r>
              <a:rPr lang="en-US" sz="1400" dirty="0" smtClean="0">
                <a:solidFill>
                  <a:prstClr val="black"/>
                </a:solidFill>
              </a:rPr>
              <a:t> runs done )</a:t>
            </a:r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                      done analytically by a Method Evaluator</a:t>
            </a:r>
          </a:p>
        </p:txBody>
      </p:sp>
      <p:graphicFrame>
        <p:nvGraphicFramePr>
          <p:cNvPr id="659458" name="Object 2"/>
          <p:cNvGraphicFramePr>
            <a:graphicFrameLocks noChangeAspect="1"/>
          </p:cNvGraphicFramePr>
          <p:nvPr/>
        </p:nvGraphicFramePr>
        <p:xfrm>
          <a:off x="5181600" y="2209800"/>
          <a:ext cx="2633448" cy="2156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65" name="Equation" r:id="rId3" imgW="1562100" imgH="1422400" progId="Equation.3">
                  <p:embed/>
                </p:oleObj>
              </mc:Choice>
              <mc:Fallback>
                <p:oleObj name="Equation" r:id="rId3" imgW="1562100" imgH="142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09800"/>
                        <a:ext cx="2633448" cy="2156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59" name="Object 3"/>
          <p:cNvGraphicFramePr>
            <a:graphicFrameLocks noChangeAspect="1"/>
          </p:cNvGraphicFramePr>
          <p:nvPr/>
        </p:nvGraphicFramePr>
        <p:xfrm>
          <a:off x="533400" y="4542756"/>
          <a:ext cx="666968" cy="545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66" name="Equation" r:id="rId5" imgW="457200" imgH="393700" progId="Equation.3">
                  <p:embed/>
                </p:oleObj>
              </mc:Choice>
              <mc:Fallback>
                <p:oleObj name="Equation" r:id="rId5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542756"/>
                        <a:ext cx="666968" cy="5459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0" name="Object 4"/>
          <p:cNvGraphicFramePr>
            <a:graphicFrameLocks noChangeAspect="1"/>
          </p:cNvGraphicFramePr>
          <p:nvPr/>
        </p:nvGraphicFramePr>
        <p:xfrm>
          <a:off x="1371600" y="4542756"/>
          <a:ext cx="687388" cy="562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67" name="Equation" r:id="rId7" imgW="457200" imgH="393700" progId="Equation.3">
                  <p:embed/>
                </p:oleObj>
              </mc:Choice>
              <mc:Fallback>
                <p:oleObj name="Equation" r:id="rId7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542756"/>
                        <a:ext cx="687388" cy="5626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1" name="Object 5"/>
          <p:cNvGraphicFramePr>
            <a:graphicFrameLocks noChangeAspect="1"/>
          </p:cNvGraphicFramePr>
          <p:nvPr/>
        </p:nvGraphicFramePr>
        <p:xfrm>
          <a:off x="2286000" y="4542756"/>
          <a:ext cx="6536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68" name="Equation" r:id="rId9" imgW="457200" imgH="393700" progId="Equation.3">
                  <p:embed/>
                </p:oleObj>
              </mc:Choice>
              <mc:Fallback>
                <p:oleObj name="Equation" r:id="rId9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542756"/>
                        <a:ext cx="653600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3" name="Object 7"/>
          <p:cNvGraphicFramePr>
            <a:graphicFrameLocks noChangeAspect="1"/>
          </p:cNvGraphicFramePr>
          <p:nvPr/>
        </p:nvGraphicFramePr>
        <p:xfrm>
          <a:off x="533400" y="5410200"/>
          <a:ext cx="769937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669" name="Equation" r:id="rId11" imgW="457200" imgH="393700" progId="Equation.3">
                  <p:embed/>
                </p:oleObj>
              </mc:Choice>
              <mc:Fallback>
                <p:oleObj name="Equation" r:id="rId11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10200"/>
                        <a:ext cx="769937" cy="598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826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b="1" i="1" dirty="0" smtClean="0">
                <a:solidFill>
                  <a:srgbClr val="254061"/>
                </a:solidFill>
                <a:latin typeface="Arial"/>
                <a:cs typeface="Arial"/>
              </a:rPr>
              <a:t>Concluding Remarks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12954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Very Brief Overview of SORCER that supports </a:t>
            </a:r>
            <a:r>
              <a:rPr lang="en-US" sz="2400" b="1" i="1" dirty="0" smtClean="0"/>
              <a:t>Large Scale Distributed </a:t>
            </a:r>
            <a:r>
              <a:rPr lang="en-US" sz="2400" dirty="0" smtClean="0"/>
              <a:t>MDMFMS-AO-</a:t>
            </a:r>
            <a:r>
              <a:rPr lang="en-US" sz="2400" dirty="0" smtClean="0"/>
              <a:t>UQ</a:t>
            </a:r>
            <a:endParaRPr lang="en-US" sz="2400" dirty="0" smtClean="0"/>
          </a:p>
          <a:p>
            <a:endParaRPr lang="en-US" sz="2400" b="1" i="1" dirty="0" smtClean="0"/>
          </a:p>
          <a:p>
            <a:r>
              <a:rPr lang="en-US" sz="2400" dirty="0" smtClean="0"/>
              <a:t>Developed Computational Environment (Variable, Filter, Evaluator and Model) to support Functions of Functions and </a:t>
            </a:r>
            <a:r>
              <a:rPr lang="en-US" sz="2400" dirty="0" err="1" smtClean="0"/>
              <a:t>Mult-Fideltiy</a:t>
            </a:r>
            <a:r>
              <a:rPr lang="en-US" sz="2400" dirty="0" smtClean="0"/>
              <a:t> Analysis/</a:t>
            </a:r>
            <a:r>
              <a:rPr lang="en-US" sz="2400" dirty="0" err="1" smtClean="0"/>
              <a:t>Sensitives</a:t>
            </a:r>
            <a:r>
              <a:rPr lang="en-US" sz="2400" b="1" i="1" dirty="0" smtClean="0"/>
              <a:t>. </a:t>
            </a:r>
          </a:p>
          <a:p>
            <a:r>
              <a:rPr lang="en-US" sz="2400" dirty="0" smtClean="0"/>
              <a:t>Anywhere on the network</a:t>
            </a:r>
          </a:p>
          <a:p>
            <a:pPr lvl="2"/>
            <a:r>
              <a:rPr lang="en-US" sz="1600" dirty="0" err="1" smtClean="0"/>
              <a:t>Var.setValue(x</a:t>
            </a:r>
            <a:r>
              <a:rPr lang="en-US" sz="1600" dirty="0" smtClean="0"/>
              <a:t>)</a:t>
            </a:r>
          </a:p>
          <a:p>
            <a:pPr lvl="2"/>
            <a:r>
              <a:rPr lang="en-US" sz="1800" dirty="0" err="1" smtClean="0"/>
              <a:t>Var.getValue</a:t>
            </a:r>
            <a:r>
              <a:rPr lang="en-US" sz="1800" dirty="0" smtClean="0"/>
              <a:t>(method of Calculation)</a:t>
            </a:r>
          </a:p>
          <a:p>
            <a:pPr lvl="2"/>
            <a:r>
              <a:rPr lang="en-US" sz="1800" dirty="0" err="1" smtClean="0"/>
              <a:t>Var.getGradient</a:t>
            </a:r>
            <a:r>
              <a:rPr lang="en-US" sz="1800" dirty="0" smtClean="0"/>
              <a:t>(method of Calculation</a:t>
            </a:r>
            <a:r>
              <a:rPr lang="en-US" sz="1800" dirty="0" smtClean="0"/>
              <a:t>)</a:t>
            </a:r>
          </a:p>
          <a:p>
            <a:r>
              <a:rPr lang="en-US" sz="2600" dirty="0" smtClean="0"/>
              <a:t>No need to change other code dependent on Drag</a:t>
            </a:r>
            <a:endParaRPr lang="en-US" sz="26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869136"/>
              </p:ext>
            </p:extLst>
          </p:nvPr>
        </p:nvGraphicFramePr>
        <p:xfrm>
          <a:off x="2514600" y="6019800"/>
          <a:ext cx="2514600" cy="687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3" imgW="1625600" imgH="444500" progId="Equation.3">
                  <p:embed/>
                </p:oleObj>
              </mc:Choice>
              <mc:Fallback>
                <p:oleObj name="Equation" r:id="rId3" imgW="1625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4600" y="6019800"/>
                        <a:ext cx="2514600" cy="687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857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3352800"/>
            <a:ext cx="5105400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Questions?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853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SORCER Model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800600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ClrTx/>
              <a:buNone/>
            </a:pPr>
            <a:endParaRPr lang="en-US" sz="1800" b="1" i="1" dirty="0" smtClean="0">
              <a:solidFill>
                <a:srgbClr val="000099"/>
              </a:solidFill>
            </a:endParaRPr>
          </a:p>
          <a:p>
            <a:r>
              <a:rPr lang="en-US" sz="1800" b="1" i="1" dirty="0" smtClean="0">
                <a:solidFill>
                  <a:srgbClr val="000099"/>
                </a:solidFill>
              </a:rPr>
              <a:t>Models – </a:t>
            </a:r>
            <a:r>
              <a:rPr lang="en-US" sz="1800" dirty="0" smtClean="0">
                <a:solidFill>
                  <a:prstClr val="black"/>
                </a:solidFill>
              </a:rPr>
              <a:t>consists of a collection of </a:t>
            </a:r>
            <a:r>
              <a:rPr lang="en-US" sz="1800" b="1" i="1" dirty="0" smtClean="0">
                <a:solidFill>
                  <a:prstClr val="black"/>
                </a:solidFill>
              </a:rPr>
              <a:t>Variables</a:t>
            </a:r>
            <a:r>
              <a:rPr lang="en-US" sz="1800" dirty="0" smtClean="0">
                <a:solidFill>
                  <a:prstClr val="black"/>
                </a:solidFill>
              </a:rPr>
              <a:t>.</a:t>
            </a:r>
          </a:p>
          <a:p>
            <a:pPr lvl="1"/>
            <a:r>
              <a:rPr lang="en-US" sz="1400" dirty="0" smtClean="0">
                <a:solidFill>
                  <a:prstClr val="black"/>
                </a:solidFill>
              </a:rPr>
              <a:t>Current available models – </a:t>
            </a:r>
            <a:r>
              <a:rPr lang="en-US" sz="1400" dirty="0" err="1" smtClean="0">
                <a:solidFill>
                  <a:prstClr val="black"/>
                </a:solidFill>
              </a:rPr>
              <a:t>ResponseModel</a:t>
            </a:r>
            <a:r>
              <a:rPr lang="en-US" sz="1400" dirty="0" smtClean="0">
                <a:solidFill>
                  <a:prstClr val="black"/>
                </a:solidFill>
              </a:rPr>
              <a:t>(including sensitivities) , </a:t>
            </a:r>
            <a:r>
              <a:rPr lang="en-US" sz="1400" dirty="0" err="1" smtClean="0">
                <a:solidFill>
                  <a:prstClr val="black"/>
                </a:solidFill>
              </a:rPr>
              <a:t>ParametricModel</a:t>
            </a:r>
            <a:r>
              <a:rPr lang="en-US" sz="1400" dirty="0" smtClean="0">
                <a:solidFill>
                  <a:prstClr val="black"/>
                </a:solidFill>
              </a:rPr>
              <a:t>,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400" dirty="0" err="1" smtClean="0"/>
              <a:t>OptimizationModel</a:t>
            </a:r>
            <a:endParaRPr lang="en-US" sz="1400" dirty="0" smtClean="0"/>
          </a:p>
          <a:p>
            <a:pPr lvl="2"/>
            <a:endParaRPr lang="en-US" sz="1000" b="1" dirty="0" smtClean="0"/>
          </a:p>
          <a:p>
            <a:r>
              <a:rPr lang="en-US" sz="1800" b="1" i="1" dirty="0" smtClean="0">
                <a:solidFill>
                  <a:srgbClr val="000099"/>
                </a:solidFill>
              </a:rPr>
              <a:t>Variables - </a:t>
            </a:r>
            <a:r>
              <a:rPr lang="en-US" sz="1800" dirty="0" smtClean="0">
                <a:solidFill>
                  <a:prstClr val="black"/>
                </a:solidFill>
              </a:rPr>
              <a:t>can be dependent on other </a:t>
            </a:r>
            <a:r>
              <a:rPr lang="en-US" sz="1800" i="1" dirty="0" smtClean="0">
                <a:solidFill>
                  <a:prstClr val="black"/>
                </a:solidFill>
              </a:rPr>
              <a:t>Variables</a:t>
            </a:r>
            <a:r>
              <a:rPr lang="en-US" sz="1800" dirty="0" smtClean="0">
                <a:solidFill>
                  <a:prstClr val="black"/>
                </a:solidFill>
              </a:rPr>
              <a:t> enabling distributed </a:t>
            </a:r>
            <a:r>
              <a:rPr lang="en-US" sz="1800" b="1" dirty="0" smtClean="0">
                <a:solidFill>
                  <a:prstClr val="black"/>
                </a:solidFill>
              </a:rPr>
              <a:t>functional programming</a:t>
            </a:r>
            <a:r>
              <a:rPr lang="en-US" sz="1800" dirty="0" smtClean="0"/>
              <a:t>. Variables can have multiple evaluators enabling </a:t>
            </a:r>
            <a:r>
              <a:rPr lang="en-US" sz="1800" b="1" dirty="0" smtClean="0"/>
              <a:t>multi-fidelity calculations</a:t>
            </a:r>
            <a:r>
              <a:rPr lang="en-US" sz="1800" dirty="0" smtClean="0"/>
              <a:t> for a specific variable’s value. </a:t>
            </a:r>
          </a:p>
          <a:p>
            <a:pPr lvl="1"/>
            <a:r>
              <a:rPr lang="en-US" sz="1400" dirty="0" smtClean="0"/>
              <a:t>Current Variable Types - DESIGN, RESPONSE, DERIVATIVE, GRADIENT, RANDOM, BOUNDED, LINKED, PARAMTER</a:t>
            </a:r>
          </a:p>
          <a:p>
            <a:r>
              <a:rPr lang="en-US" sz="1800" b="1" i="1" dirty="0" smtClean="0">
                <a:solidFill>
                  <a:srgbClr val="000099"/>
                </a:solidFill>
              </a:rPr>
              <a:t>Evaluators –</a:t>
            </a:r>
            <a:r>
              <a:rPr lang="en-US" sz="1800" b="1" i="1" dirty="0" smtClean="0">
                <a:solidFill>
                  <a:prstClr val="black"/>
                </a:solidFill>
              </a:rPr>
              <a:t> </a:t>
            </a:r>
            <a:r>
              <a:rPr lang="en-US" sz="1800" dirty="0" smtClean="0">
                <a:solidFill>
                  <a:prstClr val="black"/>
                </a:solidFill>
              </a:rPr>
              <a:t> are used to determine the value of variables and their partial derivatives(chain rule works) with respect to their dependencies (Variables)</a:t>
            </a:r>
            <a:r>
              <a:rPr lang="en-US" sz="1800" dirty="0" smtClean="0"/>
              <a:t>.</a:t>
            </a:r>
          </a:p>
          <a:p>
            <a:pPr lvl="1"/>
            <a:r>
              <a:rPr lang="en-US" sz="1400" dirty="0" smtClean="0"/>
              <a:t>Current Evaluator Types – </a:t>
            </a:r>
            <a:r>
              <a:rPr lang="en-US" sz="1400" dirty="0" err="1" smtClean="0"/>
              <a:t>ModelEvaluator</a:t>
            </a:r>
            <a:r>
              <a:rPr lang="en-US" sz="1400" dirty="0" smtClean="0"/>
              <a:t>, </a:t>
            </a:r>
            <a:r>
              <a:rPr lang="en-US" sz="1400" dirty="0" err="1" smtClean="0"/>
              <a:t>ExertionEvaluator</a:t>
            </a:r>
            <a:r>
              <a:rPr lang="en-US" sz="1400" dirty="0" smtClean="0"/>
              <a:t>, </a:t>
            </a:r>
            <a:r>
              <a:rPr lang="en-US" sz="1400" dirty="0" err="1" smtClean="0"/>
              <a:t>ExpressionEvaluator</a:t>
            </a:r>
            <a:r>
              <a:rPr lang="en-US" sz="1400" dirty="0" smtClean="0"/>
              <a:t>, </a:t>
            </a:r>
            <a:r>
              <a:rPr lang="en-US" sz="1400" dirty="0" err="1" smtClean="0"/>
              <a:t>GroovyEvaluator</a:t>
            </a:r>
            <a:r>
              <a:rPr lang="en-US" sz="1400" dirty="0" smtClean="0"/>
              <a:t>, </a:t>
            </a:r>
            <a:r>
              <a:rPr lang="en-US" sz="1400" dirty="0" err="1" smtClean="0"/>
              <a:t>JepEvaluator</a:t>
            </a:r>
            <a:r>
              <a:rPr lang="en-US" sz="1400" dirty="0" smtClean="0"/>
              <a:t>, </a:t>
            </a:r>
            <a:r>
              <a:rPr lang="en-US" sz="1400" dirty="0" err="1" smtClean="0"/>
              <a:t>MethodEvaluator</a:t>
            </a:r>
            <a:endParaRPr lang="en-US" sz="1800" dirty="0" smtClean="0"/>
          </a:p>
          <a:p>
            <a:r>
              <a:rPr lang="en-US" sz="1800" b="1" i="1" dirty="0" smtClean="0">
                <a:solidFill>
                  <a:srgbClr val="000099"/>
                </a:solidFill>
              </a:rPr>
              <a:t>Filters - </a:t>
            </a:r>
            <a:r>
              <a:rPr lang="en-US" sz="1800" dirty="0" smtClean="0"/>
              <a:t>are used to map the results of </a:t>
            </a:r>
            <a:r>
              <a:rPr lang="en-US" sz="1800" i="1" dirty="0" smtClean="0"/>
              <a:t>Evaluators</a:t>
            </a:r>
            <a:r>
              <a:rPr lang="en-US" sz="1800" dirty="0" smtClean="0"/>
              <a:t> to </a:t>
            </a:r>
            <a:r>
              <a:rPr lang="en-US" sz="1800" i="1" dirty="0" smtClean="0"/>
              <a:t>Variable</a:t>
            </a:r>
            <a:r>
              <a:rPr lang="en-US" sz="1800" dirty="0" smtClean="0"/>
              <a:t> Values. Think </a:t>
            </a:r>
            <a:r>
              <a:rPr lang="en-US" sz="1800" dirty="0" err="1" smtClean="0"/>
              <a:t>unix</a:t>
            </a:r>
            <a:r>
              <a:rPr lang="en-US" sz="1800" dirty="0" smtClean="0"/>
              <a:t> shell piping. Filters can be concatenated </a:t>
            </a:r>
            <a:r>
              <a:rPr lang="en-US" sz="1800" i="1" dirty="0" smtClean="0"/>
              <a:t>n</a:t>
            </a:r>
            <a:r>
              <a:rPr lang="en-US" sz="1800" dirty="0" smtClean="0"/>
              <a:t> times.</a:t>
            </a:r>
          </a:p>
          <a:p>
            <a:pPr lvl="1"/>
            <a:r>
              <a:rPr lang="en-US" sz="1400" dirty="0" smtClean="0"/>
              <a:t>Current Filter Types – </a:t>
            </a:r>
            <a:r>
              <a:rPr lang="en-US" sz="1400" dirty="0" err="1" smtClean="0"/>
              <a:t>BasicFileFilter</a:t>
            </a:r>
            <a:r>
              <a:rPr lang="en-US" sz="1400" dirty="0" smtClean="0"/>
              <a:t>, </a:t>
            </a:r>
            <a:r>
              <a:rPr lang="en-US" sz="1400" dirty="0" err="1" smtClean="0"/>
              <a:t>ContextFilter</a:t>
            </a:r>
            <a:r>
              <a:rPr lang="en-US" sz="1400" dirty="0" smtClean="0"/>
              <a:t>, </a:t>
            </a:r>
            <a:r>
              <a:rPr lang="en-US" sz="1400" dirty="0" err="1" smtClean="0"/>
              <a:t>FileFilter</a:t>
            </a:r>
            <a:r>
              <a:rPr lang="en-US" sz="1400" dirty="0" smtClean="0"/>
              <a:t>, </a:t>
            </a:r>
            <a:r>
              <a:rPr lang="en-US" sz="1400" dirty="0" err="1" smtClean="0"/>
              <a:t>GrepFilter</a:t>
            </a:r>
            <a:r>
              <a:rPr lang="en-US" sz="1400" dirty="0" smtClean="0"/>
              <a:t>, </a:t>
            </a:r>
            <a:r>
              <a:rPr lang="en-US" sz="1400" dirty="0" err="1" smtClean="0"/>
              <a:t>ListFilter</a:t>
            </a:r>
            <a:r>
              <a:rPr lang="en-US" sz="1400" dirty="0" smtClean="0"/>
              <a:t>, </a:t>
            </a:r>
            <a:r>
              <a:rPr lang="en-US" sz="1400" dirty="0" err="1" smtClean="0"/>
              <a:t>MapFilter</a:t>
            </a:r>
            <a:r>
              <a:rPr lang="en-US" sz="1400" dirty="0" smtClean="0"/>
              <a:t>, </a:t>
            </a:r>
            <a:r>
              <a:rPr lang="en-US" sz="1400" dirty="0" err="1" smtClean="0"/>
              <a:t>ObjetFilter</a:t>
            </a:r>
            <a:r>
              <a:rPr lang="en-US" sz="1400" dirty="0" smtClean="0"/>
              <a:t>, </a:t>
            </a:r>
            <a:r>
              <a:rPr lang="en-US" sz="1400" dirty="0" err="1" smtClean="0"/>
              <a:t>PatternFilter</a:t>
            </a:r>
            <a:r>
              <a:rPr lang="en-US" sz="1400" dirty="0" smtClean="0"/>
              <a:t>, </a:t>
            </a:r>
            <a:r>
              <a:rPr lang="en-US" sz="1400" dirty="0" err="1" smtClean="0"/>
              <a:t>TextFilter</a:t>
            </a:r>
            <a:endParaRPr lang="en-US" sz="1400" dirty="0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1676400" y="6248400"/>
            <a:ext cx="4953000" cy="40011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All are Objects</a:t>
            </a:r>
            <a:endParaRPr lang="en-US" sz="2000" b="1" i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242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1600200" y="2679700"/>
            <a:ext cx="15240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600200" y="3898900"/>
            <a:ext cx="15240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614488" y="3868738"/>
          <a:ext cx="50482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8" name="Equation" r:id="rId3" imgW="3149600" imgH="203200" progId="Equation.3">
                  <p:embed/>
                </p:oleObj>
              </mc:Choice>
              <mc:Fallback>
                <p:oleObj name="Equation" r:id="rId3" imgW="31496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3868738"/>
                        <a:ext cx="5048250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3048000" y="5266267"/>
            <a:ext cx="1447800" cy="2286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676400" y="2057400"/>
            <a:ext cx="1371600" cy="3048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048000" y="5524500"/>
            <a:ext cx="1447800" cy="2286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600200" y="3289300"/>
            <a:ext cx="15240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048000" y="5791199"/>
            <a:ext cx="1676400" cy="2286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429000" y="1371600"/>
            <a:ext cx="1295400" cy="304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Rosen-Suzuki Function</a:t>
            </a:r>
            <a:r>
              <a:rPr lang="en-US" sz="2800" dirty="0" smtClean="0"/>
              <a:t>s </a:t>
            </a:r>
            <a:endParaRPr lang="en-US" sz="2800" i="1" dirty="0" smtClean="0"/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1614488" y="2039938"/>
          <a:ext cx="6310312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9" name="Equation" r:id="rId5" imgW="3937000" imgH="203200" progId="Equation.3">
                  <p:embed/>
                </p:oleObj>
              </mc:Choice>
              <mc:Fallback>
                <p:oleObj name="Equation" r:id="rId5" imgW="3937000" imgH="203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2039938"/>
                        <a:ext cx="6310312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614488" y="2649538"/>
          <a:ext cx="568007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0" name="Equation" r:id="rId7" imgW="3543300" imgH="203200" progId="Equation.3">
                  <p:embed/>
                </p:oleObj>
              </mc:Choice>
              <mc:Fallback>
                <p:oleObj name="Equation" r:id="rId7" imgW="35433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2649538"/>
                        <a:ext cx="5680075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614488" y="3259138"/>
          <a:ext cx="51498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1" name="Equation" r:id="rId9" imgW="3213100" imgH="203200" progId="Equation.3">
                  <p:embed/>
                </p:oleObj>
              </mc:Choice>
              <mc:Fallback>
                <p:oleObj name="Equation" r:id="rId9" imgW="32131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4488" y="3259138"/>
                        <a:ext cx="5149850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7" name="Object 9"/>
          <p:cNvGraphicFramePr>
            <a:graphicFrameLocks noChangeAspect="1"/>
          </p:cNvGraphicFramePr>
          <p:nvPr/>
        </p:nvGraphicFramePr>
        <p:xfrm>
          <a:off x="990600" y="1371600"/>
          <a:ext cx="3744912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2" name="Equation" r:id="rId11" imgW="2336800" imgH="177800" progId="Equation.3">
                  <p:embed/>
                </p:oleObj>
              </mc:Choice>
              <mc:Fallback>
                <p:oleObj name="Equation" r:id="rId11" imgW="2336800" imgH="177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371600"/>
                        <a:ext cx="3744912" cy="28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68" name="Object 9"/>
          <p:cNvGraphicFramePr>
            <a:graphicFrameLocks noChangeAspect="1"/>
          </p:cNvGraphicFramePr>
          <p:nvPr/>
        </p:nvGraphicFramePr>
        <p:xfrm>
          <a:off x="990600" y="1752600"/>
          <a:ext cx="1017587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3" name="Equation" r:id="rId13" imgW="635000" imgH="139700" progId="Equation.3">
                  <p:embed/>
                </p:oleObj>
              </mc:Choice>
              <mc:Fallback>
                <p:oleObj name="Equation" r:id="rId13" imgW="635000" imgH="1397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52600"/>
                        <a:ext cx="1017587" cy="222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52400" y="4572000"/>
            <a:ext cx="2241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Model Definition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8600" y="4970383"/>
            <a:ext cx="8915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ResponseModel</a:t>
            </a:r>
            <a:r>
              <a:rPr lang="en-US" sz="1600" dirty="0" smtClean="0"/>
              <a:t> </a:t>
            </a:r>
            <a:r>
              <a:rPr lang="en-US" sz="1600" dirty="0" err="1" smtClean="0"/>
              <a:t>rm</a:t>
            </a:r>
            <a:r>
              <a:rPr lang="en-US" sz="1600" dirty="0" smtClean="0"/>
              <a:t> = </a:t>
            </a:r>
            <a:r>
              <a:rPr lang="en-US" sz="1600" dirty="0" err="1" smtClean="0"/>
              <a:t>ResponseModel</a:t>
            </a:r>
            <a:r>
              <a:rPr lang="en-US" sz="1600" dirty="0" smtClean="0"/>
              <a:t>(“Rosen-Suzuki Model", </a:t>
            </a:r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designVars("x</a:t>
            </a:r>
            <a:r>
              <a:rPr lang="en-US" sz="1600" dirty="0" smtClean="0"/>
              <a:t>", 4),   </a:t>
            </a:r>
            <a:r>
              <a:rPr lang="en-US" sz="1400" dirty="0" smtClean="0"/>
              <a:t>// creates 4 real design variables x1-x4</a:t>
            </a:r>
            <a:endParaRPr lang="en-US" sz="1600" dirty="0" smtClean="0"/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responseVars("f</a:t>
            </a:r>
            <a:r>
              <a:rPr lang="en-US" sz="1600" dirty="0" smtClean="0"/>
              <a:t>"),   </a:t>
            </a:r>
            <a:r>
              <a:rPr lang="en-US" sz="1400" dirty="0" smtClean="0"/>
              <a:t>// creates 1 response variable f</a:t>
            </a:r>
            <a:endParaRPr lang="en-US" sz="1600" dirty="0" smtClean="0"/>
          </a:p>
          <a:p>
            <a:r>
              <a:rPr lang="en-US" sz="1600" dirty="0" smtClean="0"/>
              <a:t>			</a:t>
            </a:r>
            <a:r>
              <a:rPr lang="en-US" sz="1600" dirty="0" err="1" smtClean="0"/>
              <a:t>responseVars("g</a:t>
            </a:r>
            <a:r>
              <a:rPr lang="en-US" sz="1600" dirty="0" smtClean="0"/>
              <a:t>", 3)   </a:t>
            </a:r>
            <a:r>
              <a:rPr lang="en-US" sz="1400" dirty="0" smtClean="0"/>
              <a:t>//creates 3 response variables g1-g3</a:t>
            </a:r>
            <a:endParaRPr lang="en-US" sz="1600" dirty="0" smtClean="0"/>
          </a:p>
          <a:p>
            <a:r>
              <a:rPr lang="en-US" sz="1600" dirty="0" smtClean="0"/>
              <a:t>		        );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8" descr="PIC_RDM3p312_t_substr-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</a:blip>
          <a:srcRect l="22487" t="10413" r="16900" b="15358"/>
          <a:stretch>
            <a:fillRect/>
          </a:stretch>
        </p:blipFill>
        <p:spPr bwMode="auto">
          <a:xfrm rot="20383404" flipH="1">
            <a:off x="6716706" y="4444582"/>
            <a:ext cx="1729999" cy="1490647"/>
          </a:xfrm>
          <a:prstGeom prst="rect">
            <a:avLst/>
          </a:prstGeom>
          <a:noFill/>
        </p:spPr>
      </p:pic>
      <p:grpSp>
        <p:nvGrpSpPr>
          <p:cNvPr id="3" name="Group 53"/>
          <p:cNvGrpSpPr/>
          <p:nvPr/>
        </p:nvGrpSpPr>
        <p:grpSpPr>
          <a:xfrm>
            <a:off x="1605897" y="3657600"/>
            <a:ext cx="1523999" cy="1619250"/>
            <a:chOff x="5333997" y="2438400"/>
            <a:chExt cx="2835276" cy="3981450"/>
          </a:xfrm>
        </p:grpSpPr>
        <p:grpSp>
          <p:nvGrpSpPr>
            <p:cNvPr id="4" name="Group 17"/>
            <p:cNvGrpSpPr/>
            <p:nvPr/>
          </p:nvGrpSpPr>
          <p:grpSpPr>
            <a:xfrm>
              <a:off x="5333997" y="2438400"/>
              <a:ext cx="2835276" cy="3981450"/>
              <a:chOff x="5333997" y="2438400"/>
              <a:chExt cx="2835276" cy="3981450"/>
            </a:xfrm>
          </p:grpSpPr>
          <p:pic>
            <p:nvPicPr>
              <p:cNvPr id="59" name="Picture 5" descr="m1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333997" y="2438400"/>
                <a:ext cx="2835276" cy="3981450"/>
              </a:xfrm>
              <a:prstGeom prst="rect">
                <a:avLst/>
              </a:prstGeom>
              <a:noFill/>
            </p:spPr>
          </p:pic>
          <p:sp>
            <p:nvSpPr>
              <p:cNvPr id="60" name="Rectangle 59"/>
              <p:cNvSpPr/>
              <p:nvPr/>
            </p:nvSpPr>
            <p:spPr>
              <a:xfrm>
                <a:off x="7467600" y="2514600"/>
                <a:ext cx="533400" cy="1905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57" name="Rectangle 56"/>
            <p:cNvSpPr/>
            <p:nvPr/>
          </p:nvSpPr>
          <p:spPr>
            <a:xfrm rot="5400000">
              <a:off x="5881750" y="5729350"/>
              <a:ext cx="1999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7558150" y="5700650"/>
              <a:ext cx="1999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75" name="Picture 6" descr="surf-CP_Mach-stream_re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978" y="3998912"/>
            <a:ext cx="1611122" cy="125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AutoShape 52"/>
          <p:cNvSpPr>
            <a:spLocks noChangeArrowheads="1"/>
          </p:cNvSpPr>
          <p:nvPr/>
        </p:nvSpPr>
        <p:spPr bwMode="auto">
          <a:xfrm rot="238671">
            <a:off x="1135063" y="4864100"/>
            <a:ext cx="7065962" cy="1084263"/>
          </a:xfrm>
          <a:prstGeom prst="curvedUpArrow">
            <a:avLst>
              <a:gd name="adj1" fmla="val 65168"/>
              <a:gd name="adj2" fmla="val 182170"/>
              <a:gd name="adj3" fmla="val 32426"/>
            </a:avLst>
          </a:prstGeom>
          <a:solidFill>
            <a:srgbClr val="3333CC">
              <a:alpha val="1686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1873" tIns="50941" rIns="101873" bIns="50941" anchor="ctr"/>
          <a:lstStyle/>
          <a:p>
            <a:pPr eaLnBrk="0" hangingPunct="0">
              <a:defRPr/>
            </a:pPr>
            <a:endParaRPr lang="en-US" sz="16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AutoShape 68"/>
          <p:cNvSpPr>
            <a:spLocks noChangeArrowheads="1"/>
          </p:cNvSpPr>
          <p:nvPr/>
        </p:nvSpPr>
        <p:spPr bwMode="auto">
          <a:xfrm rot="18720550">
            <a:off x="6133655" y="2174922"/>
            <a:ext cx="1693367" cy="474533"/>
          </a:xfrm>
          <a:prstGeom prst="curvedUpArrow">
            <a:avLst>
              <a:gd name="adj1" fmla="val 38675"/>
              <a:gd name="adj2" fmla="val 108111"/>
              <a:gd name="adj3" fmla="val 32426"/>
            </a:avLst>
          </a:prstGeom>
          <a:solidFill>
            <a:srgbClr val="3333CC">
              <a:alpha val="1686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1873" tIns="50941" rIns="101873" bIns="50941" anchor="ctr"/>
          <a:lstStyle/>
          <a:p>
            <a:pPr eaLnBrk="0" hangingPunct="0">
              <a:defRPr/>
            </a:pPr>
            <a:endParaRPr lang="en-US" sz="16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6400800" cy="981075"/>
          </a:xfrm>
        </p:spPr>
        <p:txBody>
          <a:bodyPr/>
          <a:lstStyle/>
          <a:p>
            <a:pPr algn="ctr"/>
            <a:r>
              <a:rPr lang="en-US" sz="2800" b="1" i="1" dirty="0" smtClean="0">
                <a:solidFill>
                  <a:schemeClr val="tx2"/>
                </a:solidFill>
              </a:rPr>
              <a:t>Merging Conceptual and Preliminary Design</a:t>
            </a:r>
            <a:endParaRPr lang="en-US" sz="2800" b="1" i="1" dirty="0">
              <a:solidFill>
                <a:schemeClr val="tx2"/>
              </a:solidFill>
            </a:endParaRPr>
          </a:p>
        </p:txBody>
      </p:sp>
      <p:grpSp>
        <p:nvGrpSpPr>
          <p:cNvPr id="5" name="Group 70"/>
          <p:cNvGrpSpPr>
            <a:grpSpLocks/>
          </p:cNvGrpSpPr>
          <p:nvPr/>
        </p:nvGrpSpPr>
        <p:grpSpPr bwMode="auto">
          <a:xfrm rot="10800000">
            <a:off x="4223684" y="3006725"/>
            <a:ext cx="1012825" cy="900113"/>
            <a:chOff x="851" y="2752"/>
            <a:chExt cx="638" cy="1107"/>
          </a:xfrm>
          <a:effectLst/>
        </p:grpSpPr>
        <p:sp>
          <p:nvSpPr>
            <p:cNvPr id="93" name="Rectangle 71"/>
            <p:cNvSpPr>
              <a:spLocks noChangeArrowheads="1"/>
            </p:cNvSpPr>
            <p:nvPr/>
          </p:nvSpPr>
          <p:spPr bwMode="auto">
            <a:xfrm>
              <a:off x="859" y="2752"/>
              <a:ext cx="622" cy="1107"/>
            </a:xfrm>
            <a:prstGeom prst="rect">
              <a:avLst/>
            </a:prstGeom>
            <a:solidFill>
              <a:srgbClr val="3333CC">
                <a:alpha val="5098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 eaLnBrk="0" hangingPunct="0">
                <a:defRPr/>
              </a:pPr>
              <a:endParaRPr lang="en-US" sz="16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Arc 72"/>
            <p:cNvSpPr>
              <a:spLocks/>
            </p:cNvSpPr>
            <p:nvPr/>
          </p:nvSpPr>
          <p:spPr bwMode="auto">
            <a:xfrm>
              <a:off x="851" y="2752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" name="Arc 73"/>
            <p:cNvSpPr>
              <a:spLocks/>
            </p:cNvSpPr>
            <p:nvPr/>
          </p:nvSpPr>
          <p:spPr bwMode="auto">
            <a:xfrm flipH="1">
              <a:off x="1230" y="2756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Arc 74"/>
            <p:cNvSpPr>
              <a:spLocks/>
            </p:cNvSpPr>
            <p:nvPr/>
          </p:nvSpPr>
          <p:spPr bwMode="auto">
            <a:xfrm flipH="1" flipV="1">
              <a:off x="1233" y="3299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Arc 75"/>
            <p:cNvSpPr>
              <a:spLocks/>
            </p:cNvSpPr>
            <p:nvPr/>
          </p:nvSpPr>
          <p:spPr bwMode="auto">
            <a:xfrm flipV="1">
              <a:off x="854" y="3295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9" name="Text Box 44"/>
          <p:cNvSpPr txBox="1">
            <a:spLocks noChangeArrowheads="1"/>
          </p:cNvSpPr>
          <p:nvPr/>
        </p:nvSpPr>
        <p:spPr bwMode="auto">
          <a:xfrm>
            <a:off x="2468562" y="1981200"/>
            <a:ext cx="2713038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3" tIns="50941" rIns="101873" bIns="50941">
            <a:spAutoFit/>
          </a:bodyPr>
          <a:lstStyle/>
          <a:p>
            <a:pPr marL="455613" indent="-455613" eaLnBrk="0" hangingPunct="0">
              <a:defRPr/>
            </a:pPr>
            <a:r>
              <a:rPr lang="en-US" sz="12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Modeling for Design</a:t>
            </a:r>
          </a:p>
        </p:txBody>
      </p:sp>
      <p:sp>
        <p:nvSpPr>
          <p:cNvPr id="100" name="Text Box 45"/>
          <p:cNvSpPr txBox="1">
            <a:spLocks noChangeArrowheads="1"/>
          </p:cNvSpPr>
          <p:nvPr/>
        </p:nvSpPr>
        <p:spPr bwMode="auto">
          <a:xfrm>
            <a:off x="589896" y="5351463"/>
            <a:ext cx="3240088" cy="472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1873" tIns="50941" rIns="101873" bIns="50941">
            <a:spAutoFit/>
          </a:bodyPr>
          <a:lstStyle/>
          <a:p>
            <a:pPr marL="455613" indent="-455613" algn="ctr" eaLnBrk="0" hangingPunct="0">
              <a:defRPr/>
            </a:pPr>
            <a:r>
              <a:rPr lang="en-US" sz="12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Analysis for Design</a:t>
            </a:r>
          </a:p>
          <a:p>
            <a:pPr marL="455613" indent="-455613" algn="ctr" eaLnBrk="0" hangingPunct="0">
              <a:defRPr/>
            </a:pPr>
            <a:r>
              <a:rPr lang="en-US" sz="1200" kern="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Dialable</a:t>
            </a:r>
            <a:r>
              <a:rPr lang="en-US" sz="1200" kern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“Appropriate” Fidelity </a:t>
            </a:r>
            <a:r>
              <a:rPr lang="en-US" sz="12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with UQ</a:t>
            </a:r>
          </a:p>
        </p:txBody>
      </p:sp>
      <p:pic>
        <p:nvPicPr>
          <p:cNvPr id="102" name="Picture 4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19" r="10863"/>
          <a:stretch>
            <a:fillRect/>
          </a:stretch>
        </p:blipFill>
        <p:spPr bwMode="auto">
          <a:xfrm>
            <a:off x="7778096" y="4648200"/>
            <a:ext cx="609600" cy="478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53"/>
          <p:cNvGrpSpPr>
            <a:grpSpLocks/>
          </p:cNvGrpSpPr>
          <p:nvPr/>
        </p:nvGrpSpPr>
        <p:grpSpPr bwMode="auto">
          <a:xfrm rot="4654037">
            <a:off x="2917171" y="3914775"/>
            <a:ext cx="847725" cy="1368425"/>
            <a:chOff x="851" y="2752"/>
            <a:chExt cx="638" cy="1107"/>
          </a:xfrm>
          <a:effectLst/>
        </p:grpSpPr>
        <p:sp>
          <p:nvSpPr>
            <p:cNvPr id="108" name="Rectangle 54"/>
            <p:cNvSpPr>
              <a:spLocks noChangeArrowheads="1"/>
            </p:cNvSpPr>
            <p:nvPr/>
          </p:nvSpPr>
          <p:spPr bwMode="auto">
            <a:xfrm>
              <a:off x="859" y="2752"/>
              <a:ext cx="622" cy="1107"/>
            </a:xfrm>
            <a:prstGeom prst="rect">
              <a:avLst/>
            </a:prstGeom>
            <a:solidFill>
              <a:srgbClr val="3333CC">
                <a:alpha val="5098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 eaLnBrk="0" hangingPunct="0">
                <a:defRPr/>
              </a:pPr>
              <a:endParaRPr lang="en-US" sz="16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Arc 55"/>
            <p:cNvSpPr>
              <a:spLocks/>
            </p:cNvSpPr>
            <p:nvPr/>
          </p:nvSpPr>
          <p:spPr bwMode="auto">
            <a:xfrm>
              <a:off x="851" y="2752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Arc 56"/>
            <p:cNvSpPr>
              <a:spLocks/>
            </p:cNvSpPr>
            <p:nvPr/>
          </p:nvSpPr>
          <p:spPr bwMode="auto">
            <a:xfrm flipH="1">
              <a:off x="1230" y="2756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1" name="Arc 57"/>
            <p:cNvSpPr>
              <a:spLocks/>
            </p:cNvSpPr>
            <p:nvPr/>
          </p:nvSpPr>
          <p:spPr bwMode="auto">
            <a:xfrm flipH="1" flipV="1">
              <a:off x="1233" y="3299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2" name="Arc 58"/>
            <p:cNvSpPr>
              <a:spLocks/>
            </p:cNvSpPr>
            <p:nvPr/>
          </p:nvSpPr>
          <p:spPr bwMode="auto">
            <a:xfrm flipV="1">
              <a:off x="854" y="3295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Group 59"/>
          <p:cNvGrpSpPr>
            <a:grpSpLocks/>
          </p:cNvGrpSpPr>
          <p:nvPr/>
        </p:nvGrpSpPr>
        <p:grpSpPr bwMode="auto">
          <a:xfrm rot="-4703107">
            <a:off x="5558771" y="3924300"/>
            <a:ext cx="923925" cy="1368425"/>
            <a:chOff x="851" y="2752"/>
            <a:chExt cx="638" cy="1107"/>
          </a:xfrm>
          <a:effectLst/>
        </p:grpSpPr>
        <p:sp>
          <p:nvSpPr>
            <p:cNvPr id="114" name="Rectangle 60"/>
            <p:cNvSpPr>
              <a:spLocks noChangeArrowheads="1"/>
            </p:cNvSpPr>
            <p:nvPr/>
          </p:nvSpPr>
          <p:spPr bwMode="auto">
            <a:xfrm>
              <a:off x="859" y="2752"/>
              <a:ext cx="622" cy="1107"/>
            </a:xfrm>
            <a:prstGeom prst="rect">
              <a:avLst/>
            </a:prstGeom>
            <a:solidFill>
              <a:srgbClr val="3333CC">
                <a:alpha val="5098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 eaLnBrk="0" hangingPunct="0">
                <a:defRPr/>
              </a:pPr>
              <a:endParaRPr lang="en-US" sz="16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Arc 61"/>
            <p:cNvSpPr>
              <a:spLocks/>
            </p:cNvSpPr>
            <p:nvPr/>
          </p:nvSpPr>
          <p:spPr bwMode="auto">
            <a:xfrm>
              <a:off x="851" y="2752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Arc 62"/>
            <p:cNvSpPr>
              <a:spLocks/>
            </p:cNvSpPr>
            <p:nvPr/>
          </p:nvSpPr>
          <p:spPr bwMode="auto">
            <a:xfrm flipH="1">
              <a:off x="1230" y="2756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Arc 63"/>
            <p:cNvSpPr>
              <a:spLocks/>
            </p:cNvSpPr>
            <p:nvPr/>
          </p:nvSpPr>
          <p:spPr bwMode="auto">
            <a:xfrm flipH="1" flipV="1">
              <a:off x="1233" y="3299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Arc 64"/>
            <p:cNvSpPr>
              <a:spLocks/>
            </p:cNvSpPr>
            <p:nvPr/>
          </p:nvSpPr>
          <p:spPr bwMode="auto">
            <a:xfrm flipV="1">
              <a:off x="854" y="3295"/>
              <a:ext cx="256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lIns="101882" tIns="50941" rIns="101882" bIns="50941" anchor="ctr"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" name="Text Box 67"/>
          <p:cNvSpPr txBox="1">
            <a:spLocks noChangeArrowheads="1"/>
          </p:cNvSpPr>
          <p:nvPr/>
        </p:nvSpPr>
        <p:spPr bwMode="auto">
          <a:xfrm>
            <a:off x="6184901" y="5543550"/>
            <a:ext cx="2413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1873" tIns="50941" rIns="101873" bIns="50941">
            <a:spAutoFit/>
          </a:bodyPr>
          <a:lstStyle/>
          <a:p>
            <a:pPr marL="455613" indent="-455613" eaLnBrk="0" hangingPunct="0">
              <a:defRPr/>
            </a:pPr>
            <a:r>
              <a:rPr lang="en-US" sz="12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Design Space Exploration</a:t>
            </a:r>
          </a:p>
        </p:txBody>
      </p:sp>
      <p:sp>
        <p:nvSpPr>
          <p:cNvPr id="122" name="AutoShape 68"/>
          <p:cNvSpPr>
            <a:spLocks noChangeArrowheads="1"/>
          </p:cNvSpPr>
          <p:nvPr/>
        </p:nvSpPr>
        <p:spPr bwMode="auto">
          <a:xfrm rot="13755317">
            <a:off x="4501356" y="3040857"/>
            <a:ext cx="3984625" cy="1030288"/>
          </a:xfrm>
          <a:prstGeom prst="curvedUpArrow">
            <a:avLst>
              <a:gd name="adj1" fmla="val 38675"/>
              <a:gd name="adj2" fmla="val 108111"/>
              <a:gd name="adj3" fmla="val 32426"/>
            </a:avLst>
          </a:prstGeom>
          <a:solidFill>
            <a:srgbClr val="3333CC">
              <a:alpha val="1686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1873" tIns="50941" rIns="101873" bIns="50941" anchor="ctr"/>
          <a:lstStyle/>
          <a:p>
            <a:pPr eaLnBrk="0" hangingPunct="0">
              <a:defRPr/>
            </a:pPr>
            <a:endParaRPr lang="en-US" sz="16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AutoShape 69"/>
          <p:cNvSpPr>
            <a:spLocks noChangeArrowheads="1"/>
          </p:cNvSpPr>
          <p:nvPr/>
        </p:nvSpPr>
        <p:spPr bwMode="auto">
          <a:xfrm rot="8887602">
            <a:off x="187325" y="2816225"/>
            <a:ext cx="4476750" cy="987425"/>
          </a:xfrm>
          <a:prstGeom prst="curvedUpArrow">
            <a:avLst>
              <a:gd name="adj1" fmla="val 45338"/>
              <a:gd name="adj2" fmla="val 126735"/>
              <a:gd name="adj3" fmla="val 32426"/>
            </a:avLst>
          </a:prstGeom>
          <a:solidFill>
            <a:srgbClr val="3333CC">
              <a:alpha val="16862"/>
            </a:srgbClr>
          </a:solidFill>
          <a:ln w="9525">
            <a:noFill/>
            <a:miter lim="800000"/>
            <a:headEnd/>
            <a:tailEnd/>
          </a:ln>
        </p:spPr>
        <p:txBody>
          <a:bodyPr wrap="none" lIns="101873" tIns="50941" rIns="101873" bIns="50941" anchor="ctr"/>
          <a:lstStyle/>
          <a:p>
            <a:pPr eaLnBrk="0" hangingPunct="0">
              <a:defRPr/>
            </a:pPr>
            <a:endParaRPr lang="en-US" sz="16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Text Box 86"/>
          <p:cNvSpPr txBox="1">
            <a:spLocks noChangeArrowheads="1"/>
          </p:cNvSpPr>
          <p:nvPr/>
        </p:nvSpPr>
        <p:spPr bwMode="auto">
          <a:xfrm>
            <a:off x="2273300" y="2197100"/>
            <a:ext cx="1767061" cy="34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73" tIns="50941" rIns="101873" bIns="50941">
            <a:spAutoFit/>
          </a:bodyPr>
          <a:lstStyle/>
          <a:p>
            <a:pPr eaLnBrk="0" hangingPunct="0">
              <a:defRPr/>
            </a:pPr>
            <a:r>
              <a:rPr lang="en-US" sz="16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10s configuration</a:t>
            </a:r>
          </a:p>
        </p:txBody>
      </p:sp>
      <p:sp>
        <p:nvSpPr>
          <p:cNvPr id="53" name="Slide Number Placeholder 47"/>
          <p:cNvSpPr txBox="1">
            <a:spLocks/>
          </p:cNvSpPr>
          <p:nvPr/>
        </p:nvSpPr>
        <p:spPr>
          <a:xfrm>
            <a:off x="7047308" y="656936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r">
              <a:defRPr/>
            </a:pPr>
            <a:fld id="{ABC069BD-4828-40C3-A792-E560703F6869}" type="slidenum">
              <a:rPr lang="en-US" sz="10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>
                <a:defRPr/>
              </a:pPr>
              <a:t>3</a:t>
            </a:fld>
            <a:endParaRPr lang="en-US" sz="1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609600" y="6248400"/>
            <a:ext cx="8001000" cy="46166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400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Get more (and Better) Information … and get it Earlier</a:t>
            </a:r>
            <a:endParaRPr lang="en-US" sz="2400" i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3" name="Content Placeholder 62" descr="AEASTAVRevTrimetric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>
            <a:clrChange>
              <a:clrFrom>
                <a:srgbClr val="353365"/>
              </a:clrFrom>
              <a:clrTo>
                <a:srgbClr val="353365">
                  <a:alpha val="0"/>
                </a:srgbClr>
              </a:clrTo>
            </a:clrChange>
          </a:blip>
          <a:srcRect l="14999" t="10062" r="10226" b="20331"/>
          <a:stretch>
            <a:fillRect/>
          </a:stretch>
        </p:blipFill>
        <p:spPr>
          <a:xfrm>
            <a:off x="4577696" y="2602333"/>
            <a:ext cx="1535164" cy="902867"/>
          </a:xfrm>
          <a:noFill/>
          <a:ln/>
        </p:spPr>
      </p:pic>
      <p:pic>
        <p:nvPicPr>
          <p:cNvPr id="64" name="Picture 5" descr="aero_iso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36000"/>
          </a:blip>
          <a:srcRect/>
          <a:stretch>
            <a:fillRect/>
          </a:stretch>
        </p:blipFill>
        <p:spPr bwMode="auto">
          <a:xfrm>
            <a:off x="3510896" y="2590800"/>
            <a:ext cx="1290925" cy="68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530" t="14952" r="2916" b="15942"/>
          <a:stretch>
            <a:fillRect/>
          </a:stretch>
        </p:blipFill>
        <p:spPr bwMode="auto">
          <a:xfrm>
            <a:off x="6711296" y="3962400"/>
            <a:ext cx="1538335" cy="868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5"/>
          <p:cNvGrpSpPr/>
          <p:nvPr/>
        </p:nvGrpSpPr>
        <p:grpSpPr>
          <a:xfrm>
            <a:off x="3028950" y="1668463"/>
            <a:ext cx="3275013" cy="1039812"/>
            <a:chOff x="2889250" y="1668463"/>
            <a:chExt cx="3275013" cy="1039812"/>
          </a:xfrm>
        </p:grpSpPr>
        <p:grpSp>
          <p:nvGrpSpPr>
            <p:cNvPr id="9" name="Group 10"/>
            <p:cNvGrpSpPr/>
            <p:nvPr/>
          </p:nvGrpSpPr>
          <p:grpSpPr>
            <a:xfrm>
              <a:off x="2889250" y="1668463"/>
              <a:ext cx="3275013" cy="1039812"/>
              <a:chOff x="2889250" y="1668463"/>
              <a:chExt cx="3275013" cy="1039812"/>
            </a:xfrm>
          </p:grpSpPr>
          <p:pic>
            <p:nvPicPr>
              <p:cNvPr id="80" name="Picture 4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889250" y="1668463"/>
                <a:ext cx="3275013" cy="10398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1" name="Rectangle 80"/>
              <p:cNvSpPr/>
              <p:nvPr/>
            </p:nvSpPr>
            <p:spPr>
              <a:xfrm>
                <a:off x="4800600" y="1905000"/>
                <a:ext cx="1143000" cy="533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pic>
          <p:nvPicPr>
            <p:cNvPr id="78" name="Picture 77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6699FF"/>
                </a:clrFrom>
                <a:clrTo>
                  <a:srgbClr val="6699FF">
                    <a:alpha val="0"/>
                  </a:srgbClr>
                </a:clrTo>
              </a:clrChange>
            </a:blip>
            <a:srcRect l="32754" t="1112" r="25990" b="67743"/>
            <a:stretch>
              <a:fillRect/>
            </a:stretch>
          </p:blipFill>
          <p:spPr bwMode="auto">
            <a:xfrm>
              <a:off x="5105400" y="1828800"/>
              <a:ext cx="685800" cy="2785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9" name="Picture 2" descr="C:\Documents and Settings\b1065563\Desktop\Top.png"/>
            <p:cNvPicPr>
              <a:picLocks noChangeAspect="1" noChangeArrowheads="1"/>
            </p:cNvPicPr>
            <p:nvPr/>
          </p:nvPicPr>
          <p:blipFill>
            <a:blip r:embed="rId11" cstate="print">
              <a:lum bright="10000" contrast="10000"/>
            </a:blip>
            <a:srcRect/>
            <a:stretch>
              <a:fillRect/>
            </a:stretch>
          </p:blipFill>
          <p:spPr bwMode="auto">
            <a:xfrm>
              <a:off x="5334000" y="2133600"/>
              <a:ext cx="777082" cy="350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6" name="Rectangle 79"/>
          <p:cNvSpPr>
            <a:spLocks noChangeArrowheads="1"/>
          </p:cNvSpPr>
          <p:nvPr/>
        </p:nvSpPr>
        <p:spPr bwMode="auto">
          <a:xfrm>
            <a:off x="3289300" y="1385888"/>
            <a:ext cx="2667000" cy="4064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</p:spPr>
        <p:txBody>
          <a:bodyPr wrap="none" lIns="101873" tIns="50941" rIns="101873" bIns="50941" anchor="ctr"/>
          <a:lstStyle/>
          <a:p>
            <a:pPr eaLnBrk="0" hangingPunct="0">
              <a:defRPr/>
            </a:pPr>
            <a:endParaRPr lang="en-US" sz="16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Text Box 80"/>
          <p:cNvSpPr txBox="1">
            <a:spLocks noChangeArrowheads="1"/>
          </p:cNvSpPr>
          <p:nvPr/>
        </p:nvSpPr>
        <p:spPr bwMode="auto">
          <a:xfrm>
            <a:off x="3263900" y="1409700"/>
            <a:ext cx="2675964" cy="34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73" tIns="50941" rIns="101873" bIns="50941">
            <a:spAutoFit/>
          </a:bodyPr>
          <a:lstStyle/>
          <a:p>
            <a:pPr eaLnBrk="0" hangingPunct="0">
              <a:defRPr/>
            </a:pPr>
            <a:r>
              <a:rPr lang="en-US" sz="1600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Conceptual Design Studies</a:t>
            </a:r>
          </a:p>
        </p:txBody>
      </p:sp>
      <p:sp>
        <p:nvSpPr>
          <p:cNvPr id="128" name="AutoShape 81"/>
          <p:cNvSpPr>
            <a:spLocks noChangeArrowheads="1"/>
          </p:cNvSpPr>
          <p:nvPr/>
        </p:nvSpPr>
        <p:spPr bwMode="auto">
          <a:xfrm rot="10800000">
            <a:off x="5948363" y="1449388"/>
            <a:ext cx="581025" cy="209550"/>
          </a:xfrm>
          <a:prstGeom prst="rightArrow">
            <a:avLst>
              <a:gd name="adj1" fmla="val 51778"/>
              <a:gd name="adj2" fmla="val 45275"/>
            </a:avLst>
          </a:prstGeom>
          <a:gradFill rotWithShape="1">
            <a:gsLst>
              <a:gs pos="0">
                <a:srgbClr val="FFFFFF"/>
              </a:gs>
              <a:gs pos="100000">
                <a:srgbClr val="0000CC"/>
              </a:gs>
            </a:gsLst>
            <a:path path="rect">
              <a:fillToRect r="100000" b="10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73" tIns="50941" rIns="101873" bIns="50941" anchor="ctr"/>
          <a:lstStyle/>
          <a:p>
            <a:pPr eaLnBrk="0" hangingPunct="0">
              <a:defRPr/>
            </a:pPr>
            <a:endParaRPr lang="en-US" sz="1600" kern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Oval 82"/>
          <p:cNvSpPr>
            <a:spLocks noChangeArrowheads="1"/>
          </p:cNvSpPr>
          <p:nvPr/>
        </p:nvSpPr>
        <p:spPr bwMode="auto">
          <a:xfrm>
            <a:off x="6416675" y="1230313"/>
            <a:ext cx="1089025" cy="623887"/>
          </a:xfrm>
          <a:prstGeom prst="ellipse">
            <a:avLst/>
          </a:prstGeom>
          <a:solidFill>
            <a:srgbClr val="000080"/>
          </a:solidFill>
          <a:ln w="9525">
            <a:noFill/>
            <a:round/>
            <a:headEnd/>
            <a:tailEnd/>
          </a:ln>
        </p:spPr>
        <p:txBody>
          <a:bodyPr wrap="none" lIns="101873" tIns="50941" rIns="101873" bIns="50941" anchor="ctr"/>
          <a:lstStyle/>
          <a:p>
            <a:pPr algn="ctr" eaLnBrk="0" hangingPunct="0">
              <a:defRPr/>
            </a:pPr>
            <a:r>
              <a:rPr lang="en-US" sz="1200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Technology </a:t>
            </a:r>
          </a:p>
          <a:p>
            <a:pPr algn="ctr" eaLnBrk="0" hangingPunct="0">
              <a:defRPr/>
            </a:pPr>
            <a:r>
              <a:rPr lang="en-US" sz="1200" kern="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Suite</a:t>
            </a:r>
          </a:p>
        </p:txBody>
      </p:sp>
      <p:sp>
        <p:nvSpPr>
          <p:cNvPr id="131" name="Text Box 85"/>
          <p:cNvSpPr txBox="1">
            <a:spLocks noChangeArrowheads="1"/>
          </p:cNvSpPr>
          <p:nvPr/>
        </p:nvSpPr>
        <p:spPr bwMode="auto">
          <a:xfrm>
            <a:off x="3644900" y="1111069"/>
            <a:ext cx="2097279" cy="34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873" tIns="50941" rIns="101873" bIns="50941">
            <a:spAutoFit/>
          </a:bodyPr>
          <a:lstStyle/>
          <a:p>
            <a:pPr eaLnBrk="0" hangingPunct="0">
              <a:defRPr/>
            </a:pPr>
            <a:r>
              <a:rPr lang="en-US" sz="16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1000s configurations</a:t>
            </a:r>
          </a:p>
        </p:txBody>
      </p:sp>
      <p:grpSp>
        <p:nvGrpSpPr>
          <p:cNvPr id="10" name="Group 66"/>
          <p:cNvGrpSpPr/>
          <p:nvPr/>
        </p:nvGrpSpPr>
        <p:grpSpPr>
          <a:xfrm>
            <a:off x="3098146" y="3517900"/>
            <a:ext cx="3276600" cy="1600200"/>
            <a:chOff x="2876550" y="4038600"/>
            <a:chExt cx="3276600" cy="1600200"/>
          </a:xfrm>
        </p:grpSpPr>
        <p:sp>
          <p:nvSpPr>
            <p:cNvPr id="120" name="Text Box 66"/>
            <p:cNvSpPr txBox="1">
              <a:spLocks noChangeArrowheads="1"/>
            </p:cNvSpPr>
            <p:nvPr/>
          </p:nvSpPr>
          <p:spPr bwMode="auto">
            <a:xfrm>
              <a:off x="3394075" y="4373564"/>
              <a:ext cx="2087563" cy="1044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101873" tIns="50941" rIns="101873" bIns="50941">
              <a:spAutoFit/>
            </a:bodyPr>
            <a:lstStyle/>
            <a:p>
              <a:pPr marL="455613" indent="-455613" algn="ctr" eaLnBrk="0" hangingPunct="0">
                <a:defRPr/>
              </a:pPr>
              <a:r>
                <a:rPr lang="en-US" kern="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Prototype</a:t>
              </a:r>
            </a:p>
            <a:p>
              <a:pPr marL="455613" indent="-455613" algn="ctr" eaLnBrk="0" hangingPunct="0">
                <a:defRPr/>
              </a:pPr>
              <a:r>
                <a:rPr lang="en-US" kern="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Experimental </a:t>
              </a:r>
            </a:p>
            <a:p>
              <a:pPr marL="455613" indent="-455613" algn="ctr" eaLnBrk="0" hangingPunct="0">
                <a:defRPr/>
              </a:pPr>
              <a:r>
                <a:rPr lang="en-US" kern="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rPr>
                <a:t>Validation</a:t>
              </a:r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auto">
            <a:xfrm>
              <a:off x="3228975" y="4038600"/>
              <a:ext cx="2514599" cy="1600200"/>
            </a:xfrm>
            <a:prstGeom prst="ellipse">
              <a:avLst/>
            </a:prstGeom>
            <a:gradFill flip="none" rotWithShape="1">
              <a:gsLst>
                <a:gs pos="0">
                  <a:srgbClr val="3333CC">
                    <a:shade val="30000"/>
                    <a:satMod val="115000"/>
                  </a:srgbClr>
                </a:gs>
                <a:gs pos="50000">
                  <a:srgbClr val="3333CC">
                    <a:shade val="67500"/>
                    <a:satMod val="115000"/>
                  </a:srgbClr>
                </a:gs>
                <a:gs pos="100000">
                  <a:srgbClr val="3333CC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txBody>
            <a:bodyPr wrap="none" lIns="101873" tIns="50941" rIns="101873" bIns="50941" anchor="ctr"/>
            <a:lstStyle/>
            <a:p>
              <a:pPr eaLnBrk="0" hangingPunct="0">
                <a:defRPr/>
              </a:pPr>
              <a:endParaRPr lang="en-US" sz="1600" kern="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6" name="Picture 7" descr="2008-L-00071.JPG"/>
            <p:cNvPicPr>
              <a:picLocks noChangeAspect="1"/>
            </p:cNvPicPr>
            <p:nvPr/>
          </p:nvPicPr>
          <p:blipFill>
            <a:blip r:embed="rId12" cstate="print">
              <a:lum/>
            </a:blip>
            <a:srcRect l="5600" r="5499"/>
            <a:stretch>
              <a:fillRect/>
            </a:stretch>
          </p:blipFill>
          <p:spPr bwMode="auto">
            <a:xfrm>
              <a:off x="4495801" y="4581525"/>
              <a:ext cx="1066799" cy="8740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60802" name="Picture 2" descr="AC94-0057-7: 2.7% REF-H 9x7ft w.t. Test-198-1-97l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505200" y="4572000"/>
              <a:ext cx="1143000" cy="8572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1" name="Text Box 45"/>
            <p:cNvSpPr txBox="1">
              <a:spLocks noChangeArrowheads="1"/>
            </p:cNvSpPr>
            <p:nvPr/>
          </p:nvSpPr>
          <p:spPr bwMode="auto">
            <a:xfrm>
              <a:off x="2876550" y="4186683"/>
              <a:ext cx="3276600" cy="472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01873" tIns="50941" rIns="101873" bIns="50941">
              <a:spAutoFit/>
            </a:bodyPr>
            <a:lstStyle/>
            <a:p>
              <a:pPr marL="455613" indent="-455613" algn="ctr" eaLnBrk="0" hangingPunct="0"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Methods Application &amp;</a:t>
              </a:r>
            </a:p>
            <a:p>
              <a:pPr marL="455613" indent="-455613" algn="ctr" eaLnBrk="0" hangingPunct="0"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Technology Validation 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2590800" y="3581400"/>
            <a:ext cx="609600" cy="76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733800"/>
            <a:ext cx="3581400" cy="21336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Rectangle 643"/>
          <p:cNvSpPr/>
          <p:nvPr/>
        </p:nvSpPr>
        <p:spPr>
          <a:xfrm>
            <a:off x="5562600" y="3934178"/>
            <a:ext cx="3581400" cy="1933222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Rectangle 644"/>
          <p:cNvSpPr/>
          <p:nvPr/>
        </p:nvSpPr>
        <p:spPr>
          <a:xfrm>
            <a:off x="2362200" y="1981200"/>
            <a:ext cx="4038600" cy="1524000"/>
          </a:xfrm>
          <a:prstGeom prst="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3352800"/>
            <a:ext cx="1829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Presentations</a:t>
            </a:r>
            <a:endParaRPr lang="en-US" dirty="0"/>
          </a:p>
        </p:txBody>
      </p:sp>
      <p:sp>
        <p:nvSpPr>
          <p:cNvPr id="646" name="TextBox 645"/>
          <p:cNvSpPr txBox="1"/>
          <p:nvPr/>
        </p:nvSpPr>
        <p:spPr>
          <a:xfrm>
            <a:off x="6578198" y="3200400"/>
            <a:ext cx="256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Burton’s Presentation</a:t>
            </a:r>
            <a:endParaRPr lang="en-US" dirty="0"/>
          </a:p>
        </p:txBody>
      </p:sp>
      <p:cxnSp>
        <p:nvCxnSpPr>
          <p:cNvPr id="16" name="Straight Arrow Connector 15"/>
          <p:cNvCxnSpPr>
            <a:endCxn id="645" idx="3"/>
          </p:cNvCxnSpPr>
          <p:nvPr/>
        </p:nvCxnSpPr>
        <p:spPr>
          <a:xfrm flipH="1" flipV="1">
            <a:off x="6400800" y="2743200"/>
            <a:ext cx="1143000" cy="457200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Arrow Connector 646"/>
          <p:cNvCxnSpPr>
            <a:endCxn id="644" idx="0"/>
          </p:cNvCxnSpPr>
          <p:nvPr/>
        </p:nvCxnSpPr>
        <p:spPr>
          <a:xfrm flipH="1">
            <a:off x="7353300" y="3657600"/>
            <a:ext cx="495300" cy="276578"/>
          </a:xfrm>
          <a:prstGeom prst="straightConnector1">
            <a:avLst/>
          </a:prstGeom>
          <a:ln w="5715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8176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Rosen-Suzuki Functions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219200"/>
            <a:ext cx="2740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Model Configuration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1800" y="2059668"/>
            <a:ext cx="5486400" cy="234781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15591" y="2339361"/>
            <a:ext cx="457200" cy="17523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244581" y="3056467"/>
            <a:ext cx="3505200" cy="18591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244581" y="4038600"/>
            <a:ext cx="3733800" cy="18591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276600" y="5029200"/>
            <a:ext cx="3352800" cy="18591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697184" y="3304206"/>
            <a:ext cx="771203" cy="2286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685406" y="4267200"/>
            <a:ext cx="771203" cy="2286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699761" y="5257800"/>
            <a:ext cx="771203" cy="2286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057203" y="2600002"/>
            <a:ext cx="1752600" cy="170804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172791" y="3562996"/>
            <a:ext cx="1752600" cy="170804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163588" y="4523406"/>
            <a:ext cx="1752600" cy="170804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151809" y="5516590"/>
            <a:ext cx="1752600" cy="170804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752600"/>
            <a:ext cx="8305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// configure response </a:t>
            </a:r>
            <a:r>
              <a:rPr lang="en-US" sz="1600" u="sng" dirty="0" err="1" smtClean="0"/>
              <a:t>vars</a:t>
            </a:r>
            <a:endParaRPr lang="en-US" sz="1600" u="sng" dirty="0" smtClean="0"/>
          </a:p>
          <a:p>
            <a:r>
              <a:rPr lang="en-US" sz="1600" dirty="0" smtClean="0"/>
              <a:t>Evaluator </a:t>
            </a:r>
            <a:r>
              <a:rPr lang="en-US" sz="1600" dirty="0" err="1" smtClean="0"/>
              <a:t>fe</a:t>
            </a:r>
            <a:r>
              <a:rPr lang="en-US" sz="1600" dirty="0" smtClean="0"/>
              <a:t> = </a:t>
            </a:r>
            <a:r>
              <a:rPr lang="en-US" sz="1600" i="1" dirty="0" err="1" smtClean="0"/>
              <a:t>evaluator("fe</a:t>
            </a:r>
            <a:r>
              <a:rPr lang="en-US" sz="1600" i="1" dirty="0" smtClean="0"/>
              <a:t>", "x1^2-5.0*x1+x2^2-5.0*x2+2.0*x3^2-21.0*x3+x4^2+7.0*x4+50.0");</a:t>
            </a:r>
          </a:p>
          <a:p>
            <a:r>
              <a:rPr lang="en-US" sz="1600" dirty="0" err="1" smtClean="0"/>
              <a:t>rm.setResponseEvaluator("f</a:t>
            </a:r>
            <a:r>
              <a:rPr lang="en-US" sz="1600" dirty="0" smtClean="0"/>
              <a:t>", </a:t>
            </a:r>
            <a:r>
              <a:rPr lang="en-US" sz="1600" dirty="0" err="1" smtClean="0"/>
              <a:t>fe</a:t>
            </a:r>
            <a:r>
              <a:rPr lang="en-US" sz="1600" dirty="0" smtClean="0"/>
              <a:t>);</a:t>
            </a:r>
          </a:p>
          <a:p>
            <a:r>
              <a:rPr lang="en-US" sz="1600" dirty="0" err="1" smtClean="0"/>
              <a:t>fe.addArgs</a:t>
            </a:r>
            <a:r>
              <a:rPr lang="en-US" sz="1600" dirty="0" smtClean="0"/>
              <a:t>( om.getDesignVars("x1", "x2", "x3", "x4"));</a:t>
            </a:r>
          </a:p>
          <a:p>
            <a:endParaRPr lang="en-US" sz="1600" dirty="0" smtClean="0"/>
          </a:p>
          <a:p>
            <a:r>
              <a:rPr lang="en-US" sz="1600" dirty="0" smtClean="0"/>
              <a:t>Evaluator g1e = </a:t>
            </a:r>
            <a:r>
              <a:rPr lang="en-US" sz="1600" i="1" dirty="0" smtClean="0"/>
              <a:t>evaluator("g1e", "x1^2+x1+x2^2-x2+x3^2+x3+x4^2-x4-8.0");</a:t>
            </a:r>
          </a:p>
          <a:p>
            <a:r>
              <a:rPr lang="en-US" sz="1600" dirty="0" smtClean="0"/>
              <a:t>rm.setResponseEvaluator("g1", g1e);</a:t>
            </a:r>
          </a:p>
          <a:p>
            <a:r>
              <a:rPr lang="en-US" sz="1600" dirty="0" smtClean="0"/>
              <a:t>g1e.addArgs(om.getDesignVars("x1", "x2", "x3", "x4"));</a:t>
            </a:r>
          </a:p>
          <a:p>
            <a:endParaRPr lang="en-US" sz="1600" dirty="0" smtClean="0"/>
          </a:p>
          <a:p>
            <a:r>
              <a:rPr lang="en-US" sz="1600" dirty="0" smtClean="0"/>
              <a:t>Evaluator g2e = </a:t>
            </a:r>
            <a:r>
              <a:rPr lang="en-US" sz="1600" i="1" dirty="0" smtClean="0"/>
              <a:t>evaluator("g2e", "x1^2-x1+2.0*x2^2+x3^2+2.0*x4^2-x4-10.0");</a:t>
            </a:r>
          </a:p>
          <a:p>
            <a:r>
              <a:rPr lang="en-US" sz="1600" dirty="0" smtClean="0"/>
              <a:t>rm.setResponseEvaluator("g2", g2e);</a:t>
            </a:r>
          </a:p>
          <a:p>
            <a:r>
              <a:rPr lang="en-US" sz="1600" dirty="0" smtClean="0"/>
              <a:t>g2e.addArgs(om.getDesignVars("x1", "x2", "x3", "x4"));</a:t>
            </a:r>
          </a:p>
          <a:p>
            <a:endParaRPr lang="en-US" sz="1600" dirty="0" smtClean="0"/>
          </a:p>
          <a:p>
            <a:r>
              <a:rPr lang="en-US" sz="1600" dirty="0" smtClean="0"/>
              <a:t>Evaluator g3e = </a:t>
            </a:r>
            <a:r>
              <a:rPr lang="en-US" sz="1600" i="1" dirty="0" smtClean="0"/>
              <a:t>evaluator("g3e", "2.0*x1^2+2.0*x1+x2^2-x2+x3^2-x4-5.0");</a:t>
            </a:r>
          </a:p>
          <a:p>
            <a:r>
              <a:rPr lang="en-US" sz="1600" dirty="0" smtClean="0"/>
              <a:t>rm.setResponseEvaluator("g3", g3e);</a:t>
            </a:r>
          </a:p>
          <a:p>
            <a:r>
              <a:rPr lang="en-US" sz="1600" dirty="0" smtClean="0"/>
              <a:t>g3e.addArgs(om.getDesignVars("x1", "x2", "x3", "x4"));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Rosen-Suzuki Functions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219200"/>
            <a:ext cx="1529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Model Use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90800" y="1932606"/>
            <a:ext cx="4800600" cy="2286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00200" y="2912534"/>
            <a:ext cx="914400" cy="191792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15532" y="3158064"/>
            <a:ext cx="1380067" cy="19473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639388" y="2929465"/>
            <a:ext cx="180009" cy="1524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971800" y="3158065"/>
            <a:ext cx="304800" cy="186268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352800" y="3124200"/>
            <a:ext cx="1295400" cy="2286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853268" y="2912534"/>
            <a:ext cx="685800" cy="194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14400" y="3886201"/>
            <a:ext cx="228600" cy="177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743200" y="3894667"/>
            <a:ext cx="381000" cy="18626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09600" y="4343401"/>
            <a:ext cx="1066800" cy="237066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276600" y="4114800"/>
            <a:ext cx="838200" cy="237066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14400" y="1905000"/>
            <a:ext cx="1600200" cy="237066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33400" y="2667000"/>
            <a:ext cx="1600200" cy="237066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88999" y="5113867"/>
            <a:ext cx="180009" cy="1524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878667" y="5079999"/>
            <a:ext cx="228599" cy="2286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524000" y="5105400"/>
            <a:ext cx="1295400" cy="237066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48200" y="5334000"/>
            <a:ext cx="1066800" cy="237066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048000" y="4148668"/>
            <a:ext cx="228600" cy="177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78870" y="5334006"/>
            <a:ext cx="177798" cy="2286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5012266" y="6062132"/>
            <a:ext cx="110064" cy="2286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5156196" y="6053668"/>
            <a:ext cx="787404" cy="237066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09600" y="6324600"/>
            <a:ext cx="685799" cy="2286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609600" y="5816598"/>
            <a:ext cx="5562600" cy="2286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1600200"/>
            <a:ext cx="7772400" cy="5016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// you can set the value of the independent variables</a:t>
            </a:r>
          </a:p>
          <a:p>
            <a:r>
              <a:rPr lang="en-US" sz="1600" dirty="0" smtClean="0"/>
              <a:t>rm.setDesignVarValues(set("x1", 2.0), set("x2", 3.0), set("x3", 4.0), set("x4", 200.0));</a:t>
            </a:r>
          </a:p>
          <a:p>
            <a:endParaRPr lang="en-US" sz="1600" dirty="0" smtClean="0"/>
          </a:p>
          <a:p>
            <a:r>
              <a:rPr lang="en-US" sz="1600" dirty="0" smtClean="0"/>
              <a:t>// get the values of the responses for the new x values </a:t>
            </a:r>
          </a:p>
          <a:p>
            <a:r>
              <a:rPr lang="en-US" sz="1600" dirty="0" err="1" smtClean="0"/>
              <a:t>rm.getRepsonses</a:t>
            </a:r>
            <a:r>
              <a:rPr lang="en-US" sz="1600" dirty="0" smtClean="0"/>
              <a:t>(); </a:t>
            </a:r>
          </a:p>
          <a:p>
            <a:r>
              <a:rPr lang="en-US" sz="1600" dirty="0" smtClean="0"/>
              <a:t>Data Table [x1,x2,x3,x4,   </a:t>
            </a:r>
            <a:r>
              <a:rPr lang="en-US" sz="1600" dirty="0" err="1" smtClean="0"/>
              <a:t>f</a:t>
            </a:r>
            <a:r>
              <a:rPr lang="en-US" sz="1600" dirty="0" smtClean="0"/>
              <a:t>, g1,g2,g3]</a:t>
            </a:r>
          </a:p>
          <a:p>
            <a:r>
              <a:rPr lang="en-US" sz="1600" dirty="0" smtClean="0"/>
              <a:t>                  [2.0, 3.0, 4.0, 5.0,  46.,  44.0, 71.0, 24.0]</a:t>
            </a:r>
          </a:p>
          <a:p>
            <a:endParaRPr lang="en-US" sz="1600" dirty="0" smtClean="0"/>
          </a:p>
          <a:p>
            <a:r>
              <a:rPr lang="en-US" sz="1600" dirty="0" smtClean="0"/>
              <a:t>// additional examples of using the </a:t>
            </a:r>
            <a:r>
              <a:rPr lang="en-US" sz="1600" dirty="0" err="1" smtClean="0"/>
              <a:t>api</a:t>
            </a:r>
            <a:r>
              <a:rPr lang="en-US" sz="1600" dirty="0" smtClean="0"/>
              <a:t>		</a:t>
            </a:r>
          </a:p>
          <a:p>
            <a:r>
              <a:rPr lang="en-US" sz="1600" dirty="0" err="1" smtClean="0"/>
              <a:t>Var</a:t>
            </a:r>
            <a:r>
              <a:rPr lang="en-US" sz="1600" dirty="0" smtClean="0"/>
              <a:t> x4 = rm.getDesignVar("x4");</a:t>
            </a:r>
          </a:p>
          <a:p>
            <a:r>
              <a:rPr lang="en-US" sz="1600" dirty="0" smtClean="0"/>
              <a:t>logger.info("\n\nx4 value: " + x4.getValue());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x4 value: 5.0</a:t>
            </a:r>
          </a:p>
          <a:p>
            <a:r>
              <a:rPr lang="en-US" sz="1600" dirty="0" smtClean="0"/>
              <a:t>		</a:t>
            </a:r>
          </a:p>
          <a:p>
            <a:r>
              <a:rPr lang="en-US" sz="1600" dirty="0" smtClean="0"/>
              <a:t>// examine the </a:t>
            </a:r>
            <a:r>
              <a:rPr lang="en-US" sz="1600" dirty="0" err="1" smtClean="0"/>
              <a:t>responseVar</a:t>
            </a:r>
            <a:r>
              <a:rPr lang="en-US" sz="1600" dirty="0" smtClean="0"/>
              <a:t> f</a:t>
            </a:r>
          </a:p>
          <a:p>
            <a:r>
              <a:rPr lang="en-US" sz="1600" dirty="0" err="1" smtClean="0"/>
              <a:t>Var</a:t>
            </a:r>
            <a:r>
              <a:rPr lang="en-US" sz="1600" dirty="0" smtClean="0"/>
              <a:t> f = </a:t>
            </a:r>
            <a:r>
              <a:rPr lang="en-US" sz="1600" dirty="0" err="1" smtClean="0"/>
              <a:t>rm.getResponseVar</a:t>
            </a:r>
            <a:r>
              <a:rPr lang="en-US" sz="1600" dirty="0" smtClean="0"/>
              <a:t>("f");</a:t>
            </a:r>
          </a:p>
          <a:p>
            <a:r>
              <a:rPr lang="en-US" sz="1600" dirty="0" err="1" smtClean="0"/>
              <a:t>ExpressionEvaluator</a:t>
            </a:r>
            <a:r>
              <a:rPr lang="en-US" sz="1600" dirty="0" smtClean="0"/>
              <a:t> </a:t>
            </a:r>
            <a:r>
              <a:rPr lang="en-US" sz="1600" dirty="0" err="1" smtClean="0"/>
              <a:t>ee</a:t>
            </a:r>
            <a:r>
              <a:rPr lang="en-US" sz="1600" dirty="0" smtClean="0"/>
              <a:t> = (</a:t>
            </a:r>
            <a:r>
              <a:rPr lang="en-US" sz="1600" dirty="0" err="1" smtClean="0"/>
              <a:t>ExpressionEvaluator</a:t>
            </a:r>
            <a:r>
              <a:rPr lang="en-US" sz="1600" dirty="0" smtClean="0"/>
              <a:t>) </a:t>
            </a:r>
            <a:r>
              <a:rPr lang="en-US" sz="1600" dirty="0" err="1" smtClean="0"/>
              <a:t>f.getEvaluator</a:t>
            </a:r>
            <a:r>
              <a:rPr lang="en-US" sz="1600" dirty="0" smtClean="0"/>
              <a:t>();</a:t>
            </a:r>
          </a:p>
          <a:p>
            <a:r>
              <a:rPr lang="en-US" sz="1600" dirty="0" smtClean="0"/>
              <a:t>logger.info("\n\</a:t>
            </a:r>
            <a:r>
              <a:rPr lang="en-US" sz="1600" dirty="0" err="1" smtClean="0"/>
              <a:t>nexpression</a:t>
            </a:r>
            <a:r>
              <a:rPr lang="en-US" sz="1600" dirty="0" smtClean="0"/>
              <a:t>:\n" + </a:t>
            </a:r>
            <a:r>
              <a:rPr lang="en-US" sz="1600" dirty="0" err="1" smtClean="0"/>
              <a:t>ee.getName</a:t>
            </a:r>
            <a:r>
              <a:rPr lang="en-US" sz="1600" dirty="0" smtClean="0"/>
              <a:t>() + "/" + </a:t>
            </a:r>
            <a:r>
              <a:rPr lang="en-US" sz="1600" dirty="0" err="1" smtClean="0"/>
              <a:t>ee.getExpression</a:t>
            </a:r>
            <a:r>
              <a:rPr lang="en-US" sz="1600" dirty="0" smtClean="0"/>
              <a:t>()); </a:t>
            </a:r>
          </a:p>
          <a:p>
            <a:r>
              <a:rPr lang="en-US" sz="1600" dirty="0" err="1" smtClean="0">
                <a:solidFill>
                  <a:srgbClr val="000000"/>
                </a:solidFill>
              </a:rPr>
              <a:t>fe</a:t>
            </a:r>
            <a:r>
              <a:rPr lang="en-US" sz="1600" dirty="0" smtClean="0">
                <a:solidFill>
                  <a:srgbClr val="000000"/>
                </a:solidFill>
              </a:rPr>
              <a:t>/x1^2-5.0*x1+x2^2-5.0*x2+2.0*x3^2-21.0*x3+x4^2+7.0*x4+50.0</a:t>
            </a:r>
          </a:p>
          <a:p>
            <a:r>
              <a:rPr lang="en-US" sz="1600" dirty="0" smtClean="0"/>
              <a:t>logger.info("\n\</a:t>
            </a:r>
            <a:r>
              <a:rPr lang="en-US" sz="1600" dirty="0" err="1" smtClean="0"/>
              <a:t>nresponse</a:t>
            </a:r>
            <a:r>
              <a:rPr lang="en-US" sz="1600" dirty="0" smtClean="0"/>
              <a:t>:\n" + </a:t>
            </a:r>
            <a:r>
              <a:rPr lang="en-US" sz="1600" dirty="0" err="1" smtClean="0"/>
              <a:t>ee.getName</a:t>
            </a:r>
            <a:r>
              <a:rPr lang="en-US" sz="1600" dirty="0" smtClean="0"/>
              <a:t>() + "/" + </a:t>
            </a:r>
            <a:r>
              <a:rPr lang="en-US" sz="1600" dirty="0" err="1" smtClean="0"/>
              <a:t>f.getValue</a:t>
            </a:r>
            <a:r>
              <a:rPr lang="en-US" sz="1600" dirty="0" smtClean="0"/>
              <a:t>());</a:t>
            </a:r>
          </a:p>
          <a:p>
            <a:r>
              <a:rPr lang="en-US" sz="1600" dirty="0" err="1" smtClean="0">
                <a:solidFill>
                  <a:srgbClr val="000000"/>
                </a:solidFill>
              </a:rPr>
              <a:t>fe</a:t>
            </a:r>
            <a:r>
              <a:rPr lang="en-US" sz="1600" dirty="0" smtClean="0">
                <a:solidFill>
                  <a:srgbClr val="000000"/>
                </a:solidFill>
              </a:rPr>
              <a:t>/46.0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Rosen-Suzuki Function Optimization Definition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1083124" y="1782762"/>
          <a:ext cx="6306689" cy="400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4" name="Equation" r:id="rId3" imgW="3162300" imgH="203200" progId="Equation.3">
                  <p:embed/>
                </p:oleObj>
              </mc:Choice>
              <mc:Fallback>
                <p:oleObj name="Equation" r:id="rId3" imgW="3162300" imgH="203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3124" y="1782762"/>
                        <a:ext cx="6306689" cy="4009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50950" y="1211262"/>
            <a:ext cx="136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Minimize 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93800" y="2268537"/>
            <a:ext cx="1553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Subject to:</a:t>
            </a:r>
            <a:endParaRPr lang="en-US" sz="2400" b="1" dirty="0"/>
          </a:p>
        </p:txBody>
      </p:sp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128665" y="2984500"/>
          <a:ext cx="6262735" cy="406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5" name="Equation" r:id="rId5" imgW="3098800" imgH="203200" progId="Equation.3">
                  <p:embed/>
                </p:oleObj>
              </mc:Choice>
              <mc:Fallback>
                <p:oleObj name="Equation" r:id="rId5" imgW="30988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665" y="2984500"/>
                        <a:ext cx="6262735" cy="4061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1117600" y="3594100"/>
          <a:ext cx="5594443" cy="406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6" name="Equation" r:id="rId7" imgW="2768600" imgH="203200" progId="Equation.3">
                  <p:embed/>
                </p:oleObj>
              </mc:Choice>
              <mc:Fallback>
                <p:oleObj name="Equation" r:id="rId7" imgW="27686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3594100"/>
                        <a:ext cx="5594443" cy="4061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1117600" y="4203700"/>
          <a:ext cx="54657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7" name="Equation" r:id="rId9" imgW="2705100" imgH="203200" progId="Equation.3">
                  <p:embed/>
                </p:oleObj>
              </mc:Choice>
              <mc:Fallback>
                <p:oleObj name="Equation" r:id="rId9" imgW="27051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600" y="4203700"/>
                        <a:ext cx="54657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9"/>
          <p:cNvGraphicFramePr>
            <a:graphicFrameLocks noChangeAspect="1"/>
          </p:cNvGraphicFramePr>
          <p:nvPr/>
        </p:nvGraphicFramePr>
        <p:xfrm>
          <a:off x="2004926" y="4800600"/>
          <a:ext cx="2513099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8" name="Equation" r:id="rId11" imgW="1244520" imgH="914400" progId="Equation.3">
                  <p:embed/>
                </p:oleObj>
              </mc:Choice>
              <mc:Fallback>
                <p:oleObj name="Equation" r:id="rId11" imgW="1244520" imgH="9144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4926" y="4800600"/>
                        <a:ext cx="2513099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Objective Function, Constraints and Sensitivities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" y="1123680"/>
            <a:ext cx="2594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Objective Sensitivities:</a:t>
            </a:r>
            <a:endParaRPr lang="en-US" sz="2000" b="1" dirty="0"/>
          </a:p>
        </p:txBody>
      </p:sp>
      <p:graphicFrame>
        <p:nvGraphicFramePr>
          <p:cNvPr id="31751" name="Object 9"/>
          <p:cNvGraphicFramePr>
            <a:graphicFrameLocks noChangeAspect="1"/>
          </p:cNvGraphicFramePr>
          <p:nvPr/>
        </p:nvGraphicFramePr>
        <p:xfrm>
          <a:off x="588963" y="1570038"/>
          <a:ext cx="608806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24" name="Equation" r:id="rId3" imgW="3797300" imgH="647700" progId="Equation.3">
                  <p:embed/>
                </p:oleObj>
              </mc:Choice>
              <mc:Fallback>
                <p:oleObj name="Equation" r:id="rId3" imgW="3797300" imgH="647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1570038"/>
                        <a:ext cx="6088062" cy="1025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2" name="Object 8"/>
          <p:cNvGraphicFramePr>
            <a:graphicFrameLocks noChangeAspect="1"/>
          </p:cNvGraphicFramePr>
          <p:nvPr/>
        </p:nvGraphicFramePr>
        <p:xfrm>
          <a:off x="701675" y="3078163"/>
          <a:ext cx="6596063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25" name="Equation" r:id="rId5" imgW="4114800" imgH="647700" progId="Equation.3">
                  <p:embed/>
                </p:oleObj>
              </mc:Choice>
              <mc:Fallback>
                <p:oleObj name="Equation" r:id="rId5" imgW="4114800" imgH="647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3078163"/>
                        <a:ext cx="6596063" cy="1027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3" name="Object 9"/>
          <p:cNvGraphicFramePr>
            <a:graphicFrameLocks noChangeAspect="1"/>
          </p:cNvGraphicFramePr>
          <p:nvPr/>
        </p:nvGraphicFramePr>
        <p:xfrm>
          <a:off x="731838" y="4297363"/>
          <a:ext cx="5659437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26" name="Equation" r:id="rId7" imgW="3530600" imgH="647700" progId="Equation.3">
                  <p:embed/>
                </p:oleObj>
              </mc:Choice>
              <mc:Fallback>
                <p:oleObj name="Equation" r:id="rId7" imgW="3530600" imgH="6477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4297363"/>
                        <a:ext cx="5659437" cy="1027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4" name="Object 10"/>
          <p:cNvGraphicFramePr>
            <a:graphicFrameLocks noChangeAspect="1"/>
          </p:cNvGraphicFramePr>
          <p:nvPr/>
        </p:nvGraphicFramePr>
        <p:xfrm>
          <a:off x="720725" y="5592763"/>
          <a:ext cx="5762625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27" name="Equation" r:id="rId9" imgW="3594100" imgH="647700" progId="Equation.3">
                  <p:embed/>
                </p:oleObj>
              </mc:Choice>
              <mc:Fallback>
                <p:oleObj name="Equation" r:id="rId9" imgW="3594100" imgH="6477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" y="5592763"/>
                        <a:ext cx="5762625" cy="1027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0" y="2628900"/>
            <a:ext cx="2784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Constraints Sensitivities:</a:t>
            </a:r>
            <a:endParaRPr lang="en-US" sz="2000" b="1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2390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Rosen-Suzuki Function Optimization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430417"/>
            <a:ext cx="3866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Optimization Model Definition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19200" y="2590800"/>
            <a:ext cx="3657600" cy="2286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 flipH="1">
            <a:off x="1295400" y="4114800"/>
            <a:ext cx="3200400" cy="194735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219200" y="4572000"/>
            <a:ext cx="3962400" cy="194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514600" y="4813300"/>
            <a:ext cx="2667000" cy="2032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27300" y="5067300"/>
            <a:ext cx="2667000" cy="2032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2057400"/>
            <a:ext cx="8915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OptimizationModel</a:t>
            </a:r>
            <a:r>
              <a:rPr lang="en-US" sz="1600" dirty="0" smtClean="0"/>
              <a:t> </a:t>
            </a:r>
            <a:r>
              <a:rPr lang="en-US" sz="1600" dirty="0" err="1" smtClean="0"/>
              <a:t>om</a:t>
            </a:r>
            <a:r>
              <a:rPr lang="en-US" sz="1600" dirty="0" smtClean="0"/>
              <a:t> = </a:t>
            </a:r>
            <a:r>
              <a:rPr lang="en-US" sz="1600" i="1" dirty="0" err="1" smtClean="0"/>
              <a:t>optimizationModel("DesignExploration</a:t>
            </a:r>
            <a:r>
              <a:rPr lang="en-US" sz="1600" i="1" dirty="0" smtClean="0"/>
              <a:t> Model",</a:t>
            </a:r>
          </a:p>
          <a:p>
            <a:r>
              <a:rPr lang="en-US" sz="1600" i="1" dirty="0" smtClean="0"/>
              <a:t> </a:t>
            </a:r>
            <a:endParaRPr lang="en-US" sz="1600" dirty="0" smtClean="0"/>
          </a:p>
          <a:p>
            <a:r>
              <a:rPr lang="en-US" sz="1600" i="1" dirty="0" smtClean="0"/>
              <a:t>	designVars(vars(loop(4), "</a:t>
            </a:r>
            <a:r>
              <a:rPr lang="en-US" sz="1600" i="1" dirty="0" err="1" smtClean="0"/>
              <a:t>x</a:t>
            </a:r>
            <a:r>
              <a:rPr lang="en-US" sz="1600" i="1" dirty="0" smtClean="0"/>
              <a:t>", 0.0,-100., 100.)),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	</a:t>
            </a:r>
            <a:r>
              <a:rPr lang="en-US" sz="1600" i="1" dirty="0" err="1" smtClean="0"/>
              <a:t>responseVars("f</a:t>
            </a:r>
            <a:r>
              <a:rPr lang="en-US" sz="1600" i="1" dirty="0" smtClean="0"/>
              <a:t>"), 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	responseVars("</a:t>
            </a:r>
            <a:r>
              <a:rPr lang="en-US" sz="1600" i="1" smtClean="0"/>
              <a:t>g”,3</a:t>
            </a:r>
            <a:r>
              <a:rPr lang="en-US" sz="1600" i="1" dirty="0" smtClean="0"/>
              <a:t>),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	</a:t>
            </a:r>
            <a:r>
              <a:rPr lang="en-US" sz="1600" i="1" dirty="0" err="1" smtClean="0"/>
              <a:t>objectiveVars(var("fo</a:t>
            </a:r>
            <a:r>
              <a:rPr lang="en-US" sz="1600" i="1" dirty="0" smtClean="0"/>
              <a:t>", "</a:t>
            </a:r>
            <a:r>
              <a:rPr lang="en-US" sz="1600" i="1" dirty="0" err="1" smtClean="0"/>
              <a:t>f</a:t>
            </a:r>
            <a:r>
              <a:rPr lang="en-US" sz="1600" i="1" dirty="0" smtClean="0"/>
              <a:t>", </a:t>
            </a:r>
            <a:r>
              <a:rPr lang="en-US" sz="1600" i="1" dirty="0" err="1" smtClean="0"/>
              <a:t>Target.min</a:t>
            </a:r>
            <a:r>
              <a:rPr lang="en-US" sz="1600" i="1" dirty="0" smtClean="0"/>
              <a:t> )),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	constraintVars(var("g1c", "g1", </a:t>
            </a:r>
            <a:r>
              <a:rPr lang="en-US" sz="1600" i="1" dirty="0" err="1" smtClean="0"/>
              <a:t>Relation.lt</a:t>
            </a:r>
            <a:r>
              <a:rPr lang="en-US" sz="1600" i="1" dirty="0" smtClean="0"/>
              <a:t>, 0.0), </a:t>
            </a:r>
          </a:p>
          <a:p>
            <a:r>
              <a:rPr lang="en-US" sz="1600" i="1" dirty="0" smtClean="0"/>
              <a:t>		        var("g2c", "g2", </a:t>
            </a:r>
            <a:r>
              <a:rPr lang="en-US" sz="1600" i="1" dirty="0" err="1" smtClean="0"/>
              <a:t>Relation.lt</a:t>
            </a:r>
            <a:r>
              <a:rPr lang="en-US" sz="1600" i="1" dirty="0" smtClean="0"/>
              <a:t>, 0.0), </a:t>
            </a:r>
          </a:p>
          <a:p>
            <a:r>
              <a:rPr lang="en-US" sz="1600" i="1" dirty="0" smtClean="0"/>
              <a:t>		        var("g3c","g3", </a:t>
            </a:r>
            <a:r>
              <a:rPr lang="en-US" sz="1600" i="1" dirty="0" err="1" smtClean="0"/>
              <a:t>Relation.lt</a:t>
            </a:r>
            <a:r>
              <a:rPr lang="en-US" sz="1600" i="1" dirty="0" smtClean="0"/>
              <a:t>, 0.0)))</a:t>
            </a:r>
          </a:p>
          <a:p>
            <a:r>
              <a:rPr lang="en-US" sz="1600" dirty="0" smtClean="0"/>
              <a:t> );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0866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Rosen-Suzuki Function Optimization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219200"/>
            <a:ext cx="5931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Optimization Model Configuration</a:t>
            </a:r>
          </a:p>
          <a:p>
            <a:r>
              <a:rPr lang="en-US" sz="2000" b="1" i="1" dirty="0" smtClean="0">
                <a:latin typeface="Arial"/>
                <a:cs typeface="Arial"/>
              </a:rPr>
              <a:t>	Sensitivity Evaluators for the Objective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3429000" y="3200401"/>
            <a:ext cx="1066800" cy="22859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flipH="1">
            <a:off x="3429000" y="3759200"/>
            <a:ext cx="1066800" cy="22859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 flipH="1">
            <a:off x="3429000" y="4305300"/>
            <a:ext cx="1066800" cy="22859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flipH="1">
            <a:off x="3429000" y="4851400"/>
            <a:ext cx="1066800" cy="22859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 flipH="1">
            <a:off x="3733800" y="5664200"/>
            <a:ext cx="609600" cy="228599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3124200"/>
            <a:ext cx="85344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Evaluator dfedx1e1 = </a:t>
            </a:r>
            <a:r>
              <a:rPr lang="en-US" i="1" dirty="0" smtClean="0"/>
              <a:t>evaluator("dfedx1e1", "2.0*x1-5.0",args(om.getDesignVars("x1")));</a:t>
            </a:r>
          </a:p>
          <a:p>
            <a:endParaRPr lang="en-US" i="1" dirty="0" smtClean="0"/>
          </a:p>
          <a:p>
            <a:r>
              <a:rPr lang="en-US" dirty="0" smtClean="0"/>
              <a:t>Evaluator dfedx2e1 = </a:t>
            </a:r>
            <a:r>
              <a:rPr lang="en-US" i="1" dirty="0" smtClean="0"/>
              <a:t>evaluator("dfedx2e1", "2.0*x2-5.0",args(om.getDesignVars("x2")));</a:t>
            </a:r>
          </a:p>
          <a:p>
            <a:endParaRPr lang="en-US" i="1" dirty="0" smtClean="0"/>
          </a:p>
          <a:p>
            <a:r>
              <a:rPr lang="en-US" dirty="0" smtClean="0"/>
              <a:t>Evaluator dfedx3e1 = </a:t>
            </a:r>
            <a:r>
              <a:rPr lang="en-US" i="1" dirty="0" smtClean="0"/>
              <a:t>evaluator("dfedx3e1", "4.0*x3-21.0",args(om.getDesignVars("x3")));</a:t>
            </a:r>
          </a:p>
          <a:p>
            <a:endParaRPr lang="en-US" i="1" dirty="0" smtClean="0"/>
          </a:p>
          <a:p>
            <a:r>
              <a:rPr lang="en-US" dirty="0" smtClean="0"/>
              <a:t>Evaluator dfedx4e1 = </a:t>
            </a:r>
            <a:r>
              <a:rPr lang="en-US" i="1" dirty="0" smtClean="0"/>
              <a:t>evaluator("dfedx4e1", "2.0*x4+7.0",args(om.getDesignVars("x4")));</a:t>
            </a:r>
          </a:p>
          <a:p>
            <a:endParaRPr lang="en-US" i="1" dirty="0" smtClean="0"/>
          </a:p>
          <a:p>
            <a:r>
              <a:rPr lang="en-US" dirty="0" smtClean="0"/>
              <a:t>List&lt;Evaluator&gt; feg1 = </a:t>
            </a:r>
            <a:r>
              <a:rPr lang="en-US" i="1" dirty="0" smtClean="0"/>
              <a:t>list(dfedx1e1, dfedx2e1, dfedx3e1, dfedx4e1);</a:t>
            </a:r>
          </a:p>
          <a:p>
            <a:r>
              <a:rPr lang="en-US" dirty="0" err="1" smtClean="0"/>
              <a:t>om.setGradientEvaluators("f</a:t>
            </a:r>
            <a:r>
              <a:rPr lang="en-US" dirty="0" smtClean="0"/>
              <a:t>", "</a:t>
            </a:r>
            <a:r>
              <a:rPr lang="en-US" dirty="0" err="1" smtClean="0"/>
              <a:t>fe</a:t>
            </a:r>
            <a:r>
              <a:rPr lang="en-US" dirty="0" smtClean="0"/>
              <a:t>", "feg1",  feg1);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 flipH="1">
            <a:off x="457200" y="2133600"/>
            <a:ext cx="609600" cy="838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 flipH="1">
            <a:off x="2438400" y="2133600"/>
            <a:ext cx="609600" cy="838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 flipH="1">
            <a:off x="4267200" y="2133600"/>
            <a:ext cx="609600" cy="838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 flipH="1">
            <a:off x="6400800" y="2133600"/>
            <a:ext cx="609600" cy="838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4834" name="Object 9"/>
          <p:cNvGraphicFramePr>
            <a:graphicFrameLocks noChangeAspect="1"/>
          </p:cNvGraphicFramePr>
          <p:nvPr/>
        </p:nvGraphicFramePr>
        <p:xfrm>
          <a:off x="533400" y="2133600"/>
          <a:ext cx="7714639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70" name="Equation" r:id="rId3" imgW="3797300" imgH="393700" progId="Equation.3">
                  <p:embed/>
                </p:oleObj>
              </mc:Choice>
              <mc:Fallback>
                <p:oleObj name="Equation" r:id="rId3" imgW="3797300" imgH="393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133600"/>
                        <a:ext cx="7714639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0866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Rosen-Suzuki Function Optimization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219200"/>
            <a:ext cx="6201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Optimization Model Configuration</a:t>
            </a:r>
          </a:p>
          <a:p>
            <a:r>
              <a:rPr lang="en-US" sz="2000" b="1" i="1" dirty="0" smtClean="0">
                <a:latin typeface="Arial"/>
                <a:cs typeface="Arial"/>
              </a:rPr>
              <a:t>	Sensitivity Evaluators for the Constraints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213100" y="32766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4500" y="19812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514600" y="20066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648200" y="19812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705600" y="19812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5859" name="Object 3"/>
          <p:cNvGraphicFramePr>
            <a:graphicFrameLocks noChangeAspect="1"/>
          </p:cNvGraphicFramePr>
          <p:nvPr/>
        </p:nvGraphicFramePr>
        <p:xfrm>
          <a:off x="457200" y="2057400"/>
          <a:ext cx="8207314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95" name="Equation" r:id="rId3" imgW="4114800" imgH="393700" progId="Equation.3">
                  <p:embed/>
                </p:oleObj>
              </mc:Choice>
              <mc:Fallback>
                <p:oleObj name="Equation" r:id="rId3" imgW="4114800" imgH="393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057400"/>
                        <a:ext cx="8207314" cy="776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ounded Rectangle 22"/>
          <p:cNvSpPr/>
          <p:nvPr/>
        </p:nvSpPr>
        <p:spPr>
          <a:xfrm>
            <a:off x="3213100" y="38100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213100" y="43434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213100" y="49149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695700" y="5753100"/>
            <a:ext cx="762000" cy="2286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3200400"/>
            <a:ext cx="89916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Evaluator dg1edx1e1 = </a:t>
            </a:r>
            <a:r>
              <a:rPr lang="en-US" i="1" dirty="0" smtClean="0"/>
              <a:t>evaluator("dg1edx1e1", "2.0*x1+1",args(om.getDesignVars("x1")));</a:t>
            </a:r>
          </a:p>
          <a:p>
            <a:endParaRPr lang="en-US" i="1" dirty="0" smtClean="0"/>
          </a:p>
          <a:p>
            <a:r>
              <a:rPr lang="en-US" dirty="0" smtClean="0"/>
              <a:t>Evaluator dg1edx2e1 = </a:t>
            </a:r>
            <a:r>
              <a:rPr lang="en-US" i="1" dirty="0" smtClean="0"/>
              <a:t>evaluator("dg1edx2e1", "2.0*x2-1.0",args(om.getDesignVars("x2")));</a:t>
            </a:r>
          </a:p>
          <a:p>
            <a:endParaRPr lang="en-US" i="1" dirty="0" smtClean="0"/>
          </a:p>
          <a:p>
            <a:r>
              <a:rPr lang="en-US" dirty="0" smtClean="0"/>
              <a:t>Evaluator dg1edx3e1 = </a:t>
            </a:r>
            <a:r>
              <a:rPr lang="en-US" i="1" dirty="0" smtClean="0"/>
              <a:t>evaluator("dg1edx3e1", "2.0*x3+1.0",args(om.getDesignVars("x3")));</a:t>
            </a:r>
          </a:p>
          <a:p>
            <a:endParaRPr lang="en-US" i="1" dirty="0" smtClean="0"/>
          </a:p>
          <a:p>
            <a:r>
              <a:rPr lang="en-US" dirty="0" smtClean="0"/>
              <a:t>Evaluator dg1edx4e1 = </a:t>
            </a:r>
            <a:r>
              <a:rPr lang="en-US" i="1" dirty="0" smtClean="0"/>
              <a:t>evaluator("dg1edx4e1", "2.0*x4-1.0",args(om.getDesignVars("x4")));</a:t>
            </a:r>
          </a:p>
          <a:p>
            <a:endParaRPr lang="en-US" i="1" dirty="0" smtClean="0"/>
          </a:p>
          <a:p>
            <a:r>
              <a:rPr lang="en-US" dirty="0" smtClean="0"/>
              <a:t>List&lt;Evaluator&gt; g1eg1 = </a:t>
            </a:r>
            <a:r>
              <a:rPr lang="en-US" i="1" dirty="0" smtClean="0"/>
              <a:t>list(dg1edx1e1, dg1edx2e1, dg1edx3e1, dg1edx4e1);</a:t>
            </a:r>
          </a:p>
          <a:p>
            <a:r>
              <a:rPr lang="en-US" dirty="0" smtClean="0"/>
              <a:t>om.setGradientEvaluators("g1", "g1e", "g1eg1",  g1eg1);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0866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Rosen-Suzuki Function Optimization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219200"/>
            <a:ext cx="6201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Optimization Model Configuration</a:t>
            </a:r>
          </a:p>
          <a:p>
            <a:r>
              <a:rPr lang="en-US" sz="2000" b="1" i="1" dirty="0" smtClean="0">
                <a:latin typeface="Arial"/>
                <a:cs typeface="Arial"/>
              </a:rPr>
              <a:t>	Sensitivity Evaluators for the Constraints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213100" y="32766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95300" y="19812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908300" y="20066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648200" y="19812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6400800" y="19685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213100" y="38100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213100" y="43434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213100" y="49149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695700" y="5753100"/>
            <a:ext cx="762000" cy="2286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6883" name="Object 3"/>
          <p:cNvGraphicFramePr>
            <a:graphicFrameLocks noChangeAspect="1"/>
          </p:cNvGraphicFramePr>
          <p:nvPr/>
        </p:nvGraphicFramePr>
        <p:xfrm>
          <a:off x="457200" y="1981200"/>
          <a:ext cx="817955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19" name="Equation" r:id="rId3" imgW="3530600" imgH="393700" progId="Equation.3">
                  <p:embed/>
                </p:oleObj>
              </mc:Choice>
              <mc:Fallback>
                <p:oleObj name="Equation" r:id="rId3" imgW="3530600" imgH="393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1200"/>
                        <a:ext cx="817955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3200400"/>
            <a:ext cx="91440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Evaluator dg2edx1e1 = </a:t>
            </a:r>
            <a:r>
              <a:rPr lang="en-US" i="1" dirty="0" smtClean="0"/>
              <a:t>evaluator("dg2edx1e1", "2.0*x1-1",args(om.getDesignVars("x1")));</a:t>
            </a:r>
          </a:p>
          <a:p>
            <a:endParaRPr lang="en-US" i="1" dirty="0" smtClean="0"/>
          </a:p>
          <a:p>
            <a:r>
              <a:rPr lang="en-US" dirty="0" smtClean="0"/>
              <a:t>Evaluator dg2edx2e1 = </a:t>
            </a:r>
            <a:r>
              <a:rPr lang="en-US" i="1" dirty="0" smtClean="0"/>
              <a:t>evaluator("dg2edx2e1", "4.0*x2",args(om.getDesignVars("x2")));</a:t>
            </a:r>
          </a:p>
          <a:p>
            <a:endParaRPr lang="en-US" i="1" dirty="0" smtClean="0"/>
          </a:p>
          <a:p>
            <a:r>
              <a:rPr lang="en-US" dirty="0" smtClean="0"/>
              <a:t>Evaluator dg2edx3e1 = </a:t>
            </a:r>
            <a:r>
              <a:rPr lang="en-US" i="1" dirty="0" smtClean="0"/>
              <a:t>evaluator("dg2edx3e1", "2.0*x3",args(om.getDesignVars("x3")));</a:t>
            </a:r>
          </a:p>
          <a:p>
            <a:endParaRPr lang="en-US" i="1" dirty="0" smtClean="0"/>
          </a:p>
          <a:p>
            <a:r>
              <a:rPr lang="en-US" dirty="0" smtClean="0"/>
              <a:t>Evaluator dg2edx4e1 = </a:t>
            </a:r>
            <a:r>
              <a:rPr lang="en-US" i="1" dirty="0" smtClean="0"/>
              <a:t>evaluator("dg2edx4e1", "4.0*x4-1.0",args(om.getDesignVars("x4")));</a:t>
            </a:r>
          </a:p>
          <a:p>
            <a:endParaRPr lang="en-US" i="1" dirty="0" smtClean="0"/>
          </a:p>
          <a:p>
            <a:r>
              <a:rPr lang="en-US" dirty="0" smtClean="0"/>
              <a:t>List&lt;Evaluator&gt; g2eg1 = </a:t>
            </a:r>
            <a:r>
              <a:rPr lang="en-US" i="1" dirty="0" smtClean="0"/>
              <a:t>list(dg2edx1e1, dg2edx2e1, dg2edx3e1, dg2edx4e1);</a:t>
            </a:r>
          </a:p>
          <a:p>
            <a:r>
              <a:rPr lang="en-US" dirty="0" smtClean="0"/>
              <a:t>om.setGradientEvaluators("g2", "g2e", "g2eg1",  g2eg1);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0866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Rosen-Suzuki Function Optimization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219200"/>
            <a:ext cx="62016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Optimization Model Configuration</a:t>
            </a:r>
          </a:p>
          <a:p>
            <a:r>
              <a:rPr lang="en-US" sz="2000" b="1" i="1" dirty="0" smtClean="0">
                <a:latin typeface="Arial"/>
                <a:cs typeface="Arial"/>
              </a:rPr>
              <a:t>	Sensitivity Evaluators for the Constraints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213100" y="32766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95300" y="19812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3009900" y="20066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486400" y="19812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251700" y="1968500"/>
            <a:ext cx="533400" cy="956732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213100" y="38100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213100" y="43434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213100" y="4914900"/>
            <a:ext cx="12065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695700" y="5753100"/>
            <a:ext cx="762000" cy="2286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07907" name="Object 3"/>
          <p:cNvGraphicFramePr>
            <a:graphicFrameLocks noChangeAspect="1"/>
          </p:cNvGraphicFramePr>
          <p:nvPr/>
        </p:nvGraphicFramePr>
        <p:xfrm>
          <a:off x="457200" y="1981200"/>
          <a:ext cx="842454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43" name="Equation" r:id="rId3" imgW="3594100" imgH="393700" progId="Equation.3">
                  <p:embed/>
                </p:oleObj>
              </mc:Choice>
              <mc:Fallback>
                <p:oleObj name="Equation" r:id="rId3" imgW="3594100" imgH="393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81200"/>
                        <a:ext cx="8424548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0" y="3200400"/>
            <a:ext cx="91440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Evaluator dg3edx1e1 = </a:t>
            </a:r>
            <a:r>
              <a:rPr lang="en-US" i="1" dirty="0" smtClean="0"/>
              <a:t>evaluator("dg3edx1e1", "4.0*x1+2.0",args(om.getDesignVars("x1")));</a:t>
            </a:r>
          </a:p>
          <a:p>
            <a:endParaRPr lang="en-US" i="1" dirty="0" smtClean="0"/>
          </a:p>
          <a:p>
            <a:r>
              <a:rPr lang="en-US" dirty="0" smtClean="0"/>
              <a:t>Evaluator dg3edx2e1 = </a:t>
            </a:r>
            <a:r>
              <a:rPr lang="en-US" i="1" dirty="0" smtClean="0"/>
              <a:t>evaluator("dg3edx2e1", "2.0*x2-1.0",args(om.getDesignVars("x2")));</a:t>
            </a:r>
          </a:p>
          <a:p>
            <a:endParaRPr lang="en-US" i="1" dirty="0" smtClean="0"/>
          </a:p>
          <a:p>
            <a:r>
              <a:rPr lang="en-US" dirty="0" smtClean="0"/>
              <a:t>Evaluator dg3edx3e1 = </a:t>
            </a:r>
            <a:r>
              <a:rPr lang="en-US" i="1" dirty="0" smtClean="0"/>
              <a:t>evaluator("dg3edx3e1", "2.0*x3",args(om.getDesignVars("x3")));</a:t>
            </a:r>
          </a:p>
          <a:p>
            <a:endParaRPr lang="en-US" i="1" dirty="0" smtClean="0"/>
          </a:p>
          <a:p>
            <a:r>
              <a:rPr lang="en-US" dirty="0" smtClean="0"/>
              <a:t>Evaluator dg3edx4e1 = </a:t>
            </a:r>
            <a:r>
              <a:rPr lang="en-US" i="1" dirty="0" smtClean="0"/>
              <a:t>evaluator("dg3edx4e1", "-1.0");</a:t>
            </a:r>
          </a:p>
          <a:p>
            <a:endParaRPr lang="en-US" i="1" dirty="0" smtClean="0"/>
          </a:p>
          <a:p>
            <a:r>
              <a:rPr lang="en-US" dirty="0" smtClean="0"/>
              <a:t>List&lt;Evaluator&gt; g3eg1 = </a:t>
            </a:r>
            <a:r>
              <a:rPr lang="en-US" i="1" dirty="0" smtClean="0"/>
              <a:t>list(dg3edx1e1, dg3edx2e1, dg3edx3e1, dg3edx4e1);</a:t>
            </a:r>
          </a:p>
          <a:p>
            <a:r>
              <a:rPr lang="en-US" dirty="0" smtClean="0"/>
              <a:t>om.setGradientEvaluators("g3", "g3e", "g3eg1",  g3eg1);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89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447800" y="3810000"/>
            <a:ext cx="2133600" cy="1905000"/>
            <a:chOff x="228600" y="4038600"/>
            <a:chExt cx="1600200" cy="1600200"/>
          </a:xfrm>
        </p:grpSpPr>
        <p:pic>
          <p:nvPicPr>
            <p:cNvPr id="53" name="Picture 52" descr="Plot1.tif"/>
            <p:cNvPicPr>
              <a:picLocks noChangeAspect="1"/>
            </p:cNvPicPr>
            <p:nvPr/>
          </p:nvPicPr>
          <p:blipFill>
            <a:blip r:embed="rId2" cstate="print"/>
            <a:srcRect l="12915" t="7144" r="26232" b="11864"/>
            <a:stretch>
              <a:fillRect/>
            </a:stretch>
          </p:blipFill>
          <p:spPr>
            <a:xfrm>
              <a:off x="228600" y="4038600"/>
              <a:ext cx="1600200" cy="1600200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>
            <a:xfrm>
              <a:off x="228600" y="4038600"/>
              <a:ext cx="1600200" cy="16002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  <a:latin typeface="Cambria"/>
              </a:endParaRPr>
            </a:p>
          </p:txBody>
        </p:sp>
      </p:grpSp>
      <p:sp>
        <p:nvSpPr>
          <p:cNvPr id="50" name="Curved Down Arrow 49"/>
          <p:cNvSpPr/>
          <p:nvPr/>
        </p:nvSpPr>
        <p:spPr>
          <a:xfrm rot="9650080">
            <a:off x="3090240" y="4932348"/>
            <a:ext cx="2304399" cy="646377"/>
          </a:xfrm>
          <a:prstGeom prst="curvedDownArrow">
            <a:avLst>
              <a:gd name="adj1" fmla="val 25000"/>
              <a:gd name="adj2" fmla="val 56383"/>
              <a:gd name="adj3" fmla="val 29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Cambria"/>
            </a:endParaRPr>
          </a:p>
        </p:txBody>
      </p:sp>
      <p:sp>
        <p:nvSpPr>
          <p:cNvPr id="15" name="Right Arrow 14"/>
          <p:cNvSpPr/>
          <p:nvPr/>
        </p:nvSpPr>
        <p:spPr bwMode="auto">
          <a:xfrm rot="1869850">
            <a:off x="-421913" y="3697636"/>
            <a:ext cx="10049423" cy="685800"/>
          </a:xfrm>
          <a:prstGeom prst="rightArrow">
            <a:avLst/>
          </a:prstGeom>
          <a:gradFill rotWithShape="0">
            <a:gsLst>
              <a:gs pos="0">
                <a:srgbClr val="3366CC">
                  <a:gamma/>
                  <a:shade val="46275"/>
                  <a:invGamma/>
                </a:srgbClr>
              </a:gs>
              <a:gs pos="100000">
                <a:srgbClr val="3366CC"/>
              </a:gs>
            </a:gsLst>
            <a:lin ang="5400000" scaled="1"/>
          </a:gradFill>
          <a:ln w="12700" cap="flat" cmpd="sng" algn="ctr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spcBef>
                <a:spcPct val="0"/>
              </a:spcBef>
              <a:defRPr/>
            </a:pPr>
            <a:endParaRPr lang="en-US" kern="0">
              <a:solidFill>
                <a:srgbClr val="FAFD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-112" charset="0"/>
              <a:ea typeface="ＭＳ Ｐゴシック" pitchFamily="-112" charset="-128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343900" y="5726875"/>
            <a:ext cx="1143000" cy="685800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3333CC">
                  <a:lumMod val="50000"/>
                </a:srgbClr>
              </a:solidFill>
              <a:latin typeface="Cambria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667500" y="4741225"/>
            <a:ext cx="1828800" cy="914400"/>
          </a:xfrm>
          <a:prstGeom prst="roundRect">
            <a:avLst/>
          </a:prstGeom>
          <a:gradFill flip="none" rotWithShape="1">
            <a:gsLst>
              <a:gs pos="0">
                <a:srgbClr val="C0504D">
                  <a:shade val="30000"/>
                  <a:satMod val="115000"/>
                </a:srgbClr>
              </a:gs>
              <a:gs pos="50000">
                <a:srgbClr val="C0504D">
                  <a:shade val="67500"/>
                  <a:satMod val="115000"/>
                </a:srgbClr>
              </a:gs>
              <a:gs pos="100000">
                <a:srgbClr val="C0504D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581400" y="3429000"/>
            <a:ext cx="2133600" cy="137160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905000" y="2514600"/>
            <a:ext cx="1752600" cy="1219200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71650" y="1957450"/>
            <a:ext cx="838200" cy="60960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33400" y="1447800"/>
            <a:ext cx="838200" cy="609600"/>
          </a:xfrm>
          <a:prstGeom prst="roundRect">
            <a:avLst/>
          </a:prstGeom>
          <a:gradFill flip="none" rotWithShape="1">
            <a:gsLst>
              <a:gs pos="0">
                <a:srgbClr val="C0504D">
                  <a:shade val="30000"/>
                  <a:satMod val="115000"/>
                </a:srgbClr>
              </a:gs>
              <a:gs pos="50000">
                <a:srgbClr val="C0504D">
                  <a:shade val="67500"/>
                  <a:satMod val="115000"/>
                </a:srgbClr>
              </a:gs>
              <a:gs pos="100000">
                <a:srgbClr val="C0504D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620000" y="2057400"/>
            <a:ext cx="1447800" cy="68580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FFFF"/>
                </a:solidFill>
                <a:latin typeface="Cambria"/>
              </a:rPr>
              <a:t>Geographic Location B</a:t>
            </a:r>
            <a:endParaRPr lang="en-US" sz="1600" b="1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620000" y="1219200"/>
            <a:ext cx="1447800" cy="685800"/>
          </a:xfrm>
          <a:prstGeom prst="roundRect">
            <a:avLst/>
          </a:prstGeom>
          <a:gradFill flip="none" rotWithShape="1">
            <a:gsLst>
              <a:gs pos="0">
                <a:srgbClr val="C0504D">
                  <a:shade val="30000"/>
                  <a:satMod val="115000"/>
                </a:srgbClr>
              </a:gs>
              <a:gs pos="50000">
                <a:srgbClr val="C0504D">
                  <a:shade val="67500"/>
                  <a:satMod val="115000"/>
                </a:srgbClr>
              </a:gs>
              <a:gs pos="100000">
                <a:srgbClr val="C0504D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Cambria"/>
              </a:rPr>
              <a:t>Geographic Location A</a:t>
            </a:r>
            <a:endParaRPr lang="en-US" b="1" dirty="0">
              <a:solidFill>
                <a:srgbClr val="FFFFFF"/>
              </a:solidFill>
              <a:latin typeface="Cambria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7543800" y="2895600"/>
            <a:ext cx="1524000" cy="838200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FFFF"/>
                </a:solidFill>
                <a:latin typeface="Cambria"/>
              </a:rPr>
              <a:t>Geographic Location C</a:t>
            </a:r>
            <a:endParaRPr lang="en-US" b="1" dirty="0">
              <a:solidFill>
                <a:srgbClr val="3333CC">
                  <a:lumMod val="50000"/>
                </a:srgbClr>
              </a:solidFill>
              <a:latin typeface="Cambria"/>
            </a:endParaRPr>
          </a:p>
        </p:txBody>
      </p:sp>
      <p:pic>
        <p:nvPicPr>
          <p:cNvPr id="945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91100" y="4957950"/>
            <a:ext cx="927100" cy="50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45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0775" y="5784275"/>
            <a:ext cx="872980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498275" y="4314700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mbri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50675" y="4467100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mbria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03075" y="4619500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mbria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36175" y="5179625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mbria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8575" y="5332025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mbria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0975" y="5484425"/>
            <a:ext cx="266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  <a:latin typeface="Cambria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81400" y="1219200"/>
            <a:ext cx="3962400" cy="1077218"/>
          </a:xfrm>
          <a:prstGeom prst="rect">
            <a:avLst/>
          </a:prstGeom>
          <a:gradFill flip="none" rotWithShape="1">
            <a:gsLst>
              <a:gs pos="0">
                <a:srgbClr val="FFCC00">
                  <a:shade val="30000"/>
                  <a:satMod val="115000"/>
                </a:srgbClr>
              </a:gs>
              <a:gs pos="50000">
                <a:srgbClr val="FFCC00">
                  <a:shade val="67500"/>
                  <a:satMod val="115000"/>
                </a:srgbClr>
              </a:gs>
              <a:gs pos="100000">
                <a:srgbClr val="FFCC00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US" sz="1600" b="1" i="1" kern="0" dirty="0" smtClean="0">
                <a:solidFill>
                  <a:srgbClr val="000000">
                    <a:lumMod val="75000"/>
                  </a:srgbClr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rPr>
              <a:t>New Process Steps (BCA):</a:t>
            </a:r>
          </a:p>
          <a:p>
            <a:pPr eaLnBrk="0" hangingPunct="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en-US" sz="1600" b="1" i="1" kern="0" dirty="0" smtClean="0">
                <a:solidFill>
                  <a:srgbClr val="000000">
                    <a:lumMod val="75000"/>
                  </a:srgbClr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rPr>
              <a:t> Increase Disciplines &amp; Coupling</a:t>
            </a:r>
          </a:p>
          <a:p>
            <a:pPr eaLnBrk="0" hangingPunct="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en-US" sz="1600" b="1" i="1" kern="0" dirty="0" smtClean="0">
                <a:solidFill>
                  <a:srgbClr val="000000">
                    <a:lumMod val="75000"/>
                  </a:srgbClr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rPr>
              <a:t> Increase Fidelity</a:t>
            </a:r>
          </a:p>
          <a:p>
            <a:pPr eaLnBrk="0" hangingPunct="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en-US" sz="1600" b="1" i="1" kern="0" dirty="0" smtClean="0">
                <a:solidFill>
                  <a:srgbClr val="000000">
                    <a:lumMod val="75000"/>
                  </a:srgbClr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rPr>
              <a:t> Leverage All Compute Resources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371600" y="0"/>
            <a:ext cx="6400800" cy="98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200" b="1" i="1" dirty="0" smtClean="0">
                <a:solidFill>
                  <a:srgbClr val="3333CC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Design Process Vision</a:t>
            </a:r>
            <a:endParaRPr lang="en-US" sz="3200" b="1" i="1" dirty="0">
              <a:solidFill>
                <a:srgbClr val="3333CC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152400" y="5884225"/>
            <a:ext cx="6400800" cy="954107"/>
          </a:xfrm>
          <a:prstGeom prst="rect">
            <a:avLst/>
          </a:prstGeom>
          <a:solidFill>
            <a:srgbClr val="1F497D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b="1" i="1" kern="0" dirty="0" smtClean="0">
                <a:solidFill>
                  <a:sysClr val="window" lastClr="FFFFFF"/>
                </a:solidFill>
                <a:latin typeface="Arial" pitchFamily="34" charset="0"/>
                <a:cs typeface="Arial" pitchFamily="34" charset="0"/>
              </a:rPr>
              <a:t>Physics Based Distributed Collaborative Design</a:t>
            </a:r>
          </a:p>
        </p:txBody>
      </p:sp>
      <p:cxnSp>
        <p:nvCxnSpPr>
          <p:cNvPr id="37" name="Elbow Connector 36"/>
          <p:cNvCxnSpPr>
            <a:stCxn id="945154" idx="3"/>
          </p:cNvCxnSpPr>
          <p:nvPr/>
        </p:nvCxnSpPr>
        <p:spPr>
          <a:xfrm flipH="1" flipV="1">
            <a:off x="2743200" y="2819400"/>
            <a:ext cx="4175000" cy="2390750"/>
          </a:xfrm>
          <a:prstGeom prst="bentConnector3">
            <a:avLst>
              <a:gd name="adj1" fmla="val -5475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29000" y="495300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Dialable</a:t>
            </a:r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Fidelity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856249" y="4343400"/>
            <a:ext cx="17251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Empirical</a:t>
            </a:r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Linear Potential</a:t>
            </a:r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Euler</a:t>
            </a:r>
          </a:p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1" y="1447800"/>
            <a:ext cx="4952999" cy="329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67176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2390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Rosen-Suzuki Function Optimization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865928" y="4650119"/>
            <a:ext cx="1397000" cy="889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ts val="412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Model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722079" y="3419180"/>
            <a:ext cx="1738919" cy="8792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ts val="412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Dispatcher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842003" y="4650119"/>
            <a:ext cx="1641231" cy="889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ts val="412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Optimizer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25278" y="3555664"/>
            <a:ext cx="1372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register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update</a:t>
            </a:r>
            <a:endParaRPr lang="en-US" sz="1400" dirty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cxnSp>
        <p:nvCxnSpPr>
          <p:cNvPr id="9" name="Shape 8"/>
          <p:cNvCxnSpPr>
            <a:stCxn id="5" idx="0"/>
            <a:endCxn id="5" idx="3"/>
          </p:cNvCxnSpPr>
          <p:nvPr/>
        </p:nvCxnSpPr>
        <p:spPr bwMode="auto">
          <a:xfrm rot="16200000" flipH="1">
            <a:off x="4806460" y="3204259"/>
            <a:ext cx="439616" cy="869459"/>
          </a:xfrm>
          <a:prstGeom prst="curvedConnector4">
            <a:avLst>
              <a:gd name="adj1" fmla="val -52000"/>
              <a:gd name="adj2" fmla="val 126292"/>
            </a:avLst>
          </a:prstGeom>
          <a:solidFill>
            <a:schemeClr val="accent1"/>
          </a:solidFill>
          <a:ln w="317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10" name="Shape 9"/>
          <p:cNvCxnSpPr>
            <a:stCxn id="5" idx="1"/>
            <a:endCxn id="5" idx="2"/>
          </p:cNvCxnSpPr>
          <p:nvPr/>
        </p:nvCxnSpPr>
        <p:spPr bwMode="auto">
          <a:xfrm rot="10800000" flipH="1" flipV="1">
            <a:off x="3722079" y="3858795"/>
            <a:ext cx="869460" cy="439615"/>
          </a:xfrm>
          <a:prstGeom prst="curvedConnector4">
            <a:avLst>
              <a:gd name="adj1" fmla="val -26292"/>
              <a:gd name="adj2" fmla="val 152000"/>
            </a:avLst>
          </a:prstGeom>
          <a:solidFill>
            <a:schemeClr val="accent1"/>
          </a:solidFill>
          <a:ln w="317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3398648" y="4458351"/>
            <a:ext cx="2517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Dispatcher#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notify:ModelContext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000000"/>
                </a:solidFill>
                <a:ea typeface="ＭＳ Ｐゴシック" charset="-128"/>
                <a:cs typeface="Courier New"/>
              </a:rPr>
              <a:t>from model</a:t>
            </a:r>
            <a:endParaRPr lang="en-US" sz="1200" dirty="0">
              <a:solidFill>
                <a:srgbClr val="000000"/>
              </a:solidFill>
              <a:ea typeface="ＭＳ Ｐゴシック" charset="-128"/>
              <a:cs typeface="Courier New"/>
            </a:endParaRPr>
          </a:p>
        </p:txBody>
      </p:sp>
      <p:cxnSp>
        <p:nvCxnSpPr>
          <p:cNvPr id="12" name="Shape 11"/>
          <p:cNvCxnSpPr>
            <a:stCxn id="5" idx="1"/>
            <a:endCxn id="4" idx="0"/>
          </p:cNvCxnSpPr>
          <p:nvPr/>
        </p:nvCxnSpPr>
        <p:spPr bwMode="auto">
          <a:xfrm rot="10800000" flipV="1">
            <a:off x="2564429" y="3858795"/>
            <a:ext cx="1157651" cy="791323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3" name="Shape 12"/>
          <p:cNvCxnSpPr>
            <a:stCxn id="5" idx="3"/>
            <a:endCxn id="6" idx="0"/>
          </p:cNvCxnSpPr>
          <p:nvPr/>
        </p:nvCxnSpPr>
        <p:spPr bwMode="auto">
          <a:xfrm>
            <a:off x="5460998" y="3858796"/>
            <a:ext cx="1201621" cy="791323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5329054" y="3555668"/>
            <a:ext cx="1372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register</a:t>
            </a:r>
            <a:b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search</a:t>
            </a:r>
            <a:endParaRPr lang="en-US" sz="1400" dirty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63306" y="5525156"/>
            <a:ext cx="3057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Optimizer#processContext(SearchContext):SearchContext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14235" y="5525157"/>
            <a:ext cx="3428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Modeling#update(Context):void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Modeling#model(Context):Context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761158" y="1924503"/>
            <a:ext cx="1641231" cy="87923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ts val="412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</a:rPr>
              <a:t>Explorer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rot="16200000" flipH="1">
            <a:off x="3897942" y="3106574"/>
            <a:ext cx="615446" cy="976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ounded Rectangle 18"/>
          <p:cNvSpPr/>
          <p:nvPr/>
        </p:nvSpPr>
        <p:spPr bwMode="auto">
          <a:xfrm>
            <a:off x="1318851" y="1983118"/>
            <a:ext cx="1641231" cy="77179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Explore</a:t>
            </a:r>
            <a:b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</a:b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Context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cxnSp>
        <p:nvCxnSpPr>
          <p:cNvPr id="20" name="Straight Arrow Connector 19"/>
          <p:cNvCxnSpPr>
            <a:stCxn id="19" idx="3"/>
            <a:endCxn id="17" idx="1"/>
          </p:cNvCxnSpPr>
          <p:nvPr/>
        </p:nvCxnSpPr>
        <p:spPr bwMode="auto">
          <a:xfrm flipV="1">
            <a:off x="2960082" y="2364119"/>
            <a:ext cx="801076" cy="489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5470768" y="2086387"/>
            <a:ext cx="1983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Explorer#explore(Context):Context</a:t>
            </a:r>
            <a:endParaRPr lang="en-US" sz="1200" dirty="0" smtClean="0">
              <a:solidFill>
                <a:srgbClr val="000000"/>
              </a:solidFill>
              <a:latin typeface="Courier New"/>
              <a:ea typeface="ＭＳ Ｐゴシック" charset="-128"/>
              <a:cs typeface="Courier New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52800" y="1219200"/>
            <a:ext cx="25908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 smtClean="0">
                <a:solidFill>
                  <a:srgbClr val="000090"/>
                </a:solidFill>
                <a:latin typeface="Arial"/>
                <a:ea typeface="ＭＳ Ｐゴシック" charset="-128"/>
                <a:cs typeface="Arial"/>
              </a:rPr>
              <a:t>Exploration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683175" y="4350938"/>
            <a:ext cx="13851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SearchContext</a:t>
            </a:r>
            <a:endParaRPr lang="en-US" sz="1200" dirty="0">
              <a:solidFill>
                <a:srgbClr val="000000"/>
              </a:solidFill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68347" y="4350938"/>
            <a:ext cx="12928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 smtClean="0">
                <a:solidFill>
                  <a:srgbClr val="000000"/>
                </a:solidFill>
                <a:latin typeface="Courier New"/>
                <a:ea typeface="ＭＳ Ｐゴシック" charset="-128"/>
                <a:cs typeface="Courier New"/>
              </a:rPr>
              <a:t>ModelContext</a:t>
            </a:r>
            <a:endParaRPr lang="en-US" sz="1200" dirty="0">
              <a:solidFill>
                <a:srgbClr val="000000"/>
              </a:solidFill>
              <a:latin typeface="Times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81000" y="1371600"/>
            <a:ext cx="8534400" cy="4038600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Explorer Context (Data)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209800"/>
            <a:ext cx="1705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err="1" smtClean="0">
                <a:latin typeface="Arial"/>
                <a:cs typeface="Arial"/>
              </a:rPr>
              <a:t>VariableInfo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3149600"/>
            <a:ext cx="1641231" cy="304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+mj-lt"/>
                <a:cs typeface="Courier New"/>
              </a:rPr>
              <a:t>Objectives Info</a:t>
            </a:r>
            <a:endParaRPr lang="en-US" sz="1200" b="1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9600" y="4267200"/>
            <a:ext cx="1676400" cy="304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+mj-lt"/>
                <a:cs typeface="Courier"/>
              </a:rPr>
              <a:t>Constraints Info</a:t>
            </a:r>
            <a:endParaRPr lang="en-US" sz="1200" b="1" dirty="0">
              <a:solidFill>
                <a:schemeClr val="tx1"/>
              </a:solidFill>
              <a:latin typeface="+mj-lt"/>
              <a:cs typeface="Courier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" y="2743200"/>
            <a:ext cx="1676400" cy="304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Design Variable Info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09600" y="3581400"/>
            <a:ext cx="1641231" cy="5334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en-US" sz="1200" b="1" dirty="0" smtClean="0">
                <a:solidFill>
                  <a:srgbClr val="000000"/>
                </a:solidFill>
                <a:latin typeface="+mj-lt"/>
                <a:cs typeface="Courier New"/>
              </a:rPr>
              <a:t>Objectives Gradient Info</a:t>
            </a:r>
            <a:endParaRPr lang="en-US" sz="1200" b="1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9600" y="4724400"/>
            <a:ext cx="1676400" cy="4572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+mj-lt"/>
                <a:cs typeface="Courier"/>
              </a:rPr>
              <a:t>Constraints Gradient Info</a:t>
            </a:r>
            <a:endParaRPr lang="en-US" sz="1200" b="1" dirty="0">
              <a:solidFill>
                <a:schemeClr val="tx1"/>
              </a:solidFill>
              <a:latin typeface="+mj-lt"/>
              <a:cs typeface="Couri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71800" y="3276600"/>
            <a:ext cx="1676400" cy="304800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Optimization Strategy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971800" y="2819400"/>
            <a:ext cx="1676400" cy="304800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Optimization State 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59100" y="3733800"/>
            <a:ext cx="1676400" cy="3048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Optimization Signature 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105400" y="2781300"/>
            <a:ext cx="1676400" cy="3048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Dispatcher  Signature 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86600" y="2781300"/>
            <a:ext cx="1676400" cy="3048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Model  Signature 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66286" y="2190690"/>
            <a:ext cx="1800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Optimization 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1600" y="2209800"/>
            <a:ext cx="1572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Dispatcher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93881" y="2247900"/>
            <a:ext cx="98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Model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1524000"/>
            <a:ext cx="2313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Explorer Context </a:t>
            </a:r>
            <a:endParaRPr lang="en-US" sz="2000" b="1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50" name="Rectangle 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2800" i="1" dirty="0" smtClean="0"/>
              <a:t>Standard One Point Approximation (SOA)</a:t>
            </a:r>
            <a:endParaRPr lang="en-US" sz="2800" i="1" dirty="0"/>
          </a:p>
        </p:txBody>
      </p:sp>
      <p:graphicFrame>
        <p:nvGraphicFramePr>
          <p:cNvPr id="876610" name="Object 66"/>
          <p:cNvGraphicFramePr>
            <a:graphicFrameLocks noChangeAspect="1"/>
          </p:cNvGraphicFramePr>
          <p:nvPr/>
        </p:nvGraphicFramePr>
        <p:xfrm>
          <a:off x="1790700" y="1371600"/>
          <a:ext cx="483552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32" name="Equation" r:id="rId3" imgW="1942920" imgH="241200" progId="Equation.3">
                  <p:embed/>
                </p:oleObj>
              </mc:Choice>
              <mc:Fallback>
                <p:oleObj name="Equation" r:id="rId3" imgW="19429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1371600"/>
                        <a:ext cx="4835525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628" name="Object 20"/>
          <p:cNvGraphicFramePr>
            <a:graphicFrameLocks noChangeAspect="1"/>
          </p:cNvGraphicFramePr>
          <p:nvPr/>
        </p:nvGraphicFramePr>
        <p:xfrm>
          <a:off x="2971800" y="2209800"/>
          <a:ext cx="2497138" cy="1119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33" name="Equation" r:id="rId5" imgW="1002960" imgH="469800" progId="Equation.3">
                  <p:embed/>
                </p:oleObj>
              </mc:Choice>
              <mc:Fallback>
                <p:oleObj name="Equation" r:id="rId5" imgW="10029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09800"/>
                        <a:ext cx="2497138" cy="1119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629" name="Object 21"/>
          <p:cNvGraphicFramePr>
            <a:graphicFrameLocks noChangeAspect="1"/>
          </p:cNvGraphicFramePr>
          <p:nvPr/>
        </p:nvGraphicFramePr>
        <p:xfrm>
          <a:off x="1790700" y="4152900"/>
          <a:ext cx="5373687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34" name="Equation" r:id="rId7" imgW="2158920" imgH="228600" progId="Equation.3">
                  <p:embed/>
                </p:oleObj>
              </mc:Choice>
              <mc:Fallback>
                <p:oleObj name="Equation" r:id="rId7" imgW="21589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0700" y="4152900"/>
                        <a:ext cx="5373687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630" name="Object 22"/>
          <p:cNvGraphicFramePr>
            <a:graphicFrameLocks noChangeAspect="1"/>
          </p:cNvGraphicFramePr>
          <p:nvPr/>
        </p:nvGraphicFramePr>
        <p:xfrm>
          <a:off x="2400300" y="5181600"/>
          <a:ext cx="4583112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035" name="Equation" r:id="rId9" imgW="1841400" imgH="457200" progId="Equation.3">
                  <p:embed/>
                </p:oleObj>
              </mc:Choice>
              <mc:Fallback>
                <p:oleObj name="Equation" r:id="rId9" imgW="1841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5181600"/>
                        <a:ext cx="4583112" cy="1089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2895600" y="3543300"/>
            <a:ext cx="3342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solidFill>
                  <a:srgbClr val="000000"/>
                </a:solidFill>
              </a:rPr>
              <a:t>In terms of the induced drag function</a:t>
            </a:r>
            <a:endParaRPr lang="en-US" sz="14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857200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Approximations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752600"/>
            <a:ext cx="8229600" cy="2133600"/>
          </a:xfrm>
        </p:spPr>
        <p:txBody>
          <a:bodyPr/>
          <a:lstStyle/>
          <a:p>
            <a:pPr eaLnBrk="1" hangingPunct="1"/>
            <a:r>
              <a:rPr lang="en-US" smtClean="0"/>
              <a:t>Linear Approximations </a:t>
            </a:r>
          </a:p>
          <a:p>
            <a:pPr lvl="1" eaLnBrk="1" hangingPunct="1"/>
            <a:r>
              <a:rPr lang="en-US" smtClean="0"/>
              <a:t>(First Order Taylor Series Expansion)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2438400" y="3429000"/>
          <a:ext cx="41910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1969" name="Equation" r:id="rId3" imgW="4190760" imgH="1701720" progId="Equation.3">
                  <p:embed/>
                </p:oleObj>
              </mc:Choice>
              <mc:Fallback>
                <p:oleObj name="Equation" r:id="rId3" imgW="4190760" imgH="1701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429000"/>
                        <a:ext cx="4191000" cy="170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485466"/>
      </p:ext>
    </p:extLst>
  </p:cSld>
  <p:clrMapOvr>
    <a:masterClrMapping/>
  </p:clrMapOvr>
  <p:transition xmlns:p14="http://schemas.microsoft.com/office/powerpoint/2010/main">
    <p:zo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 bwMode="auto">
          <a:xfrm>
            <a:off x="609600" y="1447801"/>
            <a:ext cx="7010400" cy="5257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lnSpc>
                <a:spcPts val="412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73415" y="4343400"/>
            <a:ext cx="3048000" cy="2286000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chemeClr val="tx2">
                    <a:lumMod val="75000"/>
                  </a:schemeClr>
                </a:solidFill>
              </a:rPr>
              <a:t>Inner/Outer Loop Optimization Algorithm</a:t>
            </a:r>
            <a:endParaRPr lang="en-US" b="1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4582990" y="4800600"/>
            <a:ext cx="2209800" cy="6858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+mj-lt"/>
                <a:cs typeface="Courier New"/>
              </a:rPr>
              <a:t>Approximate Analysis</a:t>
            </a:r>
            <a:endParaRPr lang="en-US" b="1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14400" y="2480578"/>
            <a:ext cx="2209800" cy="484406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Control Program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495800" y="1524000"/>
            <a:ext cx="2286000" cy="615522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Exact Engineering Analysis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495800" y="2442433"/>
            <a:ext cx="2286000" cy="615522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Constraint Screening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495800" y="3360866"/>
            <a:ext cx="2286000" cy="615522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Sensitivity Analysis</a:t>
            </a:r>
            <a:endParaRPr lang="en-US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600575" y="6019800"/>
            <a:ext cx="2209800" cy="5334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+mj-lt"/>
                <a:cs typeface="Courier New"/>
              </a:rPr>
              <a:t>Optimizer</a:t>
            </a:r>
            <a:endParaRPr lang="en-US" b="1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71423" y="44635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Inner Loop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19" idx="3"/>
          </p:cNvCxnSpPr>
          <p:nvPr/>
        </p:nvCxnSpPr>
        <p:spPr>
          <a:xfrm>
            <a:off x="3124200" y="5219700"/>
            <a:ext cx="104921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19" idx="0"/>
          </p:cNvCxnSpPr>
          <p:nvPr/>
        </p:nvCxnSpPr>
        <p:spPr>
          <a:xfrm>
            <a:off x="2019300" y="2964984"/>
            <a:ext cx="0" cy="1949916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124200" y="1831761"/>
            <a:ext cx="1323976" cy="759039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1"/>
            <a:endCxn id="12" idx="3"/>
          </p:cNvCxnSpPr>
          <p:nvPr/>
        </p:nvCxnSpPr>
        <p:spPr>
          <a:xfrm flipH="1" flipV="1">
            <a:off x="3124200" y="2722781"/>
            <a:ext cx="1371600" cy="27413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1"/>
          </p:cNvCxnSpPr>
          <p:nvPr/>
        </p:nvCxnSpPr>
        <p:spPr>
          <a:xfrm flipH="1" flipV="1">
            <a:off x="3124200" y="2964984"/>
            <a:ext cx="1371600" cy="703643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914400" y="4914900"/>
            <a:ext cx="2209800" cy="609600"/>
          </a:xfrm>
          <a:prstGeom prst="round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+mj-lt"/>
                <a:cs typeface="Courier"/>
              </a:rPr>
              <a:t>Approximate Problem Generator</a:t>
            </a:r>
            <a:endParaRPr lang="en-US" b="1" dirty="0">
              <a:solidFill>
                <a:schemeClr val="tx1"/>
              </a:solidFill>
              <a:latin typeface="+mj-lt"/>
              <a:cs typeface="Courier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90600" y="1677857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Outer Loop</a:t>
            </a:r>
            <a:endParaRPr lang="en-US" sz="2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1" name="Straight Arrow Connector 40"/>
          <p:cNvCxnSpPr>
            <a:stCxn id="10" idx="2"/>
            <a:endCxn id="18" idx="0"/>
          </p:cNvCxnSpPr>
          <p:nvPr/>
        </p:nvCxnSpPr>
        <p:spPr>
          <a:xfrm>
            <a:off x="5687890" y="5486400"/>
            <a:ext cx="17585" cy="53340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3"/>
          </p:cNvCxnSpPr>
          <p:nvPr/>
        </p:nvCxnSpPr>
        <p:spPr>
          <a:xfrm flipH="1" flipV="1">
            <a:off x="6781800" y="1831761"/>
            <a:ext cx="1371600" cy="4542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810375" y="2286000"/>
            <a:ext cx="1343025" cy="13826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115299" y="1956998"/>
            <a:ext cx="958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minutes</a:t>
            </a:r>
          </a:p>
          <a:p>
            <a:r>
              <a:rPr lang="en-US" dirty="0" smtClean="0"/>
              <a:t> to 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25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0" grpId="0" animBg="1"/>
      <p:bldP spid="10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1" grpId="0"/>
      <p:bldP spid="19" grpId="0" animBg="1"/>
      <p:bldP spid="40" grpId="0"/>
      <p:bldP spid="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4114800"/>
            <a:ext cx="9144000" cy="27432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0" y="4419600"/>
            <a:ext cx="5105400" cy="2286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172200" y="3200400"/>
            <a:ext cx="2286000" cy="381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172200" y="2548465"/>
            <a:ext cx="2286000" cy="381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107269" y="1227667"/>
            <a:ext cx="2743200" cy="3810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54333" name="Straight Arrow Connector 14"/>
          <p:cNvCxnSpPr>
            <a:cxnSpLocks noChangeShapeType="1"/>
          </p:cNvCxnSpPr>
          <p:nvPr/>
        </p:nvCxnSpPr>
        <p:spPr bwMode="auto">
          <a:xfrm rot="10800000" flipV="1">
            <a:off x="2209800" y="3581400"/>
            <a:ext cx="13716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4334" name="Straight Arrow Connector 17"/>
          <p:cNvCxnSpPr>
            <a:cxnSpLocks noChangeShapeType="1"/>
          </p:cNvCxnSpPr>
          <p:nvPr/>
        </p:nvCxnSpPr>
        <p:spPr bwMode="auto">
          <a:xfrm>
            <a:off x="3657600" y="3581400"/>
            <a:ext cx="2286000" cy="914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257800" y="5029200"/>
          <a:ext cx="1455737" cy="1492250"/>
        </p:xfrm>
        <a:graphic>
          <a:graphicData uri="http://schemas.openxmlformats.org/drawingml/2006/table">
            <a:tbl>
              <a:tblPr/>
              <a:tblGrid>
                <a:gridCol w="1455737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</a:tbl>
          </a:graphicData>
        </a:graphic>
      </p:graphicFrame>
      <p:sp>
        <p:nvSpPr>
          <p:cNvPr id="5429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/>
              <a:t>Variable Structure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217863" y="2506663"/>
          <a:ext cx="2152650" cy="396875"/>
        </p:xfrm>
        <a:graphic>
          <a:graphicData uri="http://schemas.openxmlformats.org/drawingml/2006/table">
            <a:tbl>
              <a:tblPr/>
              <a:tblGrid>
                <a:gridCol w="717550"/>
                <a:gridCol w="717550"/>
                <a:gridCol w="71755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228975" y="3254375"/>
          <a:ext cx="1606550" cy="365760"/>
        </p:xfrm>
        <a:graphic>
          <a:graphicData uri="http://schemas.openxmlformats.org/drawingml/2006/table">
            <a:tbl>
              <a:tblPr/>
              <a:tblGrid>
                <a:gridCol w="803275"/>
                <a:gridCol w="803275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66800" y="5029200"/>
          <a:ext cx="1455738" cy="1492250"/>
        </p:xfrm>
        <a:graphic>
          <a:graphicData uri="http://schemas.openxmlformats.org/drawingml/2006/table">
            <a:tbl>
              <a:tblPr/>
              <a:tblGrid>
                <a:gridCol w="1455738"/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2D2DA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682750" y="2551113"/>
            <a:ext cx="1325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cs typeface="ＭＳ Ｐゴシック" charset="-128"/>
              </a:rPr>
              <a:t>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2750" y="3263900"/>
            <a:ext cx="1325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prstClr val="black"/>
                </a:solidFill>
                <a:cs typeface="ＭＳ Ｐゴシック" charset="-128"/>
              </a:rPr>
              <a:t>Evaluators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237" y="5410200"/>
            <a:ext cx="1325563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prstClr val="black"/>
                </a:solidFill>
                <a:cs typeface="ＭＳ Ｐゴシック" charset="-128"/>
              </a:rPr>
              <a:t>Variables</a:t>
            </a:r>
            <a:endParaRPr lang="en-US" sz="1400" dirty="0">
              <a:solidFill>
                <a:prstClr val="black"/>
              </a:solidFill>
              <a:cs typeface="ＭＳ Ｐゴシック" charset="-128"/>
            </a:endParaRPr>
          </a:p>
        </p:txBody>
      </p:sp>
      <p:cxnSp>
        <p:nvCxnSpPr>
          <p:cNvPr id="54332" name="Straight Arrow Connector 13"/>
          <p:cNvCxnSpPr>
            <a:cxnSpLocks noChangeShapeType="1"/>
          </p:cNvCxnSpPr>
          <p:nvPr/>
        </p:nvCxnSpPr>
        <p:spPr bwMode="auto">
          <a:xfrm>
            <a:off x="3609975" y="2828925"/>
            <a:ext cx="434975" cy="4349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3" name="TextBox 22"/>
          <p:cNvSpPr txBox="1"/>
          <p:nvPr/>
        </p:nvSpPr>
        <p:spPr>
          <a:xfrm>
            <a:off x="6324600" y="2514600"/>
            <a:ext cx="2219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cs typeface="ＭＳ Ｐゴシック" charset="-128"/>
              </a:rPr>
              <a:t>Multidisciplinary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43562" y="3200400"/>
            <a:ext cx="22194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prstClr val="black"/>
                </a:solidFill>
                <a:cs typeface="ＭＳ Ｐゴシック" charset="-128"/>
              </a:rPr>
              <a:t>Multi-fidelity </a:t>
            </a:r>
            <a:endParaRPr lang="en-US" sz="2000" b="1" dirty="0">
              <a:solidFill>
                <a:prstClr val="black"/>
              </a:solidFill>
              <a:cs typeface="ＭＳ Ｐゴシック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46650" y="3071813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graphicFrame>
        <p:nvGraphicFramePr>
          <p:cNvPr id="205826" name="Object 2"/>
          <p:cNvGraphicFramePr>
            <a:graphicFrameLocks noChangeAspect="1"/>
          </p:cNvGraphicFramePr>
          <p:nvPr/>
        </p:nvGraphicFramePr>
        <p:xfrm>
          <a:off x="685800" y="1524000"/>
          <a:ext cx="793115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15" name="Equation" r:id="rId3" imgW="2984400" imgH="228600" progId="Equation.3">
                  <p:embed/>
                </p:oleObj>
              </mc:Choice>
              <mc:Fallback>
                <p:oleObj name="Equation" r:id="rId3" imgW="2984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524000"/>
                        <a:ext cx="7931151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1" name="Straight Arrow Connector 20"/>
          <p:cNvCxnSpPr/>
          <p:nvPr/>
        </p:nvCxnSpPr>
        <p:spPr>
          <a:xfrm flipV="1">
            <a:off x="1524000" y="3505200"/>
            <a:ext cx="16764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496" y="3505200"/>
            <a:ext cx="1492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Drag  via N-S Calc. 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3810000"/>
            <a:ext cx="1946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Drag  via Surrogate Calc. 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33" name="Straight Arrow Connector 32"/>
          <p:cNvCxnSpPr>
            <a:stCxn id="32" idx="3"/>
          </p:cNvCxnSpPr>
          <p:nvPr/>
        </p:nvCxnSpPr>
        <p:spPr>
          <a:xfrm flipV="1">
            <a:off x="1946191" y="3657600"/>
            <a:ext cx="2321009" cy="30628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2743200" y="5029201"/>
          <a:ext cx="1905000" cy="304799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</a:tblGrid>
              <a:tr h="30479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dy1e1dx1e1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dy1e1dx1e2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572000" y="4953000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cxnSp>
        <p:nvCxnSpPr>
          <p:cNvPr id="51" name="Straight Arrow Connector 17"/>
          <p:cNvCxnSpPr>
            <a:cxnSpLocks noChangeShapeType="1"/>
          </p:cNvCxnSpPr>
          <p:nvPr/>
        </p:nvCxnSpPr>
        <p:spPr bwMode="auto">
          <a:xfrm>
            <a:off x="2514600" y="5181600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6934200" y="5105400"/>
          <a:ext cx="1905000" cy="304799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</a:tblGrid>
              <a:tr h="30479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dy1e2dx1e1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dy1e2dx1e2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8763000" y="5029199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cxnSp>
        <p:nvCxnSpPr>
          <p:cNvPr id="56" name="Straight Arrow Connector 17"/>
          <p:cNvCxnSpPr>
            <a:cxnSpLocks noChangeShapeType="1"/>
          </p:cNvCxnSpPr>
          <p:nvPr/>
        </p:nvCxnSpPr>
        <p:spPr bwMode="auto">
          <a:xfrm>
            <a:off x="6705600" y="5257799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58" name="Table 57"/>
          <p:cNvGraphicFramePr>
            <a:graphicFrameLocks noGrp="1"/>
          </p:cNvGraphicFramePr>
          <p:nvPr/>
        </p:nvGraphicFramePr>
        <p:xfrm>
          <a:off x="2743200" y="6180139"/>
          <a:ext cx="1905000" cy="304799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</a:tblGrid>
              <a:tr h="30479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dy1e1dx4e1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dy1e1dx4e2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4572000" y="6103938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cxnSp>
        <p:nvCxnSpPr>
          <p:cNvPr id="60" name="Straight Arrow Connector 17"/>
          <p:cNvCxnSpPr>
            <a:cxnSpLocks noChangeShapeType="1"/>
          </p:cNvCxnSpPr>
          <p:nvPr/>
        </p:nvCxnSpPr>
        <p:spPr bwMode="auto">
          <a:xfrm>
            <a:off x="2514600" y="6332538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6946900" y="6180139"/>
          <a:ext cx="1905000" cy="304799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</a:tblGrid>
              <a:tr h="30479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dy1e2dx4e1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dy1e2dx4e2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8788400" y="6103938"/>
            <a:ext cx="368300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Arial" charset="0"/>
              </a:rPr>
              <a:t>…</a:t>
            </a:r>
          </a:p>
        </p:txBody>
      </p:sp>
      <p:cxnSp>
        <p:nvCxnSpPr>
          <p:cNvPr id="63" name="Straight Arrow Connector 17"/>
          <p:cNvCxnSpPr>
            <a:cxnSpLocks noChangeShapeType="1"/>
          </p:cNvCxnSpPr>
          <p:nvPr/>
        </p:nvCxnSpPr>
        <p:spPr bwMode="auto">
          <a:xfrm>
            <a:off x="6718300" y="6332538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4" name="TextBox 33"/>
          <p:cNvSpPr txBox="1"/>
          <p:nvPr/>
        </p:nvSpPr>
        <p:spPr>
          <a:xfrm>
            <a:off x="3200400" y="1193799"/>
            <a:ext cx="2819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prstClr val="black"/>
                </a:solidFill>
                <a:cs typeface="ＭＳ Ｐゴシック" charset="-128"/>
              </a:rPr>
              <a:t>Functions of Functions</a:t>
            </a:r>
            <a:endParaRPr lang="en-US" sz="2000" b="1" dirty="0">
              <a:solidFill>
                <a:prstClr val="black"/>
              </a:solidFill>
              <a:cs typeface="ＭＳ Ｐゴシック" charset="-128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1219200" y="4572000"/>
          <a:ext cx="990600" cy="365760"/>
        </p:xfrm>
        <a:graphic>
          <a:graphicData uri="http://schemas.openxmlformats.org/drawingml/2006/table">
            <a:tbl>
              <a:tblPr/>
              <a:tblGrid>
                <a:gridCol w="990600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y1e1g1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5486400" y="4533900"/>
          <a:ext cx="1066800" cy="365760"/>
        </p:xfrm>
        <a:graphic>
          <a:graphicData uri="http://schemas.openxmlformats.org/drawingml/2006/table">
            <a:tbl>
              <a:tblPr/>
              <a:tblGrid>
                <a:gridCol w="1066800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y1e1g2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C5C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D"/>
                    </a:solidFill>
                  </a:tcPr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152400" y="4572000"/>
            <a:ext cx="990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prstClr val="black"/>
                </a:solidFill>
                <a:cs typeface="ＭＳ Ｐゴシック" charset="-128"/>
              </a:rPr>
              <a:t>Gradient </a:t>
            </a:r>
            <a:endParaRPr lang="en-US" sz="1400" dirty="0">
              <a:solidFill>
                <a:prstClr val="black"/>
              </a:solidFill>
              <a:cs typeface="ＭＳ Ｐゴシック" charset="-12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0" y="4114800"/>
            <a:ext cx="144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 smtClean="0">
                <a:solidFill>
                  <a:prstClr val="black"/>
                </a:solidFill>
                <a:cs typeface="ＭＳ Ｐゴシック" charset="-128"/>
              </a:rPr>
              <a:t>Differentiator </a:t>
            </a:r>
            <a:endParaRPr lang="en-US" sz="1400" dirty="0">
              <a:solidFill>
                <a:prstClr val="black"/>
              </a:solidFill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627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14288"/>
            <a:ext cx="70104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Example: Induced Drag Optimization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376" y="1465225"/>
            <a:ext cx="8521700" cy="52578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Wing.JPG"/>
          <p:cNvPicPr>
            <a:picLocks noChangeAspect="1"/>
          </p:cNvPicPr>
          <p:nvPr/>
        </p:nvPicPr>
        <p:blipFill>
          <a:blip r:embed="rId2"/>
          <a:srcRect l="969" t="1736" r="969" b="1736"/>
          <a:stretch>
            <a:fillRect/>
          </a:stretch>
        </p:blipFill>
        <p:spPr>
          <a:xfrm>
            <a:off x="88579" y="1219200"/>
            <a:ext cx="8966842" cy="49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47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i="1" dirty="0" err="1" smtClean="0"/>
              <a:t>Trefftz</a:t>
            </a:r>
            <a:r>
              <a:rPr lang="en-US" sz="2800" i="1" dirty="0" smtClean="0"/>
              <a:t>-Plane Induced Drag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76200" y="4152900"/>
          <a:ext cx="887094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47" name="Equation" r:id="rId3" imgW="3987800" imgH="469900" progId="Equation.3">
                  <p:embed/>
                </p:oleObj>
              </mc:Choice>
              <mc:Fallback>
                <p:oleObj name="Equation" r:id="rId3" imgW="3987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152900"/>
                        <a:ext cx="8870945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21"/>
          <p:cNvGraphicFramePr>
            <a:graphicFrameLocks noChangeAspect="1"/>
          </p:cNvGraphicFramePr>
          <p:nvPr/>
        </p:nvGraphicFramePr>
        <p:xfrm>
          <a:off x="39688" y="5403850"/>
          <a:ext cx="42799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48" name="Equation" r:id="rId5" imgW="3225800" imgH="660400" progId="Equation.3">
                  <p:embed/>
                </p:oleObj>
              </mc:Choice>
              <mc:Fallback>
                <p:oleObj name="Equation" r:id="rId5" imgW="32258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5403850"/>
                        <a:ext cx="4279900" cy="83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22"/>
          <p:cNvGraphicFramePr>
            <a:graphicFrameLocks noChangeAspect="1"/>
          </p:cNvGraphicFramePr>
          <p:nvPr/>
        </p:nvGraphicFramePr>
        <p:xfrm>
          <a:off x="4686300" y="5791200"/>
          <a:ext cx="40687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49" name="Equation" r:id="rId7" imgW="1828800" imgH="241200" progId="Equation.3">
                  <p:embed/>
                </p:oleObj>
              </mc:Choice>
              <mc:Fallback>
                <p:oleObj name="Equation" r:id="rId7" imgW="1828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5791200"/>
                        <a:ext cx="4068763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24"/>
          <p:cNvGraphicFramePr>
            <a:graphicFrameLocks noChangeAspect="1"/>
          </p:cNvGraphicFramePr>
          <p:nvPr/>
        </p:nvGraphicFramePr>
        <p:xfrm>
          <a:off x="6027738" y="1112838"/>
          <a:ext cx="19367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50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1112838"/>
                        <a:ext cx="193675" cy="23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3"/>
          <p:cNvGraphicFramePr>
            <a:graphicFrameLocks noChangeAspect="1"/>
          </p:cNvGraphicFramePr>
          <p:nvPr/>
        </p:nvGraphicFramePr>
        <p:xfrm>
          <a:off x="712788" y="6507163"/>
          <a:ext cx="173831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151" name="Equation" r:id="rId11" imgW="965200" imgH="177800" progId="Equation.3">
                  <p:embed/>
                </p:oleObj>
              </mc:Choice>
              <mc:Fallback>
                <p:oleObj name="Equation" r:id="rId11" imgW="965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6507163"/>
                        <a:ext cx="1738312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2" name="TextBox 53"/>
          <p:cNvSpPr txBox="1">
            <a:spLocks noChangeArrowheads="1"/>
          </p:cNvSpPr>
          <p:nvPr/>
        </p:nvSpPr>
        <p:spPr bwMode="auto">
          <a:xfrm>
            <a:off x="2562225" y="6477000"/>
            <a:ext cx="2314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</a:rPr>
              <a:t>Kutta-Joukowski</a:t>
            </a:r>
            <a:r>
              <a:rPr lang="en-US" sz="1400" dirty="0" smtClean="0">
                <a:solidFill>
                  <a:srgbClr val="000000"/>
                </a:solidFill>
              </a:rPr>
              <a:t> theorem)</a:t>
            </a:r>
          </a:p>
        </p:txBody>
      </p:sp>
      <p:pic>
        <p:nvPicPr>
          <p:cNvPr id="55" name="Picture 54" descr="TreftzPlaneFigure.JPG"/>
          <p:cNvPicPr>
            <a:picLocks noChangeAspect="1"/>
          </p:cNvPicPr>
          <p:nvPr/>
        </p:nvPicPr>
        <p:blipFill>
          <a:blip r:embed="rId13"/>
          <a:srcRect l="938" t="2667" r="469" b="2667"/>
          <a:stretch>
            <a:fillRect/>
          </a:stretch>
        </p:blipFill>
        <p:spPr>
          <a:xfrm>
            <a:off x="85808" y="1143000"/>
            <a:ext cx="9015263" cy="304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23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614" name="Object 6"/>
          <p:cNvGraphicFramePr>
            <a:graphicFrameLocks noChangeAspect="1"/>
          </p:cNvGraphicFramePr>
          <p:nvPr/>
        </p:nvGraphicFramePr>
        <p:xfrm>
          <a:off x="381000" y="5334000"/>
          <a:ext cx="8345488" cy="725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71" name="Equation" r:id="rId3" imgW="4584700" imgH="419100" progId="Equation.3">
                  <p:embed/>
                </p:oleObj>
              </mc:Choice>
              <mc:Fallback>
                <p:oleObj name="Equation" r:id="rId3" imgW="4584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334000"/>
                        <a:ext cx="8345488" cy="7253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57200" y="3200400"/>
            <a:ext cx="4876800" cy="9144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4800" y="1282700"/>
            <a:ext cx="4648200" cy="457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1F497D"/>
                </a:solidFill>
              </a:rPr>
              <a:t>Optimization Problem</a:t>
            </a:r>
            <a:endParaRPr lang="en-US" b="1" i="1" dirty="0">
              <a:solidFill>
                <a:srgbClr val="1F497D"/>
              </a:solidFill>
            </a:endParaRPr>
          </a:p>
        </p:txBody>
      </p:sp>
      <p:graphicFrame>
        <p:nvGraphicFramePr>
          <p:cNvPr id="324611" name="Object 22"/>
          <p:cNvGraphicFramePr>
            <a:graphicFrameLocks noChangeAspect="1"/>
          </p:cNvGraphicFramePr>
          <p:nvPr/>
        </p:nvGraphicFramePr>
        <p:xfrm>
          <a:off x="533400" y="3200400"/>
          <a:ext cx="4013303" cy="38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72" name="Equation" r:id="rId5" imgW="1993900" imgH="203200" progId="Equation.3">
                  <p:embed/>
                </p:oleObj>
              </mc:Choice>
              <mc:Fallback>
                <p:oleObj name="Equation" r:id="rId5" imgW="1993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200400"/>
                        <a:ext cx="4013303" cy="38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2" name="Object 22"/>
          <p:cNvGraphicFramePr>
            <a:graphicFrameLocks noChangeAspect="1"/>
          </p:cNvGraphicFramePr>
          <p:nvPr/>
        </p:nvGraphicFramePr>
        <p:xfrm>
          <a:off x="533400" y="3733800"/>
          <a:ext cx="4780341" cy="38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73" name="Equation" r:id="rId7" imgW="2374900" imgH="203200" progId="Equation.3">
                  <p:embed/>
                </p:oleObj>
              </mc:Choice>
              <mc:Fallback>
                <p:oleObj name="Equation" r:id="rId7" imgW="2374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4780341" cy="38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81000" y="6248400"/>
            <a:ext cx="861060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At Transonic Mach #’</a:t>
            </a:r>
            <a:r>
              <a:rPr lang="en-US" sz="2000" b="1" i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Computation of </a:t>
            </a:r>
            <a:r>
              <a:rPr lang="en-US" sz="2000" b="1" i="1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Lpus</a:t>
            </a:r>
            <a:r>
              <a:rPr lang="en-US" sz="2000" b="1" i="1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requires Euler Solution</a:t>
            </a:r>
            <a:endParaRPr lang="en-US" sz="2000" b="1" i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57400" y="1790700"/>
            <a:ext cx="3429000" cy="4572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48000" y="4775200"/>
            <a:ext cx="1905000" cy="4572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29300" y="4267200"/>
            <a:ext cx="2514600" cy="4572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76600" y="4267200"/>
            <a:ext cx="2514600" cy="457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324610" name="Object 3"/>
          <p:cNvGraphicFramePr>
            <a:graphicFrameLocks noChangeAspect="1"/>
          </p:cNvGraphicFramePr>
          <p:nvPr/>
        </p:nvGraphicFramePr>
        <p:xfrm>
          <a:off x="381000" y="1312970"/>
          <a:ext cx="5034584" cy="1887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74" name="Equation" r:id="rId9" imgW="2235200" imgH="876300" progId="Equation.3">
                  <p:embed/>
                </p:oleObj>
              </mc:Choice>
              <mc:Fallback>
                <p:oleObj name="Equation" r:id="rId9" imgW="22352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12970"/>
                        <a:ext cx="5034584" cy="1887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22"/>
          <p:cNvGraphicFramePr>
            <a:graphicFrameLocks noChangeAspect="1"/>
          </p:cNvGraphicFramePr>
          <p:nvPr/>
        </p:nvGraphicFramePr>
        <p:xfrm>
          <a:off x="534988" y="4343400"/>
          <a:ext cx="78343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175" name="Equation" r:id="rId11" imgW="3949700" imgH="419100" progId="Equation.3">
                  <p:embed/>
                </p:oleObj>
              </mc:Choice>
              <mc:Fallback>
                <p:oleObj name="Equation" r:id="rId11" imgW="3949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4343400"/>
                        <a:ext cx="7834312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9194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28599" y="1295400"/>
          <a:ext cx="8763001" cy="5334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63109"/>
                <a:gridCol w="1105243"/>
                <a:gridCol w="1541849"/>
                <a:gridCol w="1371600"/>
                <a:gridCol w="1981200"/>
              </a:tblGrid>
              <a:tr h="9624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2431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Potential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Method(LPM</a:t>
                      </a:r>
                      <a:r>
                        <a:rPr lang="en-US" baseline="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</a:tr>
              <a:tr h="692246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One Point Approximation</a:t>
                      </a:r>
                      <a:r>
                        <a:rPr lang="en-US" baseline="0" dirty="0" smtClean="0"/>
                        <a:t> with LPM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smtClean="0"/>
                        <a:t>Modified One Point Approximation with LPM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Semi-Analytic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Krigin</a:t>
                      </a:r>
                      <a:r>
                        <a:rPr lang="en-US" baseline="0" dirty="0" err="1" smtClean="0"/>
                        <a:t>g</a:t>
                      </a:r>
                      <a:r>
                        <a:rPr lang="en-US" baseline="0" dirty="0" smtClean="0"/>
                        <a:t> with LPM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smtClean="0"/>
                        <a:t>Euler Method (EM)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</a:t>
                      </a:r>
                      <a:r>
                        <a:rPr lang="en-US" baseline="0" dirty="0" smtClean="0"/>
                        <a:t> One Point Approximation with 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Constant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FFD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smtClean="0"/>
                        <a:t>Modified One Point Approximation with 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Semi-Analytic</a:t>
                      </a:r>
                      <a:endParaRPr lang="en-US" dirty="0"/>
                    </a:p>
                  </a:txBody>
                  <a:tcPr/>
                </a:tc>
              </a:tr>
              <a:tr h="37220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Kriging</a:t>
                      </a:r>
                      <a:r>
                        <a:rPr lang="en-US" dirty="0" smtClean="0"/>
                        <a:t> with 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1F497D"/>
                </a:solidFill>
              </a:rPr>
              <a:t>Fidelities for             and             </a:t>
            </a:r>
            <a:endParaRPr lang="en-US" b="1" i="1" dirty="0">
              <a:solidFill>
                <a:srgbClr val="1F497D"/>
              </a:solidFill>
            </a:endParaRPr>
          </a:p>
        </p:txBody>
      </p:sp>
      <p:graphicFrame>
        <p:nvGraphicFramePr>
          <p:cNvPr id="648199" name="Object 7"/>
          <p:cNvGraphicFramePr>
            <a:graphicFrameLocks noChangeAspect="1"/>
          </p:cNvGraphicFramePr>
          <p:nvPr/>
        </p:nvGraphicFramePr>
        <p:xfrm>
          <a:off x="3200400" y="1600200"/>
          <a:ext cx="761999" cy="36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22" name="Equation" r:id="rId3" imgW="355600" imgH="177800" progId="Equation.3">
                  <p:embed/>
                </p:oleObj>
              </mc:Choice>
              <mc:Fallback>
                <p:oleObj name="Equation" r:id="rId3" imgW="355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1600200"/>
                        <a:ext cx="761999" cy="3621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00" name="Object 8"/>
          <p:cNvGraphicFramePr>
            <a:graphicFrameLocks noChangeAspect="1"/>
          </p:cNvGraphicFramePr>
          <p:nvPr/>
        </p:nvGraphicFramePr>
        <p:xfrm>
          <a:off x="6767513" y="228600"/>
          <a:ext cx="547687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23" name="Equation" r:id="rId5" imgW="165100" imgH="177800" progId="Equation.3">
                  <p:embed/>
                </p:oleObj>
              </mc:Choice>
              <mc:Fallback>
                <p:oleObj name="Equation" r:id="rId5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7513" y="228600"/>
                        <a:ext cx="547687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02" name="Object 10"/>
          <p:cNvGraphicFramePr>
            <a:graphicFrameLocks noChangeAspect="1"/>
          </p:cNvGraphicFramePr>
          <p:nvPr/>
        </p:nvGraphicFramePr>
        <p:xfrm>
          <a:off x="4419600" y="1447800"/>
          <a:ext cx="838200" cy="686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24" name="Equation" r:id="rId7" imgW="457200" imgH="393700" progId="Equation.3">
                  <p:embed/>
                </p:oleObj>
              </mc:Choice>
              <mc:Fallback>
                <p:oleObj name="Equation" r:id="rId7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447800"/>
                        <a:ext cx="838200" cy="6868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03" name="Object 11"/>
          <p:cNvGraphicFramePr>
            <a:graphicFrameLocks noChangeAspect="1"/>
          </p:cNvGraphicFramePr>
          <p:nvPr/>
        </p:nvGraphicFramePr>
        <p:xfrm>
          <a:off x="6224588" y="1619250"/>
          <a:ext cx="352425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25" name="Equation" r:id="rId9" imgW="165100" imgH="177800" progId="Equation.3">
                  <p:embed/>
                </p:oleObj>
              </mc:Choice>
              <mc:Fallback>
                <p:oleObj name="Equation" r:id="rId9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4588" y="1619250"/>
                        <a:ext cx="352425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8204" name="Object 12"/>
          <p:cNvGraphicFramePr>
            <a:graphicFrameLocks noChangeAspect="1"/>
          </p:cNvGraphicFramePr>
          <p:nvPr/>
        </p:nvGraphicFramePr>
        <p:xfrm>
          <a:off x="7870825" y="1446212"/>
          <a:ext cx="4889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26" name="Equation" r:id="rId11" imgW="266700" imgH="393700" progId="Equation.3">
                  <p:embed/>
                </p:oleObj>
              </mc:Choice>
              <mc:Fallback>
                <p:oleObj name="Equation" r:id="rId11" imgW="266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0825" y="1446212"/>
                        <a:ext cx="48895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38200" y="1600200"/>
            <a:ext cx="1125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</a:rPr>
              <a:t>Fidelity</a:t>
            </a:r>
            <a:endParaRPr lang="en-US" sz="2400" b="1" dirty="0">
              <a:solidFill>
                <a:prstClr val="black"/>
              </a:solidFill>
            </a:endParaRPr>
          </a:p>
        </p:txBody>
      </p:sp>
      <p:graphicFrame>
        <p:nvGraphicFramePr>
          <p:cNvPr id="648205" name="Object 13"/>
          <p:cNvGraphicFramePr>
            <a:graphicFrameLocks noChangeAspect="1"/>
          </p:cNvGraphicFramePr>
          <p:nvPr/>
        </p:nvGraphicFramePr>
        <p:xfrm>
          <a:off x="4495800" y="228600"/>
          <a:ext cx="108284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27" name="Equation" r:id="rId13" imgW="355600" imgH="177800" progId="Equation.3">
                  <p:embed/>
                </p:oleObj>
              </mc:Choice>
              <mc:Fallback>
                <p:oleObj name="Equation" r:id="rId13" imgW="3556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8600"/>
                        <a:ext cx="1082842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3371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Multi-Fidelity Analysis</a:t>
            </a:r>
            <a:endParaRPr lang="en-US" i="1" dirty="0"/>
          </a:p>
        </p:txBody>
      </p:sp>
      <p:pic>
        <p:nvPicPr>
          <p:cNvPr id="4" name="Picture 1" descr="Z:\Darcy_Research\Team_Documents\N2_Diagram_Presentation_Rev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70" y="2286000"/>
            <a:ext cx="3487230" cy="224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3200400"/>
            <a:ext cx="57522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For Example - Induced Drag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Closed form (high Aspect Ratio assumption)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Arial"/>
              </a:rPr>
              <a:t>Treftz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-Plane analysis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Force integration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Various Surrogates to the above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143000"/>
            <a:ext cx="8610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spcBef>
                <a:spcPct val="20000"/>
              </a:spcBef>
              <a:buClr>
                <a:srgbClr val="003399"/>
              </a:buClr>
              <a:buFont typeface="Wingdings" pitchFamily="2" charset="2"/>
              <a:buChar char="Ø"/>
              <a:defRPr/>
            </a:pPr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The same engineering quantity can be computed in many different fashions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. </a:t>
            </a: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	- Analytic expressions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Historical databases/empirical relations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Solutions to various levels of DE &amp; PDE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Surrogates to DE &amp; PDE solutions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48006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Analyst/Designer will need access to these different levels of fidelity depending on;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Task at hand(Design Space Exploration, Validation etc..)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Flight Condition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- Configuration being developed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381000" y="6324600"/>
            <a:ext cx="8534400" cy="400110"/>
          </a:xfrm>
          <a:prstGeom prst="rect">
            <a:avLst/>
          </a:prstGeom>
          <a:solidFill>
            <a:srgbClr val="1F497D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The Computational Framework Needs to Support this Multi-Fidelity</a:t>
            </a:r>
          </a:p>
        </p:txBody>
      </p:sp>
    </p:spTree>
    <p:extLst>
      <p:ext uri="{BB962C8B-B14F-4D97-AF65-F5344CB8AC3E}">
        <p14:creationId xmlns:p14="http://schemas.microsoft.com/office/powerpoint/2010/main" val="2716713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SORCER Model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Construction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301625" y="1212850"/>
            <a:ext cx="8521700" cy="52578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Constructing a Model Consists of Two Steps</a:t>
            </a:r>
          </a:p>
          <a:p>
            <a:pPr lvl="1" eaLnBrk="1" hangingPunct="1">
              <a:buFont typeface="Wingdings" charset="2"/>
              <a:buChar char="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Model Definition (Skeleton)</a:t>
            </a:r>
          </a:p>
          <a:p>
            <a:pPr lvl="2" eaLnBrk="1" hangingPunct="1">
              <a:buFont typeface="Wingdings" charset="2"/>
              <a:buChar char="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Defines the model Variables (independent, dependent, parameters, objectives, constraints.</a:t>
            </a:r>
          </a:p>
          <a:p>
            <a:pPr lvl="2" eaLnBrk="1" hangingPunct="1">
              <a:buFont typeface="Wingdings" charset="2"/>
              <a:buChar char="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Defines the Variable Realizations, Evaluations, and Differentiation</a:t>
            </a:r>
          </a:p>
          <a:p>
            <a:pPr lvl="1" eaLnBrk="1" hangingPunct="1">
              <a:buFont typeface="Wingdings" charset="2"/>
              <a:buChar char="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Model Configuration (Muscle)</a:t>
            </a:r>
          </a:p>
          <a:p>
            <a:pPr lvl="2" eaLnBrk="1" hangingPunct="1">
              <a:buFont typeface="Wingdings" charset="2"/>
              <a:buChar char="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Develops the evaluators and filters for all variables and derivative variables.</a:t>
            </a:r>
          </a:p>
          <a:p>
            <a:pPr lvl="2" eaLnBrk="1" hangingPunct="1">
              <a:buFont typeface="Wingdings" charset="2"/>
              <a:buChar char=""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228600" y="5715000"/>
            <a:ext cx="8610600" cy="707886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Models can be created programmatically with or without</a:t>
            </a:r>
          </a:p>
          <a:p>
            <a:pPr algn="ctr">
              <a:defRPr/>
            </a:pPr>
            <a:r>
              <a:rPr lang="en-US" sz="2000" b="1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Operators (Functional Programming)</a:t>
            </a:r>
          </a:p>
        </p:txBody>
      </p:sp>
    </p:spTree>
    <p:extLst>
      <p:ext uri="{BB962C8B-B14F-4D97-AF65-F5344CB8AC3E}">
        <p14:creationId xmlns:p14="http://schemas.microsoft.com/office/powerpoint/2010/main" val="22128207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52400" y="2819400"/>
            <a:ext cx="8229600" cy="38862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1000" y="1371600"/>
            <a:ext cx="3810000" cy="13716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Engineering – Induced Drag Optimization Model Definition</a:t>
            </a:r>
            <a:endParaRPr lang="en-US" sz="2800" i="1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381000" y="1143000"/>
            <a:ext cx="8077200" cy="5447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prstClr val="black"/>
                </a:solidFill>
              </a:rPr>
              <a:t>OptimizationModel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omodel</a:t>
            </a:r>
            <a:r>
              <a:rPr lang="en-US" sz="1200" dirty="0" smtClean="0">
                <a:solidFill>
                  <a:prstClr val="black"/>
                </a:solidFill>
              </a:rPr>
              <a:t> = </a:t>
            </a:r>
            <a:r>
              <a:rPr lang="en-US" sz="1200" dirty="0" err="1" smtClean="0">
                <a:solidFill>
                  <a:prstClr val="black"/>
                </a:solidFill>
              </a:rPr>
              <a:t>optimizationModel("Induced</a:t>
            </a:r>
            <a:r>
              <a:rPr lang="en-US" sz="1200" dirty="0" smtClean="0">
                <a:solidFill>
                  <a:prstClr val="black"/>
                </a:solidFill>
              </a:rPr>
              <a:t> Drag”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designVars(vars(loop("i",1,20),"beta$i$", 0.2, -10.0, 10.0)),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linkedVars(names(loop("i",21,40),"betal$i$")),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designVars(var("alpha</a:t>
            </a:r>
            <a:r>
              <a:rPr lang="en-US" sz="1200" dirty="0" smtClean="0">
                <a:solidFill>
                  <a:prstClr val="black"/>
                </a:solidFill>
              </a:rPr>
              <a:t>", 5.0, -5.0, 10.0)),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designVars(var("mach",0.75, 0.7, 0.85)),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designVars(var("q</a:t>
            </a:r>
            <a:r>
              <a:rPr lang="en-US" sz="1200" dirty="0" smtClean="0">
                <a:solidFill>
                  <a:prstClr val="black"/>
                </a:solidFill>
              </a:rPr>
              <a:t>", 5.0, 4.5, 10.0)),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designVars(var("static</a:t>
            </a:r>
            <a:r>
              <a:rPr lang="en-US" sz="1200" dirty="0" smtClean="0">
                <a:solidFill>
                  <a:prstClr val="black"/>
                </a:solidFill>
              </a:rPr>
              <a:t> pressure", -1., -1., 14.696))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parameter("gamma</a:t>
            </a:r>
            <a:r>
              <a:rPr lang="en-US" sz="1200" dirty="0" smtClean="0">
                <a:solidFill>
                  <a:prstClr val="black"/>
                </a:solidFill>
              </a:rPr>
              <a:t>", 1.4),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	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dependentVar("DI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realization(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evaluation("LinearPotentialExact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DIAstrosExacte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differentiation(wrt(names(loop("i",1,40),"Lpus$i$"),"q"), gradient("DIAstrosExacteg1"))),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evaluation("LinearPotentialSOA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DIAstrosSOAe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differentiation(wrt(names(loop("i",1,40),"Lpus$i$"),"q"), gradient("DIAstrosSOAeg1"))),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evaluation("LinearPotentialMOA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DIAstrosMOAe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differentiation(wrt(names(loop("i",1,40),"Lpus$i$"),"q"), gradient("DIAstrosMOAeg1"))),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evaluation("LinearPotentialKriging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DIAstrosKriginge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 differentiation(wrt(names(loop("i",1,40),"Lpus$i$"), "</a:t>
            </a:r>
            <a:r>
              <a:rPr lang="en-US" sz="1200" dirty="0" err="1" smtClean="0">
                <a:solidFill>
                  <a:prstClr val="black"/>
                </a:solidFill>
              </a:rPr>
              <a:t>q</a:t>
            </a:r>
            <a:r>
              <a:rPr lang="en-US" sz="1200" dirty="0" smtClean="0">
                <a:solidFill>
                  <a:prstClr val="black"/>
                </a:solidFill>
              </a:rPr>
              <a:t>"), gradient("DIAstrosKrigingeg1"))),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evaluation("EulerExact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DIAvusExacte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differentiation(wrt(names(loop("i",1,40),"Lpus$i$"),"static pressure", "mach"), gradient("DIAvusExacteg1"))),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evaluation("EulerSOA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DIAvusSOAe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 differentiation(wrt(names(loop("i",1,40),"Lpus$i$"),"static pressure", "mach"), gradient("DIAvusSOAeg1"))),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evaluation("EulerMOA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DIAvusMOAe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differentiation(wrt(names(loop("i",1,40),"Lpus$i$"),"static pressure", "mach"), gradient("DIAvusMOAeg1"))),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evaluation("EulerKriging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DIAvusKriginge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differentiation(wrt(names(loop("i",1,40),"Lpus$i$"), "static pressure", "mach"), gradient("DIAvusKrigingeg1")))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)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),		</a:t>
            </a:r>
          </a:p>
        </p:txBody>
      </p:sp>
    </p:spTree>
    <p:extLst>
      <p:ext uri="{BB962C8B-B14F-4D97-AF65-F5344CB8AC3E}">
        <p14:creationId xmlns:p14="http://schemas.microsoft.com/office/powerpoint/2010/main" val="2452349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79400" y="4203700"/>
            <a:ext cx="2895600" cy="1524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8600" y="4495800"/>
            <a:ext cx="3352800" cy="3048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52400" y="1676400"/>
            <a:ext cx="8839200" cy="23622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Engineering – Induced Drag Optimization Model Definition</a:t>
            </a:r>
            <a:endParaRPr lang="en-US" sz="2800" i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77470" y="1752600"/>
            <a:ext cx="8866530" cy="3046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dependentVars(loop("i",1,40),"Lpus$i$",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realization(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evaluation(”LinearPotentialExact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LpusAstrosExacte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differentiation(wrt(names(loop("k",1,20),"beta$k$"), "alpha", "</a:t>
            </a:r>
            <a:r>
              <a:rPr lang="en-US" sz="1200" dirty="0" err="1" smtClean="0">
                <a:solidFill>
                  <a:prstClr val="black"/>
                </a:solidFill>
              </a:rPr>
              <a:t>q</a:t>
            </a:r>
            <a:r>
              <a:rPr lang="en-US" sz="1200" dirty="0" smtClean="0">
                <a:solidFill>
                  <a:prstClr val="black"/>
                </a:solidFill>
              </a:rPr>
              <a:t>"), gradient("Lpus$i$AstrosExacteg1"))),    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evaluation(”LinearPotentialSOA","Lpus$i$AstrosSOAe</a:t>
            </a:r>
            <a:r>
              <a:rPr lang="en-US" sz="1200" dirty="0" smtClean="0">
                <a:solidFill>
                  <a:prstClr val="black"/>
                </a:solidFill>
              </a:rPr>
              <a:t>",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differentiation(wrt(names(loop("k",1,20),"beta$k$"), "alpha", "</a:t>
            </a:r>
            <a:r>
              <a:rPr lang="en-US" sz="1200" dirty="0" err="1" smtClean="0">
                <a:solidFill>
                  <a:prstClr val="black"/>
                </a:solidFill>
              </a:rPr>
              <a:t>q</a:t>
            </a:r>
            <a:r>
              <a:rPr lang="en-US" sz="1200" dirty="0" smtClean="0">
                <a:solidFill>
                  <a:prstClr val="black"/>
                </a:solidFill>
              </a:rPr>
              <a:t>"), gradient("Lpus$i$AstrosSOAeg1"))),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evaluation(”EulerExact</a:t>
            </a:r>
            <a:r>
              <a:rPr lang="en-US" sz="1200" dirty="0" smtClean="0">
                <a:solidFill>
                  <a:prstClr val="black"/>
                </a:solidFill>
              </a:rPr>
              <a:t>", "</a:t>
            </a:r>
            <a:r>
              <a:rPr lang="en-US" sz="1200" dirty="0" err="1" smtClean="0">
                <a:solidFill>
                  <a:prstClr val="black"/>
                </a:solidFill>
              </a:rPr>
              <a:t>LpusAvusExacte</a:t>
            </a:r>
            <a:r>
              <a:rPr lang="en-US" sz="1200" dirty="0" smtClean="0">
                <a:solidFill>
                  <a:prstClr val="black"/>
                </a:solidFill>
              </a:rPr>
              <a:t>",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differentiation(wrt(names(loop("k",1,20),"beta$k$"), "alpha", "static pressure", "mach"), gradient("Lpus$i$AvusExacteg1"))),    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      </a:t>
            </a:r>
            <a:r>
              <a:rPr lang="en-US" sz="1200" dirty="0" err="1" smtClean="0">
                <a:solidFill>
                  <a:prstClr val="black"/>
                </a:solidFill>
              </a:rPr>
              <a:t>evaluation(”EulerSOA","Lpus$i$AvusSOAe</a:t>
            </a:r>
            <a:r>
              <a:rPr lang="en-US" sz="1200" dirty="0" smtClean="0">
                <a:solidFill>
                  <a:prstClr val="black"/>
                </a:solidFill>
              </a:rPr>
              <a:t>",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differentiation(wrt(names(loop("k",1,20),"beta$k$"), "alpha", "static pressure", "mach"), gradient("Lpus$i$AvusSOAeg1")))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  )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),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err="1" smtClean="0">
                <a:solidFill>
                  <a:prstClr val="black"/>
                </a:solidFill>
              </a:rPr>
              <a:t>objectiveVars(var("DIo</a:t>
            </a:r>
            <a:r>
              <a:rPr lang="en-US" sz="1200" dirty="0" smtClean="0">
                <a:solidFill>
                  <a:prstClr val="black"/>
                </a:solidFill>
              </a:rPr>
              <a:t>", "DI", </a:t>
            </a:r>
            <a:r>
              <a:rPr lang="en-US" sz="1200" dirty="0" err="1" smtClean="0">
                <a:solidFill>
                  <a:prstClr val="black"/>
                </a:solidFill>
              </a:rPr>
              <a:t>Target.min</a:t>
            </a:r>
            <a:r>
              <a:rPr lang="en-US" sz="1200" dirty="0" smtClean="0">
                <a:solidFill>
                  <a:prstClr val="black"/>
                </a:solidFill>
              </a:rPr>
              <a:t> )),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err="1" smtClean="0">
                <a:solidFill>
                  <a:prstClr val="black"/>
                </a:solidFill>
              </a:rPr>
              <a:t>constraintVars(var("LTc</a:t>
            </a:r>
            <a:r>
              <a:rPr lang="en-US" sz="1200" dirty="0" smtClean="0">
                <a:solidFill>
                  <a:prstClr val="black"/>
                </a:solidFill>
              </a:rPr>
              <a:t>", "LT", </a:t>
            </a:r>
            <a:r>
              <a:rPr lang="en-US" sz="1200" dirty="0" err="1" smtClean="0">
                <a:solidFill>
                  <a:prstClr val="black"/>
                </a:solidFill>
              </a:rPr>
              <a:t>Relation.eq</a:t>
            </a:r>
            <a:r>
              <a:rPr lang="en-US" sz="1200" dirty="0" smtClean="0">
                <a:solidFill>
                  <a:prstClr val="black"/>
                </a:solidFill>
              </a:rPr>
              <a:t>, 1000.0))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034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eft Arrow 25"/>
          <p:cNvSpPr/>
          <p:nvPr/>
        </p:nvSpPr>
        <p:spPr>
          <a:xfrm>
            <a:off x="2933700" y="3937000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Configuring the Variables in the Model</a:t>
            </a:r>
            <a:endParaRPr lang="en-US" sz="2800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57200" y="12192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Consider the necessary Evaluators for</a:t>
            </a:r>
          </a:p>
        </p:txBody>
      </p:sp>
      <p:graphicFrame>
        <p:nvGraphicFramePr>
          <p:cNvPr id="660482" name="Object 2"/>
          <p:cNvGraphicFramePr>
            <a:graphicFrameLocks noChangeAspect="1"/>
          </p:cNvGraphicFramePr>
          <p:nvPr/>
        </p:nvGraphicFramePr>
        <p:xfrm>
          <a:off x="157163" y="2057400"/>
          <a:ext cx="83724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27" name="Equation" r:id="rId3" imgW="3238500" imgH="190500" progId="Equation.3">
                  <p:embed/>
                </p:oleObj>
              </mc:Choice>
              <mc:Fallback>
                <p:oleObj name="Equation" r:id="rId3" imgW="32385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3" y="2057400"/>
                        <a:ext cx="8372475" cy="46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3" name="Object 3"/>
          <p:cNvGraphicFramePr>
            <a:graphicFrameLocks noChangeAspect="1"/>
          </p:cNvGraphicFramePr>
          <p:nvPr/>
        </p:nvGraphicFramePr>
        <p:xfrm>
          <a:off x="5334000" y="1192212"/>
          <a:ext cx="2083352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28" name="Equation" r:id="rId5" imgW="673100" imgH="190500" progId="Equation.3">
                  <p:embed/>
                </p:oleObj>
              </mc:Choice>
              <mc:Fallback>
                <p:oleObj name="Equation" r:id="rId5" imgW="6731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192212"/>
                        <a:ext cx="2083352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29350" y="3492254"/>
            <a:ext cx="1154069" cy="1079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143500" y="3200400"/>
            <a:ext cx="2448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Exertion Evaluator Euler - </a:t>
            </a:r>
            <a:r>
              <a:rPr lang="en-US" sz="1400" dirty="0" err="1" smtClean="0">
                <a:solidFill>
                  <a:prstClr val="black"/>
                </a:solidFill>
              </a:rPr>
              <a:t>Avus</a:t>
            </a:r>
            <a:endParaRPr lang="en-US" sz="1400" dirty="0">
              <a:solidFill>
                <a:prstClr val="black"/>
              </a:solidFill>
            </a:endParaRPr>
          </a:p>
        </p:txBody>
      </p:sp>
      <p:graphicFrame>
        <p:nvGraphicFramePr>
          <p:cNvPr id="660484" name="Object 4"/>
          <p:cNvGraphicFramePr>
            <a:graphicFrameLocks noChangeAspect="1"/>
          </p:cNvGraphicFramePr>
          <p:nvPr/>
        </p:nvGraphicFramePr>
        <p:xfrm>
          <a:off x="150813" y="3924300"/>
          <a:ext cx="2782887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29" name="Equation" r:id="rId8" imgW="1841500" imgH="190500" progId="Equation.3">
                  <p:embed/>
                </p:oleObj>
              </mc:Choice>
              <mc:Fallback>
                <p:oleObj name="Equation" r:id="rId8" imgW="18415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3924300"/>
                        <a:ext cx="2782887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2819400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Configure the                                 Evaluators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660485" name="Object 5"/>
          <p:cNvGraphicFramePr>
            <a:graphicFrameLocks noChangeAspect="1"/>
          </p:cNvGraphicFramePr>
          <p:nvPr/>
        </p:nvGraphicFramePr>
        <p:xfrm>
          <a:off x="1676400" y="2819400"/>
          <a:ext cx="1519237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30" name="Equation" r:id="rId10" imgW="838200" imgH="190500" progId="Equation.3">
                  <p:embed/>
                </p:oleObj>
              </mc:Choice>
              <mc:Fallback>
                <p:oleObj name="Equation" r:id="rId10" imgW="8382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819400"/>
                        <a:ext cx="1519237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6" name="Object 6"/>
          <p:cNvGraphicFramePr>
            <a:graphicFrameLocks noChangeAspect="1"/>
          </p:cNvGraphicFramePr>
          <p:nvPr/>
        </p:nvGraphicFramePr>
        <p:xfrm>
          <a:off x="7581901" y="3905636"/>
          <a:ext cx="1295400" cy="272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31" name="Equation" r:id="rId12" imgW="800100" imgH="177800" progId="Equation.3">
                  <p:embed/>
                </p:oleObj>
              </mc:Choice>
              <mc:Fallback>
                <p:oleObj name="Equation" r:id="rId12" imgW="800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901" y="3905636"/>
                        <a:ext cx="1295400" cy="2724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eft Arrow 12"/>
          <p:cNvSpPr/>
          <p:nvPr/>
        </p:nvSpPr>
        <p:spPr>
          <a:xfrm>
            <a:off x="6819900" y="3949454"/>
            <a:ext cx="6858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5295900" y="3949454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38700" y="3797054"/>
            <a:ext cx="457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EF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00500" y="3797054"/>
            <a:ext cx="457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OF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4457700" y="3949454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86100" y="3797054"/>
            <a:ext cx="4572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</a:rPr>
              <a:t>LF</a:t>
            </a:r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3543300" y="3949454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660487" name="Object 7"/>
          <p:cNvGraphicFramePr>
            <a:graphicFrameLocks noChangeAspect="1"/>
          </p:cNvGraphicFramePr>
          <p:nvPr/>
        </p:nvGraphicFramePr>
        <p:xfrm>
          <a:off x="228600" y="5689600"/>
          <a:ext cx="1833563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32" name="Equation" r:id="rId14" imgW="1244600" imgH="190500" progId="Equation.3">
                  <p:embed/>
                </p:oleObj>
              </mc:Choice>
              <mc:Fallback>
                <p:oleObj name="Equation" r:id="rId14" imgW="12446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689600"/>
                        <a:ext cx="1833563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8" name="Object 8"/>
          <p:cNvGraphicFramePr>
            <a:graphicFrameLocks noChangeAspect="1"/>
          </p:cNvGraphicFramePr>
          <p:nvPr/>
        </p:nvGraphicFramePr>
        <p:xfrm>
          <a:off x="1592262" y="6175310"/>
          <a:ext cx="3665538" cy="454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33" name="Equation" r:id="rId16" imgW="2106912" imgH="2106912" progId="Equation.3">
                  <p:embed/>
                </p:oleObj>
              </mc:Choice>
              <mc:Fallback>
                <p:oleObj name="Equation" r:id="rId16" imgW="2106912" imgH="21069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2" y="6175310"/>
                        <a:ext cx="3665538" cy="4540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0489" name="Object 9"/>
          <p:cNvGraphicFramePr>
            <a:graphicFrameLocks noChangeAspect="1"/>
          </p:cNvGraphicFramePr>
          <p:nvPr/>
        </p:nvGraphicFramePr>
        <p:xfrm>
          <a:off x="4419600" y="5673660"/>
          <a:ext cx="25908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34" name="Equation" r:id="rId18" imgW="1714500" imgH="190500" progId="Equation.3">
                  <p:embed/>
                </p:oleObj>
              </mc:Choice>
              <mc:Fallback>
                <p:oleObj name="Equation" r:id="rId18" imgW="17145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673660"/>
                        <a:ext cx="2590800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86000" y="5181733"/>
            <a:ext cx="26738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Method Evaluator “</a:t>
            </a:r>
            <a:r>
              <a:rPr lang="en-US" sz="1400" dirty="0" err="1" smtClean="0">
                <a:solidFill>
                  <a:prstClr val="black"/>
                </a:solidFill>
              </a:rPr>
              <a:t>evaluateIDrag</a:t>
            </a:r>
            <a:r>
              <a:rPr lang="en-US" sz="1400" dirty="0" smtClean="0">
                <a:solidFill>
                  <a:prstClr val="black"/>
                </a:solidFill>
              </a:rPr>
              <a:t>”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124200" y="5489510"/>
            <a:ext cx="838200" cy="685800"/>
          </a:xfrm>
          <a:prstGeom prst="roundRect">
            <a:avLst/>
          </a:prstGeom>
          <a:solidFill>
            <a:schemeClr val="accent2"/>
          </a:solidFill>
          <a:scene3d>
            <a:camera prst="orthographicFront">
              <a:rot lat="0" lon="1440000" rev="0"/>
            </a:camera>
            <a:lightRig rig="threePt" dir="t"/>
          </a:scene3d>
          <a:sp3d extrusionH="31750">
            <a:bevelB w="1524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</a:rPr>
              <a:t>Induced Drag</a:t>
            </a: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27" name="Left Arrow 26"/>
          <p:cNvSpPr/>
          <p:nvPr/>
        </p:nvSpPr>
        <p:spPr>
          <a:xfrm>
            <a:off x="3962400" y="5718110"/>
            <a:ext cx="457200" cy="22860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Left Arrow 27"/>
          <p:cNvSpPr/>
          <p:nvPr/>
        </p:nvSpPr>
        <p:spPr>
          <a:xfrm>
            <a:off x="2133600" y="5718110"/>
            <a:ext cx="990600" cy="200090"/>
          </a:xfrm>
          <a:prstGeom prst="lef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4724400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Configure the                           Evaluators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30" name="Object 5"/>
          <p:cNvGraphicFramePr>
            <a:graphicFrameLocks noChangeAspect="1"/>
          </p:cNvGraphicFramePr>
          <p:nvPr/>
        </p:nvGraphicFramePr>
        <p:xfrm>
          <a:off x="1447800" y="4724400"/>
          <a:ext cx="1220788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35" name="Equation" r:id="rId20" imgW="673100" imgH="190500" progId="Equation.3">
                  <p:embed/>
                </p:oleObj>
              </mc:Choice>
              <mc:Fallback>
                <p:oleObj name="Equation" r:id="rId20" imgW="6731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724400"/>
                        <a:ext cx="1220788" cy="32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7662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8" grpId="0"/>
      <p:bldP spid="9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pple-logo2.jpg"/>
          <p:cNvPicPr>
            <a:picLocks noChangeAspect="1"/>
          </p:cNvPicPr>
          <p:nvPr/>
        </p:nvPicPr>
        <p:blipFill>
          <a:blip r:embed="rId2" cstate="print"/>
          <a:srcRect l="11111" t="8333" r="8333" b="11111"/>
          <a:stretch>
            <a:fillRect/>
          </a:stretch>
        </p:blipFill>
        <p:spPr>
          <a:xfrm>
            <a:off x="3962400" y="4038600"/>
            <a:ext cx="609600" cy="609600"/>
          </a:xfrm>
          <a:prstGeom prst="rect">
            <a:avLst/>
          </a:prstGeom>
        </p:spPr>
      </p:pic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239000" cy="1143000"/>
          </a:xfrm>
        </p:spPr>
        <p:txBody>
          <a:bodyPr/>
          <a:lstStyle/>
          <a:p>
            <a:r>
              <a:rPr lang="en-US" sz="2800" b="1" i="1" dirty="0" smtClean="0"/>
              <a:t>Simple SORCER</a:t>
            </a:r>
            <a:r>
              <a:rPr lang="en-US" sz="2800" dirty="0" smtClean="0"/>
              <a:t> Network Configuration for Example</a:t>
            </a:r>
            <a:endParaRPr lang="en-US" sz="2800" b="1" i="1" dirty="0"/>
          </a:p>
        </p:txBody>
      </p:sp>
      <p:pic>
        <p:nvPicPr>
          <p:cNvPr id="945161" name="Picture 9" descr="illus-serv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75" y="2160588"/>
            <a:ext cx="854075" cy="1112837"/>
          </a:xfrm>
          <a:prstGeom prst="rect">
            <a:avLst/>
          </a:prstGeom>
          <a:noFill/>
        </p:spPr>
      </p:pic>
      <p:pic>
        <p:nvPicPr>
          <p:cNvPr id="945165" name="Picture 13" descr="j028575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6363" y="2459038"/>
            <a:ext cx="833437" cy="512762"/>
          </a:xfrm>
          <a:prstGeom prst="rect">
            <a:avLst/>
          </a:prstGeom>
          <a:noFill/>
        </p:spPr>
      </p:pic>
      <p:sp>
        <p:nvSpPr>
          <p:cNvPr id="945174" name="Text Box 22"/>
          <p:cNvSpPr txBox="1">
            <a:spLocks noChangeArrowheads="1"/>
          </p:cNvSpPr>
          <p:nvPr/>
        </p:nvSpPr>
        <p:spPr bwMode="auto">
          <a:xfrm>
            <a:off x="842963" y="5464175"/>
            <a:ext cx="7635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</a:rPr>
              <a:t>SORCER Enables Seamless Access to All Methods, Models, Data, and Computing Resources </a:t>
            </a:r>
          </a:p>
        </p:txBody>
      </p:sp>
      <p:sp>
        <p:nvSpPr>
          <p:cNvPr id="945191" name="Oval 39"/>
          <p:cNvSpPr>
            <a:spLocks noChangeArrowheads="1"/>
          </p:cNvSpPr>
          <p:nvPr/>
        </p:nvSpPr>
        <p:spPr bwMode="auto">
          <a:xfrm>
            <a:off x="2774950" y="2890838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198" name="Oval 46"/>
          <p:cNvSpPr>
            <a:spLocks noChangeArrowheads="1"/>
          </p:cNvSpPr>
          <p:nvPr/>
        </p:nvSpPr>
        <p:spPr bwMode="auto">
          <a:xfrm>
            <a:off x="5499100" y="2667000"/>
            <a:ext cx="152400" cy="762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0" name="Oval 48"/>
          <p:cNvSpPr>
            <a:spLocks noChangeArrowheads="1"/>
          </p:cNvSpPr>
          <p:nvPr/>
        </p:nvSpPr>
        <p:spPr bwMode="auto">
          <a:xfrm>
            <a:off x="4052888" y="4464050"/>
            <a:ext cx="152400" cy="76200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2" name="Oval 50"/>
          <p:cNvSpPr>
            <a:spLocks noChangeArrowheads="1"/>
          </p:cNvSpPr>
          <p:nvPr/>
        </p:nvSpPr>
        <p:spPr bwMode="auto">
          <a:xfrm>
            <a:off x="4243388" y="4310063"/>
            <a:ext cx="1524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7" name="Text Box 55"/>
          <p:cNvSpPr txBox="1">
            <a:spLocks noChangeArrowheads="1"/>
          </p:cNvSpPr>
          <p:nvPr/>
        </p:nvSpPr>
        <p:spPr bwMode="auto">
          <a:xfrm>
            <a:off x="533400" y="2743200"/>
            <a:ext cx="1963185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0000"/>
                </a:solidFill>
              </a:rPr>
              <a:t>AVUS Provider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>
                <a:solidFill>
                  <a:srgbClr val="000000"/>
                </a:solidFill>
              </a:rPr>
              <a:t>Euler</a:t>
            </a:r>
            <a:r>
              <a:rPr lang="en-US" sz="1400" b="1" i="1" dirty="0" smtClean="0">
                <a:solidFill>
                  <a:srgbClr val="000000"/>
                </a:solidFill>
              </a:rPr>
              <a:t> LPUS Calculations</a:t>
            </a:r>
            <a:endParaRPr lang="en-US" sz="1400" b="1" i="1" dirty="0">
              <a:solidFill>
                <a:srgbClr val="000000"/>
              </a:solidFill>
            </a:endParaRPr>
          </a:p>
        </p:txBody>
      </p:sp>
      <p:sp>
        <p:nvSpPr>
          <p:cNvPr id="945208" name="Text Box 56"/>
          <p:cNvSpPr txBox="1">
            <a:spLocks noChangeArrowheads="1"/>
          </p:cNvSpPr>
          <p:nvPr/>
        </p:nvSpPr>
        <p:spPr bwMode="auto">
          <a:xfrm>
            <a:off x="1311641" y="1924050"/>
            <a:ext cx="2736120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solidFill>
                  <a:srgbClr val="000000"/>
                </a:solidFill>
              </a:rPr>
              <a:t>NMEDA </a:t>
            </a:r>
            <a:r>
              <a:rPr lang="en-US" sz="1400" b="1" i="1" dirty="0">
                <a:solidFill>
                  <a:srgbClr val="000000"/>
                </a:solidFill>
              </a:rPr>
              <a:t>– Linux Beau Wolf Cluster</a:t>
            </a:r>
          </a:p>
        </p:txBody>
      </p:sp>
      <p:sp>
        <p:nvSpPr>
          <p:cNvPr id="945210" name="Text Box 58"/>
          <p:cNvSpPr txBox="1">
            <a:spLocks noChangeArrowheads="1"/>
          </p:cNvSpPr>
          <p:nvPr/>
        </p:nvSpPr>
        <p:spPr bwMode="auto">
          <a:xfrm>
            <a:off x="5894388" y="2544763"/>
            <a:ext cx="3035419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solidFill>
                  <a:srgbClr val="000000"/>
                </a:solidFill>
              </a:rPr>
              <a:t>Astros (LPM) LPUS Calculations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solidFill>
                  <a:srgbClr val="000000"/>
                </a:solidFill>
              </a:rPr>
              <a:t>Optimization Model – SOA, MOA, FFD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smtClean="0">
                <a:solidFill>
                  <a:srgbClr val="000000"/>
                </a:solidFill>
              </a:rPr>
              <a:t> Calculations</a:t>
            </a:r>
            <a:endParaRPr lang="en-US" sz="1400" b="1" i="1" dirty="0">
              <a:solidFill>
                <a:srgbClr val="000000"/>
              </a:solidFill>
            </a:endParaRPr>
          </a:p>
        </p:txBody>
      </p:sp>
      <p:sp>
        <p:nvSpPr>
          <p:cNvPr id="945211" name="Text Box 59"/>
          <p:cNvSpPr txBox="1">
            <a:spLocks noChangeArrowheads="1"/>
          </p:cNvSpPr>
          <p:nvPr/>
        </p:nvSpPr>
        <p:spPr bwMode="auto">
          <a:xfrm>
            <a:off x="5294827" y="2044700"/>
            <a:ext cx="1996059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err="1" smtClean="0">
                <a:solidFill>
                  <a:srgbClr val="000000"/>
                </a:solidFill>
              </a:rPr>
              <a:t>Gladius</a:t>
            </a:r>
            <a:r>
              <a:rPr lang="en-US" sz="1400" b="1" i="1" dirty="0" smtClean="0">
                <a:solidFill>
                  <a:srgbClr val="000000"/>
                </a:solidFill>
              </a:rPr>
              <a:t> </a:t>
            </a:r>
            <a:r>
              <a:rPr lang="en-US" sz="1400" b="1" i="1" dirty="0">
                <a:solidFill>
                  <a:srgbClr val="000000"/>
                </a:solidFill>
              </a:rPr>
              <a:t>–</a:t>
            </a:r>
            <a:r>
              <a:rPr lang="en-US" sz="1400" b="1" i="1" dirty="0" smtClean="0">
                <a:solidFill>
                  <a:srgbClr val="000000"/>
                </a:solidFill>
              </a:rPr>
              <a:t> Linux Desktop</a:t>
            </a:r>
            <a:endParaRPr lang="en-US" sz="1400" b="1" i="1" dirty="0">
              <a:solidFill>
                <a:srgbClr val="000000"/>
              </a:solidFill>
            </a:endParaRPr>
          </a:p>
        </p:txBody>
      </p:sp>
      <p:sp>
        <p:nvSpPr>
          <p:cNvPr id="945215" name="Text Box 63"/>
          <p:cNvSpPr txBox="1">
            <a:spLocks noChangeArrowheads="1"/>
          </p:cNvSpPr>
          <p:nvPr/>
        </p:nvSpPr>
        <p:spPr bwMode="auto">
          <a:xfrm>
            <a:off x="3243263" y="4425950"/>
            <a:ext cx="6762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945216" name="Line 64"/>
          <p:cNvSpPr>
            <a:spLocks noChangeShapeType="1"/>
          </p:cNvSpPr>
          <p:nvPr/>
        </p:nvSpPr>
        <p:spPr bwMode="auto">
          <a:xfrm flipV="1">
            <a:off x="4379913" y="2968625"/>
            <a:ext cx="1190625" cy="134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7" name="Line 65"/>
          <p:cNvSpPr>
            <a:spLocks noChangeShapeType="1"/>
          </p:cNvSpPr>
          <p:nvPr/>
        </p:nvSpPr>
        <p:spPr bwMode="auto">
          <a:xfrm flipH="1">
            <a:off x="2921000" y="2928938"/>
            <a:ext cx="249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8" name="Line 66"/>
          <p:cNvSpPr>
            <a:spLocks noChangeShapeType="1"/>
          </p:cNvSpPr>
          <p:nvPr/>
        </p:nvSpPr>
        <p:spPr bwMode="auto">
          <a:xfrm flipH="1" flipV="1">
            <a:off x="2882900" y="3044825"/>
            <a:ext cx="1381125" cy="1266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9" name="Line 67"/>
          <p:cNvSpPr>
            <a:spLocks noChangeShapeType="1"/>
          </p:cNvSpPr>
          <p:nvPr/>
        </p:nvSpPr>
        <p:spPr bwMode="auto">
          <a:xfrm flipV="1">
            <a:off x="4149725" y="4389438"/>
            <a:ext cx="114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20" name="Text Box 68"/>
          <p:cNvSpPr txBox="1">
            <a:spLocks noChangeArrowheads="1"/>
          </p:cNvSpPr>
          <p:nvPr/>
        </p:nvSpPr>
        <p:spPr bwMode="auto">
          <a:xfrm>
            <a:off x="269875" y="6346825"/>
            <a:ext cx="72564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</a:rPr>
              <a:t>Sobolewski, M., Kolonay, R “Federated Grid Computing with Interactive Service-oriented Programming,” International Journal of Concurrent Engineering: Research &amp; Applications, Vol. 14, No 1 2006 pp. 55-66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00" b="1" i="1">
              <a:solidFill>
                <a:srgbClr val="000000"/>
              </a:solidFill>
            </a:endParaRPr>
          </a:p>
        </p:txBody>
      </p:sp>
      <p:sp>
        <p:nvSpPr>
          <p:cNvPr id="24" name="Text Box 59"/>
          <p:cNvSpPr txBox="1">
            <a:spLocks noChangeArrowheads="1"/>
          </p:cNvSpPr>
          <p:nvPr/>
        </p:nvSpPr>
        <p:spPr bwMode="auto">
          <a:xfrm>
            <a:off x="2640660" y="4724400"/>
            <a:ext cx="2048745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 dirty="0" err="1" smtClean="0">
                <a:solidFill>
                  <a:srgbClr val="000000"/>
                </a:solidFill>
              </a:rPr>
              <a:t>MacDNA</a:t>
            </a:r>
            <a:r>
              <a:rPr lang="en-US" sz="1400" b="1" i="1" dirty="0" smtClean="0">
                <a:solidFill>
                  <a:srgbClr val="000000"/>
                </a:solidFill>
              </a:rPr>
              <a:t> </a:t>
            </a:r>
            <a:r>
              <a:rPr lang="en-US" sz="1400" b="1" i="1" dirty="0">
                <a:solidFill>
                  <a:srgbClr val="000000"/>
                </a:solidFill>
              </a:rPr>
              <a:t>–</a:t>
            </a:r>
            <a:r>
              <a:rPr lang="en-US" sz="1400" b="1" i="1" dirty="0" smtClean="0">
                <a:solidFill>
                  <a:srgbClr val="000000"/>
                </a:solidFill>
              </a:rPr>
              <a:t> </a:t>
            </a:r>
            <a:r>
              <a:rPr lang="en-US" sz="1400" b="1" i="1" dirty="0" err="1" smtClean="0">
                <a:solidFill>
                  <a:srgbClr val="000000"/>
                </a:solidFill>
              </a:rPr>
              <a:t>MACBookPro</a:t>
            </a:r>
            <a:endParaRPr lang="en-US" sz="140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8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Model/Variable Use</a:t>
            </a:r>
            <a:endParaRPr lang="en-US" sz="2800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57200" y="1219200"/>
            <a:ext cx="85344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Once the Variables &amp; Model 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are configured </a:t>
            </a:r>
            <a:r>
              <a:rPr lang="en-US" sz="2000" dirty="0" smtClean="0">
                <a:solidFill>
                  <a:prstClr val="black"/>
                </a:solidFill>
              </a:rPr>
              <a:t>(see paper for details)</a:t>
            </a:r>
          </a:p>
          <a:p>
            <a:r>
              <a:rPr lang="en-US" sz="2000" dirty="0" smtClean="0">
                <a:solidFill>
                  <a:prstClr val="black"/>
                </a:solidFill>
              </a:rPr>
              <a:t>Anywhere on the network the following API will work.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API Example 1: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// set “beta1” to 5.0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srgbClr val="9BBB59">
                    <a:lumMod val="75000"/>
                  </a:srgbClr>
                </a:solidFill>
              </a:rPr>
              <a:t>Omodel.getVar(“beta1”).setValue(5.0);</a:t>
            </a:r>
          </a:p>
          <a:p>
            <a:r>
              <a:rPr lang="en-US" sz="2000" dirty="0" smtClean="0">
                <a:solidFill>
                  <a:srgbClr val="9BBB59">
                    <a:lumMod val="75000"/>
                  </a:srgbClr>
                </a:solidFill>
              </a:rPr>
              <a:t>Omodel.getVar(“Lpus1”).getValue();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Behavior - kick off </a:t>
            </a:r>
            <a:r>
              <a:rPr lang="en-US" sz="2000" dirty="0" err="1" smtClean="0">
                <a:solidFill>
                  <a:prstClr val="black"/>
                </a:solidFill>
              </a:rPr>
              <a:t>Lpus</a:t>
            </a:r>
            <a:r>
              <a:rPr lang="en-US" sz="2000" dirty="0" smtClean="0">
                <a:solidFill>
                  <a:prstClr val="black"/>
                </a:solidFill>
              </a:rPr>
              <a:t> calculation (run the </a:t>
            </a:r>
            <a:r>
              <a:rPr lang="en-US" sz="2000" dirty="0" err="1" smtClean="0">
                <a:solidFill>
                  <a:prstClr val="black"/>
                </a:solidFill>
              </a:rPr>
              <a:t>Avus</a:t>
            </a:r>
            <a:r>
              <a:rPr lang="en-US" sz="2000" dirty="0" smtClean="0">
                <a:solidFill>
                  <a:prstClr val="black"/>
                </a:solidFill>
              </a:rPr>
              <a:t> Task) due to dependency of “Lpus1” on “beta1” (observe – observable pattern)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srgbClr val="77933C"/>
                </a:solidFill>
              </a:rPr>
              <a:t>Omodel.getVar(“</a:t>
            </a:r>
            <a:r>
              <a:rPr lang="en-US" sz="2000" dirty="0" err="1" smtClean="0">
                <a:solidFill>
                  <a:srgbClr val="77933C"/>
                </a:solidFill>
              </a:rPr>
              <a:t>Lpus</a:t>
            </a:r>
            <a:r>
              <a:rPr lang="en-US" sz="2000" dirty="0" err="1" smtClean="0">
                <a:solidFill>
                  <a:srgbClr val="FF0000"/>
                </a:solidFill>
              </a:rPr>
              <a:t>i</a:t>
            </a:r>
            <a:r>
              <a:rPr lang="en-US" sz="2000" dirty="0" smtClean="0">
                <a:solidFill>
                  <a:srgbClr val="77933C"/>
                </a:solidFill>
              </a:rPr>
              <a:t>”</a:t>
            </a:r>
            <a:r>
              <a:rPr lang="en-US" sz="2000" dirty="0" smtClean="0">
                <a:solidFill>
                  <a:srgbClr val="77933C"/>
                </a:solidFill>
              </a:rPr>
              <a:t>).getValue();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Behavior – Will </a:t>
            </a:r>
            <a:r>
              <a:rPr lang="en-US" sz="2000" dirty="0" smtClean="0">
                <a:solidFill>
                  <a:srgbClr val="FF0000"/>
                </a:solidFill>
              </a:rPr>
              <a:t>NOT</a:t>
            </a:r>
            <a:r>
              <a:rPr lang="en-US" sz="2000" dirty="0" smtClean="0">
                <a:solidFill>
                  <a:prstClr val="black"/>
                </a:solidFill>
              </a:rPr>
              <a:t> kick off </a:t>
            </a:r>
            <a:r>
              <a:rPr lang="en-US" sz="2000" dirty="0" err="1" smtClean="0">
                <a:solidFill>
                  <a:prstClr val="black"/>
                </a:solidFill>
              </a:rPr>
              <a:t>Lpus</a:t>
            </a:r>
            <a:r>
              <a:rPr lang="en-US" sz="2000" dirty="0" smtClean="0">
                <a:solidFill>
                  <a:prstClr val="black"/>
                </a:solidFill>
              </a:rPr>
              <a:t> calculation (run the </a:t>
            </a:r>
            <a:r>
              <a:rPr lang="en-US" sz="2000" dirty="0" err="1" smtClean="0">
                <a:solidFill>
                  <a:prstClr val="black"/>
                </a:solidFill>
              </a:rPr>
              <a:t>Avus</a:t>
            </a:r>
            <a:r>
              <a:rPr lang="en-US" sz="2000" dirty="0" smtClean="0">
                <a:solidFill>
                  <a:prstClr val="black"/>
                </a:solidFill>
              </a:rPr>
              <a:t> Task) since all “</a:t>
            </a:r>
            <a:r>
              <a:rPr lang="en-US" sz="2000" dirty="0" err="1" smtClean="0">
                <a:solidFill>
                  <a:prstClr val="black"/>
                </a:solidFill>
              </a:rPr>
              <a:t>Lpusi</a:t>
            </a:r>
            <a:r>
              <a:rPr lang="en-US" sz="2000" dirty="0" smtClean="0">
                <a:solidFill>
                  <a:prstClr val="black"/>
                </a:solidFill>
              </a:rPr>
              <a:t>” use the same evaluator(only different filters) and none of its dependencies have </a:t>
            </a:r>
            <a:r>
              <a:rPr lang="en-US" sz="2000" dirty="0" smtClean="0">
                <a:solidFill>
                  <a:prstClr val="black"/>
                </a:solidFill>
              </a:rPr>
              <a:t>changed their values. </a:t>
            </a:r>
            <a:endParaRPr lang="en-US" sz="2000" dirty="0" smtClean="0">
              <a:solidFill>
                <a:prstClr val="black"/>
              </a:solidFill>
            </a:endParaRPr>
          </a:p>
          <a:p>
            <a:endParaRPr lang="en-US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973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Model/Variable Use</a:t>
            </a:r>
            <a:endParaRPr lang="en-US" sz="2800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57200" y="1219200"/>
            <a:ext cx="853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API Example 2: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// set “beta12” to -8.0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srgbClr val="9BBB59">
                    <a:lumMod val="75000"/>
                  </a:srgbClr>
                </a:solidFill>
              </a:rPr>
              <a:t>Omodel.getVar(“beta12”).setValue(-8.0);</a:t>
            </a:r>
          </a:p>
          <a:p>
            <a:r>
              <a:rPr lang="en-US" sz="2000" dirty="0" err="1" smtClean="0">
                <a:solidFill>
                  <a:srgbClr val="9BBB59">
                    <a:lumMod val="75000"/>
                  </a:srgbClr>
                </a:solidFill>
              </a:rPr>
              <a:t>Omodel.getVar(“DI”).getValue</a:t>
            </a:r>
            <a:r>
              <a:rPr lang="en-US" sz="2000" dirty="0" smtClean="0">
                <a:solidFill>
                  <a:srgbClr val="9BBB59">
                    <a:lumMod val="75000"/>
                  </a:srgbClr>
                </a:solidFill>
              </a:rPr>
              <a:t>();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r>
              <a:rPr lang="en-US" sz="2000" dirty="0" smtClean="0">
                <a:solidFill>
                  <a:prstClr val="black"/>
                </a:solidFill>
              </a:rPr>
              <a:t>Behavior - kick off </a:t>
            </a:r>
            <a:r>
              <a:rPr lang="en-US" sz="2000" dirty="0" err="1" smtClean="0">
                <a:solidFill>
                  <a:prstClr val="black"/>
                </a:solidFill>
              </a:rPr>
              <a:t>Lpus</a:t>
            </a:r>
            <a:r>
              <a:rPr lang="en-US" sz="2000" dirty="0" smtClean="0">
                <a:solidFill>
                  <a:prstClr val="black"/>
                </a:solidFill>
              </a:rPr>
              <a:t> calculation (run the </a:t>
            </a:r>
            <a:r>
              <a:rPr lang="en-US" sz="2000" dirty="0" err="1" smtClean="0">
                <a:solidFill>
                  <a:prstClr val="black"/>
                </a:solidFill>
              </a:rPr>
              <a:t>Avus</a:t>
            </a:r>
            <a:r>
              <a:rPr lang="en-US" sz="2000" dirty="0" smtClean="0">
                <a:solidFill>
                  <a:prstClr val="black"/>
                </a:solidFill>
              </a:rPr>
              <a:t> Task) due to implicit dependency of “DI” on “beta12” (observe – observable pattern)</a:t>
            </a:r>
          </a:p>
          <a:p>
            <a:endParaRPr lang="en-US" sz="2000" dirty="0" smtClean="0">
              <a:solidFill>
                <a:prstClr val="black"/>
              </a:solidFill>
            </a:endParaRPr>
          </a:p>
          <a:p>
            <a:endParaRPr lang="en-US" sz="20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5876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Model/Variable Use (Cont)</a:t>
            </a:r>
            <a:endParaRPr lang="en-US" sz="2800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1295400"/>
            <a:ext cx="87630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err="1" smtClean="0">
                <a:solidFill>
                  <a:srgbClr val="008000"/>
                </a:solidFill>
              </a:rPr>
              <a:t>Omodel.getVar(“iDrag”).getDerivative(“Euler</a:t>
            </a:r>
            <a:r>
              <a:rPr lang="en-US" dirty="0" smtClean="0">
                <a:solidFill>
                  <a:srgbClr val="008000"/>
                </a:solidFill>
              </a:rPr>
              <a:t> Exact”,  “DIAvusExacteg1”, “beta1”, “beta2”, “beta15”)</a:t>
            </a: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Behavior - kicks off chain rule differentiation for </a:t>
            </a: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			by  FFD Evaluators run the </a:t>
            </a:r>
            <a:r>
              <a:rPr lang="en-US" dirty="0" err="1" smtClean="0">
                <a:solidFill>
                  <a:prstClr val="black"/>
                </a:solidFill>
              </a:rPr>
              <a:t>Avus</a:t>
            </a:r>
            <a:r>
              <a:rPr lang="en-US" dirty="0" smtClean="0">
                <a:solidFill>
                  <a:prstClr val="black"/>
                </a:solidFill>
              </a:rPr>
              <a:t> Task  – </a:t>
            </a:r>
            <a:r>
              <a:rPr lang="en-US" sz="1400" dirty="0" smtClean="0">
                <a:solidFill>
                  <a:prstClr val="black"/>
                </a:solidFill>
              </a:rPr>
              <a:t>Note only 7 </a:t>
            </a:r>
            <a:r>
              <a:rPr lang="en-US" sz="1400" dirty="0" err="1" smtClean="0">
                <a:solidFill>
                  <a:prstClr val="black"/>
                </a:solidFill>
              </a:rPr>
              <a:t>Avus</a:t>
            </a:r>
            <a:r>
              <a:rPr lang="en-US" sz="1400" dirty="0" smtClean="0">
                <a:solidFill>
                  <a:prstClr val="black"/>
                </a:solidFill>
              </a:rPr>
              <a:t> runs done )</a:t>
            </a:r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                      done analytically by a Method Evaluator</a:t>
            </a:r>
          </a:p>
        </p:txBody>
      </p:sp>
      <p:graphicFrame>
        <p:nvGraphicFramePr>
          <p:cNvPr id="659458" name="Object 2"/>
          <p:cNvGraphicFramePr>
            <a:graphicFrameLocks noChangeAspect="1"/>
          </p:cNvGraphicFramePr>
          <p:nvPr/>
        </p:nvGraphicFramePr>
        <p:xfrm>
          <a:off x="5181600" y="2209800"/>
          <a:ext cx="2633448" cy="2156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43" name="Equation" r:id="rId3" imgW="1562100" imgH="1422400" progId="Equation.3">
                  <p:embed/>
                </p:oleObj>
              </mc:Choice>
              <mc:Fallback>
                <p:oleObj name="Equation" r:id="rId3" imgW="1562100" imgH="142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09800"/>
                        <a:ext cx="2633448" cy="21568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59" name="Object 3"/>
          <p:cNvGraphicFramePr>
            <a:graphicFrameLocks noChangeAspect="1"/>
          </p:cNvGraphicFramePr>
          <p:nvPr/>
        </p:nvGraphicFramePr>
        <p:xfrm>
          <a:off x="533400" y="4542756"/>
          <a:ext cx="666968" cy="545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44" name="Equation" r:id="rId5" imgW="457200" imgH="393700" progId="Equation.3">
                  <p:embed/>
                </p:oleObj>
              </mc:Choice>
              <mc:Fallback>
                <p:oleObj name="Equation" r:id="rId5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542756"/>
                        <a:ext cx="666968" cy="5459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0" name="Object 4"/>
          <p:cNvGraphicFramePr>
            <a:graphicFrameLocks noChangeAspect="1"/>
          </p:cNvGraphicFramePr>
          <p:nvPr/>
        </p:nvGraphicFramePr>
        <p:xfrm>
          <a:off x="1371600" y="4542756"/>
          <a:ext cx="687388" cy="562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45" name="Equation" r:id="rId7" imgW="457200" imgH="393700" progId="Equation.3">
                  <p:embed/>
                </p:oleObj>
              </mc:Choice>
              <mc:Fallback>
                <p:oleObj name="Equation" r:id="rId7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542756"/>
                        <a:ext cx="687388" cy="5626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1" name="Object 5"/>
          <p:cNvGraphicFramePr>
            <a:graphicFrameLocks noChangeAspect="1"/>
          </p:cNvGraphicFramePr>
          <p:nvPr/>
        </p:nvGraphicFramePr>
        <p:xfrm>
          <a:off x="2286000" y="4542756"/>
          <a:ext cx="6536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46" name="Equation" r:id="rId9" imgW="457200" imgH="393700" progId="Equation.3">
                  <p:embed/>
                </p:oleObj>
              </mc:Choice>
              <mc:Fallback>
                <p:oleObj name="Equation" r:id="rId9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542756"/>
                        <a:ext cx="653600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3" name="Object 7"/>
          <p:cNvGraphicFramePr>
            <a:graphicFrameLocks noChangeAspect="1"/>
          </p:cNvGraphicFramePr>
          <p:nvPr/>
        </p:nvGraphicFramePr>
        <p:xfrm>
          <a:off x="533400" y="5410200"/>
          <a:ext cx="769937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9247" name="Equation" r:id="rId11" imgW="457200" imgH="393700" progId="Equation.3">
                  <p:embed/>
                </p:oleObj>
              </mc:Choice>
              <mc:Fallback>
                <p:oleObj name="Equation" r:id="rId11" imgW="457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410200"/>
                        <a:ext cx="769937" cy="598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76599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Concluding Remarks</a:t>
            </a:r>
            <a:endParaRPr lang="en-US" sz="2800" i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1295400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prstClr val="black"/>
              </a:solidFill>
            </a:endParaRPr>
          </a:p>
          <a:p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1376" y="1212326"/>
            <a:ext cx="8521700" cy="5257800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Very Brief Overview of SORCER that supports </a:t>
            </a:r>
            <a:r>
              <a:rPr lang="en-US" sz="2400" b="1" i="1" dirty="0" smtClean="0"/>
              <a:t>Large Scale Distributed </a:t>
            </a:r>
            <a:r>
              <a:rPr lang="en-US" sz="2400" dirty="0" smtClean="0"/>
              <a:t>MDMFMS-AO-UQ (Many references in the paper for detail)</a:t>
            </a:r>
          </a:p>
          <a:p>
            <a:endParaRPr lang="en-US" sz="2400" b="1" i="1" dirty="0" smtClean="0"/>
          </a:p>
          <a:p>
            <a:r>
              <a:rPr lang="en-US" sz="2400" dirty="0" smtClean="0"/>
              <a:t>Developed Computational Environment (Variable, Filter, Evaluator and Model) to support Functions of Functions and </a:t>
            </a:r>
            <a:r>
              <a:rPr lang="en-US" sz="2400" dirty="0" err="1" smtClean="0"/>
              <a:t>Mult-Fideltiy</a:t>
            </a:r>
            <a:r>
              <a:rPr lang="en-US" sz="2400" dirty="0" smtClean="0"/>
              <a:t> Analysis/</a:t>
            </a:r>
            <a:r>
              <a:rPr lang="en-US" sz="2400" dirty="0" err="1" smtClean="0"/>
              <a:t>Sensitives</a:t>
            </a:r>
            <a:r>
              <a:rPr lang="en-US" sz="2400" b="1" i="1" dirty="0" smtClean="0"/>
              <a:t>. </a:t>
            </a:r>
          </a:p>
          <a:p>
            <a:endParaRPr lang="en-US" sz="2400" b="1" i="1" dirty="0" smtClean="0"/>
          </a:p>
          <a:p>
            <a:r>
              <a:rPr lang="en-US" sz="2400" dirty="0" smtClean="0"/>
              <a:t>Anywhere on the network</a:t>
            </a:r>
          </a:p>
          <a:p>
            <a:pPr lvl="2"/>
            <a:r>
              <a:rPr lang="en-US" sz="1600" dirty="0" err="1" smtClean="0"/>
              <a:t>Var.setValue(x</a:t>
            </a:r>
            <a:r>
              <a:rPr lang="en-US" sz="1600" dirty="0" smtClean="0"/>
              <a:t>)</a:t>
            </a:r>
          </a:p>
          <a:p>
            <a:pPr lvl="2"/>
            <a:r>
              <a:rPr lang="en-US" sz="1800" dirty="0" err="1" smtClean="0"/>
              <a:t>Var.getValue</a:t>
            </a:r>
            <a:r>
              <a:rPr lang="en-US" sz="1800" dirty="0" smtClean="0"/>
              <a:t>(method of Calculation)</a:t>
            </a:r>
          </a:p>
          <a:p>
            <a:pPr lvl="2"/>
            <a:r>
              <a:rPr lang="en-US" sz="1800" dirty="0" err="1" smtClean="0"/>
              <a:t>Var.getGradient</a:t>
            </a:r>
            <a:r>
              <a:rPr lang="en-US" sz="1800" dirty="0" smtClean="0"/>
              <a:t>(method of Calculation)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0739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1628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Rosen-Suzuki Function Optimization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8600" y="1954114"/>
            <a:ext cx="7772400" cy="2286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435100" y="2614514"/>
            <a:ext cx="1828800" cy="1524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</a:pPr>
            <a:endParaRPr lang="en-US" sz="1200" b="1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447800" y="2817714"/>
            <a:ext cx="2438400" cy="2032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</a:pPr>
            <a:endParaRPr lang="en-US" sz="1200" b="1" dirty="0">
              <a:solidFill>
                <a:srgbClr val="000000"/>
              </a:solidFill>
              <a:latin typeface="+mj-lt"/>
              <a:cs typeface="Courier New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60500" y="3249514"/>
            <a:ext cx="1752600" cy="1524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435100" y="3452714"/>
            <a:ext cx="2451100" cy="2159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501900" y="3884514"/>
            <a:ext cx="5499100" cy="215900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600200" y="4329014"/>
            <a:ext cx="2057400" cy="152400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47800" y="5154514"/>
            <a:ext cx="7315200" cy="2286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498600" y="5802214"/>
            <a:ext cx="6400800" cy="2286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447800" y="6462614"/>
            <a:ext cx="6629400" cy="2159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600" y="1676400"/>
            <a:ext cx="8915400" cy="526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ExploreContext</a:t>
            </a:r>
            <a:r>
              <a:rPr lang="en-US" sz="1400" dirty="0" smtClean="0"/>
              <a:t> </a:t>
            </a:r>
            <a:r>
              <a:rPr lang="en-US" sz="1400" dirty="0" err="1" smtClean="0"/>
              <a:t>exploreContext</a:t>
            </a:r>
            <a:r>
              <a:rPr lang="en-US" sz="1400" dirty="0" smtClean="0"/>
              <a:t> = </a:t>
            </a:r>
            <a:r>
              <a:rPr lang="en-US" sz="1400" b="1" dirty="0" smtClean="0"/>
              <a:t>new </a:t>
            </a:r>
            <a:r>
              <a:rPr lang="en-US" sz="1400" b="1" dirty="0" err="1" smtClean="0"/>
              <a:t>ExploreContext("Rosen</a:t>
            </a:r>
            <a:r>
              <a:rPr lang="en-US" sz="1400" b="1" dirty="0" smtClean="0"/>
              <a:t>-Suzuki");</a:t>
            </a:r>
          </a:p>
          <a:p>
            <a:r>
              <a:rPr lang="en-US" sz="1400" dirty="0" err="1" smtClean="0"/>
              <a:t>VarInfoList</a:t>
            </a:r>
            <a:r>
              <a:rPr lang="en-US" sz="1400" dirty="0" smtClean="0"/>
              <a:t> </a:t>
            </a:r>
            <a:r>
              <a:rPr lang="en-US" sz="1400" dirty="0" err="1" smtClean="0"/>
              <a:t>designInfo</a:t>
            </a:r>
            <a:r>
              <a:rPr lang="en-US" sz="1400" dirty="0" smtClean="0"/>
              <a:t> = </a:t>
            </a:r>
            <a:r>
              <a:rPr lang="en-US" sz="1400" i="1" dirty="0" smtClean="0"/>
              <a:t>varsInfo(varInfo("x1", 1.0), varInfo("x2", 1.0), varInfo("x3", 1.0), varInfo("x4", 1.0));</a:t>
            </a:r>
          </a:p>
          <a:p>
            <a:r>
              <a:rPr lang="en-US" sz="1400" dirty="0" err="1" smtClean="0"/>
              <a:t>exploreContext.setDesignVarsInfo(designInfo</a:t>
            </a:r>
            <a:r>
              <a:rPr lang="en-US" sz="1400" dirty="0" smtClean="0"/>
              <a:t>);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exploreContext.setObjectivesInfo(</a:t>
            </a:r>
            <a:r>
              <a:rPr lang="en-US" sz="1400" b="1" dirty="0" err="1" smtClean="0"/>
              <a:t>null</a:t>
            </a:r>
            <a:r>
              <a:rPr lang="en-US" sz="1400" b="1" dirty="0" smtClean="0"/>
              <a:t>);</a:t>
            </a:r>
          </a:p>
          <a:p>
            <a:r>
              <a:rPr lang="en-US" sz="1400" dirty="0" err="1" smtClean="0"/>
              <a:t>exploreContext.setObjectivesGradientInfo(</a:t>
            </a:r>
            <a:r>
              <a:rPr lang="en-US" sz="1400" b="1" dirty="0" err="1" smtClean="0"/>
              <a:t>null</a:t>
            </a:r>
            <a:r>
              <a:rPr lang="en-US" sz="1400" b="1" dirty="0" smtClean="0"/>
              <a:t>);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exploreContext.setConstraintsInfo(</a:t>
            </a:r>
            <a:r>
              <a:rPr lang="en-US" sz="1400" b="1" dirty="0" err="1" smtClean="0"/>
              <a:t>null</a:t>
            </a:r>
            <a:r>
              <a:rPr lang="en-US" sz="1400" b="1" dirty="0" smtClean="0"/>
              <a:t>);</a:t>
            </a:r>
          </a:p>
          <a:p>
            <a:r>
              <a:rPr lang="en-US" sz="1400" dirty="0" err="1" smtClean="0"/>
              <a:t>exploreContext.setConstraintsGradientInfo(</a:t>
            </a:r>
            <a:r>
              <a:rPr lang="en-US" sz="1400" b="1" dirty="0" err="1" smtClean="0"/>
              <a:t>null</a:t>
            </a:r>
            <a:r>
              <a:rPr lang="en-US" sz="1400" b="1" dirty="0" smtClean="0"/>
              <a:t>);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ConminStrategy</a:t>
            </a:r>
            <a:r>
              <a:rPr lang="en-US" sz="1400" dirty="0" smtClean="0"/>
              <a:t> </a:t>
            </a:r>
            <a:r>
              <a:rPr lang="en-US" sz="1400" dirty="0" err="1" smtClean="0"/>
              <a:t>cmnStrategy</a:t>
            </a:r>
            <a:r>
              <a:rPr lang="en-US" sz="1400" dirty="0" smtClean="0"/>
              <a:t>=</a:t>
            </a:r>
            <a:r>
              <a:rPr lang="en-US" sz="1400" b="1" dirty="0" smtClean="0"/>
              <a:t>new </a:t>
            </a:r>
            <a:r>
              <a:rPr lang="en-US" sz="1400" b="1" dirty="0" err="1" smtClean="0"/>
              <a:t>ConminStrategy(new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File(System.</a:t>
            </a:r>
            <a:r>
              <a:rPr lang="en-US" sz="1400" b="1" i="1" dirty="0" err="1" smtClean="0"/>
              <a:t>getProperty("conmin.strategy.file</a:t>
            </a:r>
            <a:r>
              <a:rPr lang="en-US" sz="1400" b="1" i="1" dirty="0" smtClean="0"/>
              <a:t>")));</a:t>
            </a:r>
          </a:p>
          <a:p>
            <a:r>
              <a:rPr lang="en-US" sz="1400" dirty="0" err="1" smtClean="0"/>
              <a:t>exploreContext.setOptimizerStrategy(cmnStrategy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//</a:t>
            </a:r>
            <a:r>
              <a:rPr lang="en-US" sz="1400" dirty="0" err="1" smtClean="0"/>
              <a:t>exploreContext.setOptimizerState(cmnState</a:t>
            </a:r>
            <a:r>
              <a:rPr lang="en-US" sz="1400" dirty="0" smtClean="0"/>
              <a:t>); // state initialized in Dispatcher after first Model update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// specify the Model</a:t>
            </a:r>
          </a:p>
          <a:p>
            <a:r>
              <a:rPr lang="en-US" sz="1400" dirty="0" err="1" smtClean="0"/>
              <a:t>exploreContext.setModelSignature(</a:t>
            </a:r>
            <a:r>
              <a:rPr lang="en-US" sz="1400" i="1" dirty="0" err="1" smtClean="0"/>
              <a:t>signature("createModel</a:t>
            </a:r>
            <a:r>
              <a:rPr lang="en-US" sz="1400" i="1" dirty="0" smtClean="0"/>
              <a:t>", </a:t>
            </a:r>
            <a:r>
              <a:rPr lang="en-US" sz="1400" i="1" dirty="0" err="1" smtClean="0"/>
              <a:t>RosenSuzukiModelCreator.</a:t>
            </a:r>
            <a:r>
              <a:rPr lang="en-US" sz="1400" b="1" i="1" dirty="0" err="1" smtClean="0"/>
              <a:t>class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Type.INTRAPROCESS</a:t>
            </a:r>
            <a:r>
              <a:rPr lang="en-US" sz="1400" b="1" i="1" dirty="0" smtClean="0"/>
              <a:t>));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//specify the Optimizer</a:t>
            </a:r>
          </a:p>
          <a:p>
            <a:r>
              <a:rPr lang="en-US" sz="1400" dirty="0" err="1" smtClean="0"/>
              <a:t>exploreContext.setOptimizerSignature(</a:t>
            </a:r>
            <a:r>
              <a:rPr lang="en-US" sz="1400" i="1" dirty="0" err="1" smtClean="0"/>
              <a:t>signature(</a:t>
            </a:r>
            <a:r>
              <a:rPr lang="en-US" sz="1400" b="1" i="1" dirty="0" err="1" smtClean="0"/>
              <a:t>null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ConminOptimizerJNA.class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Type.INTRAPROCESS</a:t>
            </a:r>
            <a:r>
              <a:rPr lang="en-US" sz="1400" b="1" i="1" dirty="0" smtClean="0"/>
              <a:t>));</a:t>
            </a:r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// specify the explorer dispatched</a:t>
            </a:r>
          </a:p>
          <a:p>
            <a:r>
              <a:rPr lang="en-US" sz="1400" dirty="0" err="1" smtClean="0"/>
              <a:t>exploreContext.setDispatcherSignature(</a:t>
            </a:r>
            <a:r>
              <a:rPr lang="en-US" sz="1400" i="1" dirty="0" err="1" smtClean="0"/>
              <a:t>signature(</a:t>
            </a:r>
            <a:r>
              <a:rPr lang="en-US" sz="1400" b="1" i="1" dirty="0" err="1" smtClean="0"/>
              <a:t>null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RosenSuzukiDispatcher.class</a:t>
            </a:r>
            <a:r>
              <a:rPr lang="en-US" sz="1400" b="1" i="1" dirty="0" smtClean="0"/>
              <a:t>, </a:t>
            </a:r>
            <a:r>
              <a:rPr lang="en-US" sz="1400" b="1" i="1" dirty="0" err="1" smtClean="0"/>
              <a:t>Type.INTRAPROCESS</a:t>
            </a:r>
            <a:r>
              <a:rPr lang="en-US" sz="1400" b="1" i="1" dirty="0" smtClean="0"/>
              <a:t>));</a:t>
            </a:r>
          </a:p>
          <a:p>
            <a:endParaRPr lang="en-US" sz="1400" b="1" i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52400" y="1219200"/>
            <a:ext cx="2313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Explorer Context</a:t>
            </a:r>
            <a:endParaRPr lang="en-US" sz="2000" b="1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Desired API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521700" cy="525780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sz="2400" b="1" i="1" dirty="0" smtClean="0"/>
              <a:t>Anywhere </a:t>
            </a:r>
            <a:r>
              <a:rPr lang="en-US" sz="2400" b="1" i="1" dirty="0" smtClean="0"/>
              <a:t>on the network </a:t>
            </a:r>
            <a:r>
              <a:rPr lang="en-US" sz="2400" dirty="0" smtClean="0"/>
              <a:t>the </a:t>
            </a:r>
            <a:r>
              <a:rPr lang="en-US" sz="2400" dirty="0" err="1" smtClean="0"/>
              <a:t>enduser</a:t>
            </a:r>
            <a:r>
              <a:rPr lang="en-US" sz="2400" dirty="0" smtClean="0"/>
              <a:t>/developer should be able to do the following;</a:t>
            </a:r>
          </a:p>
          <a:p>
            <a:endParaRPr lang="en-US" sz="2400" dirty="0"/>
          </a:p>
          <a:p>
            <a:pPr lvl="1"/>
            <a:r>
              <a:rPr lang="en-US" sz="2000" dirty="0" err="1" smtClean="0"/>
              <a:t>Var.getValue</a:t>
            </a:r>
            <a:r>
              <a:rPr lang="en-US" sz="2000" dirty="0" smtClean="0"/>
              <a:t>(method of Calculation)</a:t>
            </a:r>
          </a:p>
          <a:p>
            <a:pPr lvl="1"/>
            <a:r>
              <a:rPr lang="en-US" sz="2000" dirty="0" err="1" smtClean="0"/>
              <a:t>Var.getGradient</a:t>
            </a:r>
            <a:r>
              <a:rPr lang="en-US" sz="2000" dirty="0" smtClean="0"/>
              <a:t>(method of Calculation)</a:t>
            </a:r>
          </a:p>
          <a:p>
            <a:endParaRPr lang="en-US" sz="2400" dirty="0"/>
          </a:p>
          <a:p>
            <a:r>
              <a:rPr lang="en-US" sz="2400" dirty="0" err="1" smtClean="0"/>
              <a:t>Var</a:t>
            </a:r>
            <a:r>
              <a:rPr lang="en-US" sz="2400" dirty="0" smtClean="0"/>
              <a:t> is the </a:t>
            </a:r>
            <a:r>
              <a:rPr lang="en-US" sz="2400" dirty="0" err="1" smtClean="0"/>
              <a:t>enigneering</a:t>
            </a:r>
            <a:r>
              <a:rPr lang="en-US" sz="2400" dirty="0" smtClean="0"/>
              <a:t> quantity to be computed – Induced Drag for example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ethod of calculation is the </a:t>
            </a:r>
            <a:r>
              <a:rPr lang="en-US" sz="2400" b="1" i="1" dirty="0" smtClean="0">
                <a:solidFill>
                  <a:srgbClr val="FF0000"/>
                </a:solidFill>
              </a:rPr>
              <a:t>fidelity level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Use of  </a:t>
            </a:r>
            <a:r>
              <a:rPr lang="en-US" sz="2400" dirty="0" err="1" smtClean="0"/>
              <a:t>Var</a:t>
            </a:r>
            <a:r>
              <a:rPr lang="en-US" sz="2400" dirty="0" smtClean="0"/>
              <a:t> anywhere else should not require changes if fidelity changes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783016"/>
              </p:ext>
            </p:extLst>
          </p:nvPr>
        </p:nvGraphicFramePr>
        <p:xfrm>
          <a:off x="3810000" y="5791200"/>
          <a:ext cx="3350623" cy="916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641" name="Equation" r:id="rId3" imgW="1625600" imgH="444500" progId="Equation.3">
                  <p:embed/>
                </p:oleObj>
              </mc:Choice>
              <mc:Fallback>
                <p:oleObj name="Equation" r:id="rId3" imgW="1625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0" y="5791200"/>
                        <a:ext cx="3350623" cy="916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5862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352800" y="1752600"/>
            <a:ext cx="3124200" cy="228600"/>
          </a:xfrm>
          <a:prstGeom prst="roundRect">
            <a:avLst/>
          </a:prstGeom>
          <a:solidFill>
            <a:srgbClr val="FFFF00">
              <a:alpha val="40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0866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Rosen-Suzuki Function Optimization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1219200"/>
            <a:ext cx="2584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Explorer Execution</a:t>
            </a:r>
            <a:endParaRPr lang="en-US" sz="2000" b="1" i="1" dirty="0">
              <a:latin typeface="Arial"/>
              <a:cs typeface="Arial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0200" y="3022600"/>
            <a:ext cx="3124200" cy="228600"/>
          </a:xfrm>
          <a:prstGeom prst="roundRect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81000" y="3505200"/>
            <a:ext cx="1676400" cy="152400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58800" y="3708400"/>
            <a:ext cx="8229600" cy="177800"/>
          </a:xfrm>
          <a:prstGeom prst="round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06400" y="4114800"/>
            <a:ext cx="1270000" cy="1778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33400" y="4343400"/>
            <a:ext cx="6781800" cy="228600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6764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outContext</a:t>
            </a:r>
            <a:r>
              <a:rPr lang="en-US" dirty="0" smtClean="0"/>
              <a:t> = (</a:t>
            </a:r>
            <a:r>
              <a:rPr lang="en-US" dirty="0" err="1" smtClean="0"/>
              <a:t>ExploreContext)explorer.explore(exploreContext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2133600"/>
            <a:ext cx="8839200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 ********* CONMIN STATE **************</a:t>
            </a:r>
          </a:p>
          <a:p>
            <a:r>
              <a:rPr lang="en-US" sz="1400" dirty="0" smtClean="0"/>
              <a:t>     </a:t>
            </a:r>
          </a:p>
          <a:p>
            <a:r>
              <a:rPr lang="en-US" sz="1400" dirty="0" smtClean="0"/>
              <a:t>CONMIN Iteration # =  29</a:t>
            </a:r>
          </a:p>
          <a:p>
            <a:endParaRPr lang="en-US" sz="1400" dirty="0" smtClean="0"/>
          </a:p>
          <a:p>
            <a:r>
              <a:rPr lang="en-US" sz="1400" dirty="0" smtClean="0"/>
              <a:t>Objective </a:t>
            </a:r>
            <a:r>
              <a:rPr lang="en-US" sz="1400" dirty="0" err="1" smtClean="0"/>
              <a:t>Fuction</a:t>
            </a:r>
            <a:r>
              <a:rPr lang="en-US" sz="1400" dirty="0" smtClean="0"/>
              <a:t> </a:t>
            </a:r>
            <a:r>
              <a:rPr lang="en-US" sz="1400" dirty="0" err="1" smtClean="0"/>
              <a:t>fo</a:t>
            </a:r>
            <a:r>
              <a:rPr lang="en-US" sz="1400" dirty="0" smtClean="0"/>
              <a:t> = 6.00260795945281</a:t>
            </a:r>
          </a:p>
          <a:p>
            <a:endParaRPr lang="en-US" sz="1400" dirty="0" smtClean="0"/>
          </a:p>
          <a:p>
            <a:r>
              <a:rPr lang="en-US" sz="1400" dirty="0" smtClean="0"/>
              <a:t>Design Variable Values </a:t>
            </a:r>
          </a:p>
          <a:p>
            <a:r>
              <a:rPr lang="en-US" sz="1400" dirty="0" smtClean="0"/>
              <a:t>       x1 = 2.5802964087086235E-4 x2 = 0.9995594642481355 x3 = 2.000313835134211 x4 = -0.9986692050113675 </a:t>
            </a:r>
          </a:p>
          <a:p>
            <a:endParaRPr lang="en-US" sz="1400" dirty="0" smtClean="0"/>
          </a:p>
          <a:p>
            <a:r>
              <a:rPr lang="en-US" sz="1400" dirty="0" smtClean="0"/>
              <a:t>Constraint Values </a:t>
            </a:r>
          </a:p>
          <a:p>
            <a:r>
              <a:rPr lang="en-US" sz="1400" dirty="0" smtClean="0"/>
              <a:t>      g1c = -0.002603585246998996 g2c = -1.0074147118087602 g3c = 4.948009193483927E-7 </a:t>
            </a:r>
          </a:p>
          <a:p>
            <a:r>
              <a:rPr lang="en-US" sz="1400" u="sng" dirty="0" smtClean="0"/>
              <a:t>T</a:t>
            </a:r>
          </a:p>
          <a:p>
            <a:r>
              <a:rPr lang="en-US" sz="1400" u="sng" dirty="0" smtClean="0"/>
              <a:t>Termination Criterion</a:t>
            </a:r>
          </a:p>
          <a:p>
            <a:r>
              <a:rPr lang="en-US" sz="1400" dirty="0" smtClean="0"/>
              <a:t>      ABS(OBJ(I)-OBJ(I-1))   LESS THAN DABFUN = 5.0E-5 FOR 3 ITERATIONS </a:t>
            </a:r>
          </a:p>
          <a:p>
            <a:endParaRPr lang="en-US" sz="1400" dirty="0" smtClean="0"/>
          </a:p>
          <a:p>
            <a:r>
              <a:rPr lang="en-US" sz="1400" dirty="0" smtClean="0"/>
              <a:t>Evaluation Statistics</a:t>
            </a:r>
          </a:p>
          <a:p>
            <a:r>
              <a:rPr lang="en-US" sz="1400" dirty="0" smtClean="0"/>
              <a:t>     Number of Objective Evaluations = 88</a:t>
            </a:r>
          </a:p>
          <a:p>
            <a:r>
              <a:rPr lang="en-US" sz="1400" dirty="0" smtClean="0"/>
              <a:t>     Number of Constraint Evaluations = 88</a:t>
            </a:r>
          </a:p>
          <a:p>
            <a:r>
              <a:rPr lang="en-US" sz="1400" dirty="0" smtClean="0"/>
              <a:t>     Number of Objective Gradient Evaluations = 29</a:t>
            </a:r>
          </a:p>
          <a:p>
            <a:r>
              <a:rPr lang="en-US" sz="1400" dirty="0" smtClean="0"/>
              <a:t>      Number of Constraint Gradient Evaluations = 29</a:t>
            </a:r>
            <a:endParaRPr lang="en-US" sz="1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88000" y="5321300"/>
            <a:ext cx="3352800" cy="1490028"/>
            <a:chOff x="5588000" y="5321300"/>
            <a:chExt cx="3352800" cy="1490028"/>
          </a:xfrm>
        </p:grpSpPr>
        <p:sp>
          <p:nvSpPr>
            <p:cNvPr id="14" name="Rounded Rectangle 13"/>
            <p:cNvSpPr/>
            <p:nvPr/>
          </p:nvSpPr>
          <p:spPr>
            <a:xfrm>
              <a:off x="5588000" y="5321300"/>
              <a:ext cx="3352800" cy="1371600"/>
            </a:xfrm>
            <a:prstGeom prst="round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5000" y="5334000"/>
              <a:ext cx="314701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Analytic Optimum Results</a:t>
              </a:r>
            </a:p>
            <a:p>
              <a:r>
                <a:rPr lang="en-US" b="1" dirty="0" err="1" smtClean="0"/>
                <a:t>fo</a:t>
              </a:r>
              <a:r>
                <a:rPr lang="en-US" b="1" dirty="0" smtClean="0"/>
                <a:t>  = 6.0</a:t>
              </a:r>
            </a:p>
            <a:p>
              <a:r>
                <a:rPr lang="en-US" b="1" dirty="0" smtClean="0"/>
                <a:t>X1=0.0, x2=1.0, x3=2.0, x4=-1.0</a:t>
              </a:r>
            </a:p>
            <a:p>
              <a:r>
                <a:rPr lang="en-US" b="1" dirty="0" smtClean="0"/>
                <a:t>g1c=0.0, g2c=-1.0, g3c=0.0</a:t>
              </a:r>
            </a:p>
            <a:p>
              <a:endParaRPr lang="en-US" b="1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1628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Rosen-Suzuki Function Optimization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101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DEMO</a:t>
            </a:r>
            <a:endParaRPr lang="en-US" sz="2000" b="1" i="1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6934200" cy="981075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MSTC SORCER Applications to Date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5217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 smtClean="0"/>
              <a:t>Hi-Fidelity </a:t>
            </a:r>
            <a:r>
              <a:rPr lang="en-US" sz="1800" b="1" dirty="0" err="1" smtClean="0"/>
              <a:t>Aeroelastic</a:t>
            </a:r>
            <a:r>
              <a:rPr lang="en-US" sz="1800" b="1" dirty="0" smtClean="0"/>
              <a:t> Analysis</a:t>
            </a:r>
          </a:p>
          <a:p>
            <a:pPr lvl="1"/>
            <a:r>
              <a:rPr lang="en-US" sz="1600" b="1" dirty="0" smtClean="0"/>
              <a:t>Euler (AVUS), FEM (MSCNASTRAN), MDICE</a:t>
            </a:r>
          </a:p>
          <a:p>
            <a:r>
              <a:rPr lang="en-US" sz="1800" b="1" dirty="0" smtClean="0"/>
              <a:t>Hi-Fidelity Induced Drag minimization</a:t>
            </a:r>
          </a:p>
          <a:p>
            <a:pPr lvl="1"/>
            <a:r>
              <a:rPr lang="en-US" sz="1600" b="1" dirty="0" smtClean="0"/>
              <a:t>Euler (AVUS), Optimization (CONMIN, MATLAB)</a:t>
            </a:r>
          </a:p>
          <a:p>
            <a:r>
              <a:rPr lang="en-US" sz="1800" b="1" dirty="0" smtClean="0"/>
              <a:t>2-D large amplitude airfoil motion trajectory Optimization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Unsteady Vortex Lattice Method (in-house UVLM), </a:t>
            </a:r>
            <a:r>
              <a:rPr lang="en-US" sz="1600" b="1" dirty="0" err="1" smtClean="0"/>
              <a:t>Opti</a:t>
            </a:r>
            <a:r>
              <a:rPr lang="en-US" sz="1600" b="1" dirty="0" smtClean="0"/>
              <a:t> (DOT)</a:t>
            </a:r>
          </a:p>
          <a:p>
            <a:r>
              <a:rPr lang="en-US" sz="2000" b="1" dirty="0" smtClean="0"/>
              <a:t>Shape and sizing </a:t>
            </a:r>
            <a:r>
              <a:rPr lang="en-US" sz="2000" b="1" dirty="0" err="1" smtClean="0"/>
              <a:t>aeroelastic</a:t>
            </a:r>
            <a:r>
              <a:rPr lang="en-US" sz="2000" b="1" dirty="0" smtClean="0"/>
              <a:t> optimization</a:t>
            </a:r>
          </a:p>
          <a:p>
            <a:pPr lvl="1"/>
            <a:r>
              <a:rPr lang="en-US" sz="1600" b="1" dirty="0" smtClean="0"/>
              <a:t>Euler (AVUS), FEM (MSCNASTRAN), MDICE, </a:t>
            </a:r>
            <a:r>
              <a:rPr lang="en-US" sz="1600" b="1" dirty="0" err="1" smtClean="0"/>
              <a:t>Opti</a:t>
            </a:r>
            <a:r>
              <a:rPr lang="en-US" sz="1600" b="1" dirty="0" smtClean="0"/>
              <a:t> (DOT) FD sensitivities</a:t>
            </a:r>
          </a:p>
          <a:p>
            <a:r>
              <a:rPr lang="en-US" sz="2000" b="1" dirty="0" smtClean="0"/>
              <a:t>Small UAV MDO (aero, structures, acoustics, controls)</a:t>
            </a:r>
          </a:p>
          <a:p>
            <a:r>
              <a:rPr lang="en-US" sz="2000" b="1" dirty="0" smtClean="0"/>
              <a:t>Efficient Supersonic Air Vehicle Design (ESAV)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Demonstrated tight integration with C, C++, and FORTRAN using JNA (can make direct calls to any shared object)</a:t>
            </a:r>
          </a:p>
          <a:p>
            <a:r>
              <a:rPr lang="en-US" sz="1600" b="1" dirty="0" smtClean="0"/>
              <a:t>Network configuration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Linux workstations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Linux cluster(2), Mac cluster(1)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SGI </a:t>
            </a:r>
            <a:r>
              <a:rPr lang="en-US" sz="1600" b="1" dirty="0" err="1" smtClean="0"/>
              <a:t>Irix</a:t>
            </a:r>
            <a:endParaRPr lang="en-US" sz="1600" b="1" dirty="0" smtClean="0"/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Windows 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Mac Desktop</a:t>
            </a:r>
          </a:p>
          <a:p>
            <a:pPr lvl="1">
              <a:spcBef>
                <a:spcPts val="600"/>
              </a:spcBef>
            </a:pPr>
            <a:r>
              <a:rPr lang="en-US" sz="1600" b="1" dirty="0" smtClean="0"/>
              <a:t>Mac laptop</a:t>
            </a:r>
          </a:p>
          <a:p>
            <a:pPr lvl="1"/>
            <a:endParaRPr lang="en-US" sz="1600" b="1" dirty="0" smtClean="0"/>
          </a:p>
          <a:p>
            <a:pPr lvl="1"/>
            <a:endParaRPr lang="en-US" sz="1600" b="1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Arial" charset="0"/>
                <a:cs typeface="Arial" charset="0"/>
              </a:rPr>
              <a:t>Exertion</a:t>
            </a:r>
          </a:p>
        </p:txBody>
      </p:sp>
      <p:pic>
        <p:nvPicPr>
          <p:cNvPr id="197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133600"/>
            <a:ext cx="1825625" cy="17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" y="1219200"/>
            <a:ext cx="2122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Elementary Exertion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603500" y="1174750"/>
            <a:ext cx="20494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Composite Exertion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2795588" y="1624013"/>
            <a:ext cx="1600200" cy="5181600"/>
          </a:xfrm>
          <a:prstGeom prst="roundRect">
            <a:avLst>
              <a:gd name="adj" fmla="val 22023"/>
            </a:avLst>
          </a:prstGeom>
          <a:solidFill>
            <a:srgbClr val="762839"/>
          </a:solidFill>
          <a:ln w="9525">
            <a:round/>
            <a:headEnd/>
            <a:tailEnd/>
          </a:ln>
          <a:scene3d>
            <a:camera prst="legacyObliqueTopRight"/>
            <a:lightRig rig="legacyFlat3" dir="b"/>
          </a:scene3d>
          <a:sp3d extrusionH="277800" prstMaterial="legacyMatte">
            <a:bevelT w="13500" h="13500" prst="angle"/>
            <a:bevelB w="13500" h="13500" prst="angle"/>
            <a:extrusionClr>
              <a:srgbClr val="C24A64"/>
            </a:extrusionClr>
          </a:sp3d>
        </p:spPr>
        <p:txBody>
          <a:bodyPr wrap="none" anchor="ctr">
            <a:prstTxWarp prst="textNoShape">
              <a:avLst/>
            </a:prstTxWarp>
            <a:flatTx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0388" y="1847850"/>
            <a:ext cx="8477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2450" y="2686050"/>
            <a:ext cx="846138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9750" y="3481388"/>
            <a:ext cx="879475" cy="18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0388" y="5621338"/>
            <a:ext cx="84772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7988" y="6437313"/>
            <a:ext cx="13049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005138" y="1547813"/>
            <a:ext cx="5016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Job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371850" y="5322888"/>
            <a:ext cx="242888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ts val="500"/>
              </a:lnSpc>
            </a:pPr>
            <a:r>
              <a:rPr lang="en-US">
                <a:solidFill>
                  <a:srgbClr val="FFFFFF"/>
                </a:solidFill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>
                <a:solidFill>
                  <a:srgbClr val="FFFFFF"/>
                </a:solidFill>
              </a:rPr>
              <a:t>.</a:t>
            </a:r>
          </a:p>
          <a:p>
            <a:pPr>
              <a:lnSpc>
                <a:spcPts val="500"/>
              </a:lnSpc>
            </a:pPr>
            <a:r>
              <a:rPr lang="en-US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103563" y="3516313"/>
            <a:ext cx="3079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700">
                <a:solidFill>
                  <a:srgbClr val="FFFFFF"/>
                </a:solidFill>
              </a:rPr>
              <a:t>Job</a:t>
            </a:r>
          </a:p>
        </p:txBody>
      </p:sp>
      <p:pic>
        <p:nvPicPr>
          <p:cNvPr id="1976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57800" y="1828800"/>
            <a:ext cx="38354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5638800" y="1219200"/>
            <a:ext cx="2173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Engineering Example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286000" y="6381690"/>
            <a:ext cx="4953000" cy="40011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All are Objects</a:t>
            </a:r>
          </a:p>
        </p:txBody>
      </p:sp>
    </p:spTree>
    <p:extLst>
      <p:ext uri="{BB962C8B-B14F-4D97-AF65-F5344CB8AC3E}">
        <p14:creationId xmlns:p14="http://schemas.microsoft.com/office/powerpoint/2010/main" val="34096901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7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97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26" grpId="0"/>
      <p:bldP spid="27" grpId="0"/>
      <p:bldP spid="28" grpId="0"/>
      <p:bldP spid="9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352800"/>
            <a:ext cx="8521700" cy="137847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20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Induced Drag Optimization Motivation</a:t>
            </a:r>
            <a:endParaRPr lang="en-US" sz="2800" i="1" dirty="0"/>
          </a:p>
        </p:txBody>
      </p:sp>
      <p:pic>
        <p:nvPicPr>
          <p:cNvPr id="913412" name="Picture 4"/>
          <p:cNvPicPr>
            <a:picLocks noChangeAspect="1" noChangeArrowheads="1"/>
          </p:cNvPicPr>
          <p:nvPr/>
        </p:nvPicPr>
        <p:blipFill>
          <a:blip r:embed="rId3"/>
          <a:srcRect t="8359" r="14629" b="23958"/>
          <a:stretch>
            <a:fillRect/>
          </a:stretch>
        </p:blipFill>
        <p:spPr bwMode="auto">
          <a:xfrm>
            <a:off x="0" y="1143000"/>
            <a:ext cx="9144000" cy="483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3413" name="Text Box 5"/>
          <p:cNvSpPr txBox="1">
            <a:spLocks noChangeArrowheads="1"/>
          </p:cNvSpPr>
          <p:nvPr/>
        </p:nvSpPr>
        <p:spPr bwMode="auto">
          <a:xfrm>
            <a:off x="193675" y="5935662"/>
            <a:ext cx="5072063" cy="84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i="0" dirty="0"/>
              <a:t>Long duration on station</a:t>
            </a:r>
          </a:p>
          <a:p>
            <a:pPr algn="l">
              <a:lnSpc>
                <a:spcPct val="60000"/>
              </a:lnSpc>
            </a:pPr>
            <a:endParaRPr lang="en-US" sz="2000" i="0" dirty="0"/>
          </a:p>
          <a:p>
            <a:pPr algn="l"/>
            <a:r>
              <a:rPr lang="en-US" sz="2000" i="0" dirty="0"/>
              <a:t>Large changes of           over the mission</a:t>
            </a:r>
          </a:p>
        </p:txBody>
      </p:sp>
      <p:graphicFrame>
        <p:nvGraphicFramePr>
          <p:cNvPr id="913414" name="Object 6"/>
          <p:cNvGraphicFramePr>
            <a:graphicFrameLocks noChangeAspect="1"/>
          </p:cNvGraphicFramePr>
          <p:nvPr/>
        </p:nvGraphicFramePr>
        <p:xfrm>
          <a:off x="2133600" y="6348412"/>
          <a:ext cx="42068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02" name="Equation" r:id="rId4" imgW="304560" imgH="368280" progId="Equation.3">
                  <p:embed/>
                </p:oleObj>
              </mc:Choice>
              <mc:Fallback>
                <p:oleObj name="Equation" r:id="rId4" imgW="304560" imgH="3682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6348412"/>
                        <a:ext cx="420688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/>
              <a:t>A Solution</a:t>
            </a:r>
          </a:p>
        </p:txBody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5600" y="1123950"/>
            <a:ext cx="8521700" cy="5235575"/>
          </a:xfrm>
        </p:spPr>
        <p:txBody>
          <a:bodyPr/>
          <a:lstStyle/>
          <a:p>
            <a:r>
              <a:rPr lang="en-US"/>
              <a:t>Utilize conformal control surfaces to enhance laminar flow, minimize the Drag </a:t>
            </a:r>
          </a:p>
        </p:txBody>
      </p:sp>
      <p:pic>
        <p:nvPicPr>
          <p:cNvPr id="914436" name="Picture 4" descr="wing defl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8913" y="3478213"/>
            <a:ext cx="5145087" cy="3379787"/>
          </a:xfrm>
          <a:prstGeom prst="rect">
            <a:avLst/>
          </a:prstGeom>
          <a:noFill/>
        </p:spPr>
      </p:pic>
      <p:pic>
        <p:nvPicPr>
          <p:cNvPr id="914438" name="Picture 6" descr="Adaptive Compliant W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62175"/>
            <a:ext cx="3995738" cy="2759075"/>
          </a:xfrm>
          <a:prstGeom prst="rect">
            <a:avLst/>
          </a:prstGeom>
          <a:noFill/>
        </p:spPr>
      </p:pic>
      <p:pic>
        <p:nvPicPr>
          <p:cNvPr id="914439" name="Picture 7"/>
          <p:cNvPicPr>
            <a:picLocks noChangeAspect="1" noChangeArrowheads="1"/>
          </p:cNvPicPr>
          <p:nvPr/>
        </p:nvPicPr>
        <p:blipFill>
          <a:blip r:embed="rId4"/>
          <a:srcRect l="1271" t="4865" r="1271" b="4865"/>
          <a:stretch>
            <a:fillRect/>
          </a:stretch>
        </p:blipFill>
        <p:spPr bwMode="auto">
          <a:xfrm>
            <a:off x="0" y="4891088"/>
            <a:ext cx="3957638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8"/>
          <p:cNvGrpSpPr>
            <a:grpSpLocks noChangeAspect="1"/>
          </p:cNvGrpSpPr>
          <p:nvPr/>
        </p:nvGrpSpPr>
        <p:grpSpPr bwMode="auto">
          <a:xfrm>
            <a:off x="6723063" y="2963863"/>
            <a:ext cx="2419350" cy="503237"/>
            <a:chOff x="372" y="101"/>
            <a:chExt cx="2314" cy="481"/>
          </a:xfrm>
        </p:grpSpPr>
        <p:sp>
          <p:nvSpPr>
            <p:cNvPr id="914441" name="WordArt 9"/>
            <p:cNvSpPr>
              <a:spLocks noChangeAspect="1" noChangeArrowheads="1" noChangeShapeType="1" noTextEdit="1"/>
            </p:cNvSpPr>
            <p:nvPr/>
          </p:nvSpPr>
          <p:spPr bwMode="auto">
            <a:xfrm>
              <a:off x="372" y="101"/>
              <a:ext cx="2314" cy="436"/>
            </a:xfrm>
            <a:prstGeom prst="rect">
              <a:avLst/>
            </a:prstGeom>
          </p:spPr>
          <p:txBody>
            <a:bodyPr wrap="none" fromWordArt="1">
              <a:prstTxWarp prst="textDeflateBottom">
                <a:avLst>
                  <a:gd name="adj" fmla="val 44088"/>
                </a:avLst>
              </a:prstTxWarp>
            </a:bodyPr>
            <a:lstStyle/>
            <a:p>
              <a:r>
                <a:rPr lang="en-US" sz="2400" kern="10">
                  <a:ln w="9525">
                    <a:solidFill>
                      <a:srgbClr val="000080"/>
                    </a:solidFill>
                    <a:round/>
                    <a:headEnd/>
                    <a:tailEnd/>
                  </a:ln>
                  <a:solidFill>
                    <a:srgbClr val="000080"/>
                  </a:solidFill>
                  <a:latin typeface="Trebuchet MS"/>
                  <a:ea typeface="Trebuchet MS"/>
                  <a:cs typeface="Trebuchet MS"/>
                </a:rPr>
                <a:t>FlexSys Inc.</a:t>
              </a:r>
            </a:p>
          </p:txBody>
        </p:sp>
        <p:grpSp>
          <p:nvGrpSpPr>
            <p:cNvPr id="3" name="Group 10"/>
            <p:cNvGrpSpPr>
              <a:grpSpLocks noChangeAspect="1"/>
            </p:cNvGrpSpPr>
            <p:nvPr/>
          </p:nvGrpSpPr>
          <p:grpSpPr bwMode="auto">
            <a:xfrm>
              <a:off x="684" y="346"/>
              <a:ext cx="1564" cy="236"/>
              <a:chOff x="684" y="346"/>
              <a:chExt cx="1564" cy="236"/>
            </a:xfrm>
          </p:grpSpPr>
          <p:sp>
            <p:nvSpPr>
              <p:cNvPr id="914443" name="Freeform 11"/>
              <p:cNvSpPr>
                <a:spLocks noChangeAspect="1"/>
              </p:cNvSpPr>
              <p:nvPr/>
            </p:nvSpPr>
            <p:spPr bwMode="auto">
              <a:xfrm>
                <a:off x="786" y="346"/>
                <a:ext cx="382" cy="142"/>
              </a:xfrm>
              <a:custGeom>
                <a:avLst/>
                <a:gdLst/>
                <a:ahLst/>
                <a:cxnLst>
                  <a:cxn ang="0">
                    <a:pos x="17" y="726"/>
                  </a:cxn>
                  <a:cxn ang="0">
                    <a:pos x="42" y="511"/>
                  </a:cxn>
                  <a:cxn ang="0">
                    <a:pos x="267" y="251"/>
                  </a:cxn>
                  <a:cxn ang="0">
                    <a:pos x="727" y="71"/>
                  </a:cxn>
                  <a:cxn ang="0">
                    <a:pos x="1287" y="6"/>
                  </a:cxn>
                  <a:cxn ang="0">
                    <a:pos x="1825" y="35"/>
                  </a:cxn>
                  <a:cxn ang="0">
                    <a:pos x="1402" y="41"/>
                  </a:cxn>
                  <a:cxn ang="0">
                    <a:pos x="917" y="81"/>
                  </a:cxn>
                  <a:cxn ang="0">
                    <a:pos x="552" y="186"/>
                  </a:cxn>
                  <a:cxn ang="0">
                    <a:pos x="232" y="386"/>
                  </a:cxn>
                  <a:cxn ang="0">
                    <a:pos x="142" y="531"/>
                  </a:cxn>
                  <a:cxn ang="0">
                    <a:pos x="127" y="676"/>
                  </a:cxn>
                  <a:cxn ang="0">
                    <a:pos x="17" y="726"/>
                  </a:cxn>
                </a:cxnLst>
                <a:rect l="0" t="0" r="r" b="b"/>
                <a:pathLst>
                  <a:path w="1844" h="753">
                    <a:moveTo>
                      <a:pt x="17" y="726"/>
                    </a:moveTo>
                    <a:cubicBezTo>
                      <a:pt x="3" y="699"/>
                      <a:pt x="0" y="590"/>
                      <a:pt x="42" y="511"/>
                    </a:cubicBezTo>
                    <a:cubicBezTo>
                      <a:pt x="84" y="432"/>
                      <a:pt x="153" y="324"/>
                      <a:pt x="267" y="251"/>
                    </a:cubicBezTo>
                    <a:cubicBezTo>
                      <a:pt x="381" y="178"/>
                      <a:pt x="557" y="112"/>
                      <a:pt x="727" y="71"/>
                    </a:cubicBezTo>
                    <a:cubicBezTo>
                      <a:pt x="897" y="30"/>
                      <a:pt x="1104" y="12"/>
                      <a:pt x="1287" y="6"/>
                    </a:cubicBezTo>
                    <a:cubicBezTo>
                      <a:pt x="1470" y="0"/>
                      <a:pt x="1806" y="29"/>
                      <a:pt x="1825" y="35"/>
                    </a:cubicBezTo>
                    <a:cubicBezTo>
                      <a:pt x="1844" y="41"/>
                      <a:pt x="1553" y="33"/>
                      <a:pt x="1402" y="41"/>
                    </a:cubicBezTo>
                    <a:cubicBezTo>
                      <a:pt x="1251" y="49"/>
                      <a:pt x="1059" y="57"/>
                      <a:pt x="917" y="81"/>
                    </a:cubicBezTo>
                    <a:cubicBezTo>
                      <a:pt x="775" y="105"/>
                      <a:pt x="666" y="135"/>
                      <a:pt x="552" y="186"/>
                    </a:cubicBezTo>
                    <a:cubicBezTo>
                      <a:pt x="438" y="237"/>
                      <a:pt x="300" y="329"/>
                      <a:pt x="232" y="386"/>
                    </a:cubicBezTo>
                    <a:cubicBezTo>
                      <a:pt x="164" y="443"/>
                      <a:pt x="159" y="483"/>
                      <a:pt x="142" y="531"/>
                    </a:cubicBezTo>
                    <a:cubicBezTo>
                      <a:pt x="125" y="579"/>
                      <a:pt x="148" y="644"/>
                      <a:pt x="127" y="676"/>
                    </a:cubicBezTo>
                    <a:cubicBezTo>
                      <a:pt x="106" y="708"/>
                      <a:pt x="31" y="753"/>
                      <a:pt x="17" y="726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4" name="Freeform 12"/>
              <p:cNvSpPr>
                <a:spLocks noChangeAspect="1"/>
              </p:cNvSpPr>
              <p:nvPr/>
            </p:nvSpPr>
            <p:spPr bwMode="auto">
              <a:xfrm>
                <a:off x="697" y="513"/>
                <a:ext cx="78" cy="67"/>
              </a:xfrm>
              <a:custGeom>
                <a:avLst/>
                <a:gdLst/>
                <a:ahLst/>
                <a:cxnLst>
                  <a:cxn ang="0">
                    <a:pos x="372" y="311"/>
                  </a:cxn>
                  <a:cxn ang="0">
                    <a:pos x="312" y="351"/>
                  </a:cxn>
                  <a:cxn ang="0">
                    <a:pos x="162" y="326"/>
                  </a:cxn>
                  <a:cxn ang="0">
                    <a:pos x="57" y="201"/>
                  </a:cxn>
                  <a:cxn ang="0">
                    <a:pos x="7" y="51"/>
                  </a:cxn>
                  <a:cxn ang="0">
                    <a:pos x="12" y="11"/>
                  </a:cxn>
                  <a:cxn ang="0">
                    <a:pos x="52" y="116"/>
                  </a:cxn>
                  <a:cxn ang="0">
                    <a:pos x="167" y="241"/>
                  </a:cxn>
                  <a:cxn ang="0">
                    <a:pos x="277" y="276"/>
                  </a:cxn>
                  <a:cxn ang="0">
                    <a:pos x="347" y="276"/>
                  </a:cxn>
                  <a:cxn ang="0">
                    <a:pos x="372" y="311"/>
                  </a:cxn>
                </a:cxnLst>
                <a:rect l="0" t="0" r="r" b="b"/>
                <a:pathLst>
                  <a:path w="378" h="354">
                    <a:moveTo>
                      <a:pt x="372" y="311"/>
                    </a:moveTo>
                    <a:cubicBezTo>
                      <a:pt x="366" y="323"/>
                      <a:pt x="347" y="348"/>
                      <a:pt x="312" y="351"/>
                    </a:cubicBezTo>
                    <a:cubicBezTo>
                      <a:pt x="277" y="354"/>
                      <a:pt x="205" y="351"/>
                      <a:pt x="162" y="326"/>
                    </a:cubicBezTo>
                    <a:cubicBezTo>
                      <a:pt x="119" y="301"/>
                      <a:pt x="83" y="247"/>
                      <a:pt x="57" y="201"/>
                    </a:cubicBezTo>
                    <a:cubicBezTo>
                      <a:pt x="31" y="155"/>
                      <a:pt x="14" y="83"/>
                      <a:pt x="7" y="51"/>
                    </a:cubicBezTo>
                    <a:cubicBezTo>
                      <a:pt x="0" y="19"/>
                      <a:pt x="5" y="0"/>
                      <a:pt x="12" y="11"/>
                    </a:cubicBezTo>
                    <a:cubicBezTo>
                      <a:pt x="19" y="22"/>
                      <a:pt x="26" y="78"/>
                      <a:pt x="52" y="116"/>
                    </a:cubicBezTo>
                    <a:cubicBezTo>
                      <a:pt x="78" y="154"/>
                      <a:pt x="130" y="214"/>
                      <a:pt x="167" y="241"/>
                    </a:cubicBezTo>
                    <a:cubicBezTo>
                      <a:pt x="204" y="268"/>
                      <a:pt x="247" y="270"/>
                      <a:pt x="277" y="276"/>
                    </a:cubicBezTo>
                    <a:cubicBezTo>
                      <a:pt x="307" y="282"/>
                      <a:pt x="330" y="272"/>
                      <a:pt x="347" y="276"/>
                    </a:cubicBezTo>
                    <a:cubicBezTo>
                      <a:pt x="364" y="280"/>
                      <a:pt x="378" y="299"/>
                      <a:pt x="372" y="311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5" name="Freeform 13"/>
              <p:cNvSpPr>
                <a:spLocks noChangeAspect="1"/>
              </p:cNvSpPr>
              <p:nvPr/>
            </p:nvSpPr>
            <p:spPr bwMode="auto">
              <a:xfrm>
                <a:off x="742" y="361"/>
                <a:ext cx="165" cy="148"/>
              </a:xfrm>
              <a:custGeom>
                <a:avLst/>
                <a:gdLst/>
                <a:ahLst/>
                <a:cxnLst>
                  <a:cxn ang="0">
                    <a:pos x="95" y="782"/>
                  </a:cxn>
                  <a:cxn ang="0">
                    <a:pos x="15" y="717"/>
                  </a:cxn>
                  <a:cxn ang="0">
                    <a:pos x="40" y="477"/>
                  </a:cxn>
                  <a:cxn ang="0">
                    <a:pos x="255" y="212"/>
                  </a:cxn>
                  <a:cxn ang="0">
                    <a:pos x="568" y="49"/>
                  </a:cxn>
                  <a:cxn ang="0">
                    <a:pos x="795" y="7"/>
                  </a:cxn>
                  <a:cxn ang="0">
                    <a:pos x="555" y="92"/>
                  </a:cxn>
                  <a:cxn ang="0">
                    <a:pos x="325" y="217"/>
                  </a:cxn>
                  <a:cxn ang="0">
                    <a:pos x="165" y="417"/>
                  </a:cxn>
                  <a:cxn ang="0">
                    <a:pos x="115" y="637"/>
                  </a:cxn>
                  <a:cxn ang="0">
                    <a:pos x="135" y="722"/>
                  </a:cxn>
                  <a:cxn ang="0">
                    <a:pos x="95" y="782"/>
                  </a:cxn>
                </a:cxnLst>
                <a:rect l="0" t="0" r="r" b="b"/>
                <a:pathLst>
                  <a:path w="797" h="783">
                    <a:moveTo>
                      <a:pt x="95" y="782"/>
                    </a:moveTo>
                    <a:cubicBezTo>
                      <a:pt x="75" y="781"/>
                      <a:pt x="24" y="768"/>
                      <a:pt x="15" y="717"/>
                    </a:cubicBezTo>
                    <a:cubicBezTo>
                      <a:pt x="6" y="666"/>
                      <a:pt x="0" y="561"/>
                      <a:pt x="40" y="477"/>
                    </a:cubicBezTo>
                    <a:cubicBezTo>
                      <a:pt x="80" y="393"/>
                      <a:pt x="167" y="283"/>
                      <a:pt x="255" y="212"/>
                    </a:cubicBezTo>
                    <a:cubicBezTo>
                      <a:pt x="343" y="141"/>
                      <a:pt x="478" y="83"/>
                      <a:pt x="568" y="49"/>
                    </a:cubicBezTo>
                    <a:cubicBezTo>
                      <a:pt x="658" y="15"/>
                      <a:pt x="797" y="0"/>
                      <a:pt x="795" y="7"/>
                    </a:cubicBezTo>
                    <a:cubicBezTo>
                      <a:pt x="793" y="14"/>
                      <a:pt x="633" y="57"/>
                      <a:pt x="555" y="92"/>
                    </a:cubicBezTo>
                    <a:cubicBezTo>
                      <a:pt x="477" y="127"/>
                      <a:pt x="390" y="163"/>
                      <a:pt x="325" y="217"/>
                    </a:cubicBezTo>
                    <a:cubicBezTo>
                      <a:pt x="260" y="271"/>
                      <a:pt x="200" y="347"/>
                      <a:pt x="165" y="417"/>
                    </a:cubicBezTo>
                    <a:cubicBezTo>
                      <a:pt x="130" y="487"/>
                      <a:pt x="120" y="586"/>
                      <a:pt x="115" y="637"/>
                    </a:cubicBezTo>
                    <a:cubicBezTo>
                      <a:pt x="110" y="688"/>
                      <a:pt x="138" y="699"/>
                      <a:pt x="135" y="722"/>
                    </a:cubicBezTo>
                    <a:cubicBezTo>
                      <a:pt x="132" y="745"/>
                      <a:pt x="115" y="783"/>
                      <a:pt x="95" y="782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6" name="Freeform 14"/>
              <p:cNvSpPr>
                <a:spLocks noChangeAspect="1"/>
              </p:cNvSpPr>
              <p:nvPr/>
            </p:nvSpPr>
            <p:spPr bwMode="auto">
              <a:xfrm>
                <a:off x="844" y="354"/>
                <a:ext cx="500" cy="112"/>
              </a:xfrm>
              <a:custGeom>
                <a:avLst/>
                <a:gdLst/>
                <a:ahLst/>
                <a:cxnLst>
                  <a:cxn ang="0">
                    <a:pos x="13" y="577"/>
                  </a:cxn>
                  <a:cxn ang="0">
                    <a:pos x="73" y="427"/>
                  </a:cxn>
                  <a:cxn ang="0">
                    <a:pos x="308" y="227"/>
                  </a:cxn>
                  <a:cxn ang="0">
                    <a:pos x="718" y="67"/>
                  </a:cxn>
                  <a:cxn ang="0">
                    <a:pos x="1233" y="7"/>
                  </a:cxn>
                  <a:cxn ang="0">
                    <a:pos x="1773" y="22"/>
                  </a:cxn>
                  <a:cxn ang="0">
                    <a:pos x="2389" y="120"/>
                  </a:cxn>
                  <a:cxn ang="0">
                    <a:pos x="1933" y="67"/>
                  </a:cxn>
                  <a:cxn ang="0">
                    <a:pos x="1408" y="52"/>
                  </a:cxn>
                  <a:cxn ang="0">
                    <a:pos x="983" y="92"/>
                  </a:cxn>
                  <a:cxn ang="0">
                    <a:pos x="643" y="157"/>
                  </a:cxn>
                  <a:cxn ang="0">
                    <a:pos x="333" y="317"/>
                  </a:cxn>
                  <a:cxn ang="0">
                    <a:pos x="153" y="517"/>
                  </a:cxn>
                  <a:cxn ang="0">
                    <a:pos x="13" y="577"/>
                  </a:cxn>
                </a:cxnLst>
                <a:rect l="0" t="0" r="r" b="b"/>
                <a:pathLst>
                  <a:path w="2416" h="592">
                    <a:moveTo>
                      <a:pt x="13" y="577"/>
                    </a:moveTo>
                    <a:cubicBezTo>
                      <a:pt x="0" y="562"/>
                      <a:pt x="24" y="485"/>
                      <a:pt x="73" y="427"/>
                    </a:cubicBezTo>
                    <a:cubicBezTo>
                      <a:pt x="122" y="369"/>
                      <a:pt x="201" y="287"/>
                      <a:pt x="308" y="227"/>
                    </a:cubicBezTo>
                    <a:cubicBezTo>
                      <a:pt x="415" y="167"/>
                      <a:pt x="564" y="104"/>
                      <a:pt x="718" y="67"/>
                    </a:cubicBezTo>
                    <a:cubicBezTo>
                      <a:pt x="872" y="30"/>
                      <a:pt x="1057" y="14"/>
                      <a:pt x="1233" y="7"/>
                    </a:cubicBezTo>
                    <a:cubicBezTo>
                      <a:pt x="1409" y="0"/>
                      <a:pt x="1580" y="3"/>
                      <a:pt x="1773" y="22"/>
                    </a:cubicBezTo>
                    <a:cubicBezTo>
                      <a:pt x="1966" y="41"/>
                      <a:pt x="2362" y="113"/>
                      <a:pt x="2389" y="120"/>
                    </a:cubicBezTo>
                    <a:cubicBezTo>
                      <a:pt x="2416" y="127"/>
                      <a:pt x="2096" y="78"/>
                      <a:pt x="1933" y="67"/>
                    </a:cubicBezTo>
                    <a:cubicBezTo>
                      <a:pt x="1770" y="56"/>
                      <a:pt x="1566" y="48"/>
                      <a:pt x="1408" y="52"/>
                    </a:cubicBezTo>
                    <a:cubicBezTo>
                      <a:pt x="1250" y="56"/>
                      <a:pt x="1110" y="75"/>
                      <a:pt x="983" y="92"/>
                    </a:cubicBezTo>
                    <a:cubicBezTo>
                      <a:pt x="856" y="109"/>
                      <a:pt x="751" y="120"/>
                      <a:pt x="643" y="157"/>
                    </a:cubicBezTo>
                    <a:cubicBezTo>
                      <a:pt x="535" y="194"/>
                      <a:pt x="415" y="257"/>
                      <a:pt x="333" y="317"/>
                    </a:cubicBezTo>
                    <a:cubicBezTo>
                      <a:pt x="251" y="377"/>
                      <a:pt x="207" y="473"/>
                      <a:pt x="153" y="517"/>
                    </a:cubicBezTo>
                    <a:cubicBezTo>
                      <a:pt x="99" y="561"/>
                      <a:pt x="26" y="592"/>
                      <a:pt x="13" y="577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7" name="Freeform 15"/>
              <p:cNvSpPr>
                <a:spLocks noChangeAspect="1"/>
              </p:cNvSpPr>
              <p:nvPr/>
            </p:nvSpPr>
            <p:spPr bwMode="auto">
              <a:xfrm>
                <a:off x="918" y="370"/>
                <a:ext cx="838" cy="83"/>
              </a:xfrm>
              <a:custGeom>
                <a:avLst/>
                <a:gdLst/>
                <a:ahLst/>
                <a:cxnLst>
                  <a:cxn ang="0">
                    <a:pos x="22" y="422"/>
                  </a:cxn>
                  <a:cxn ang="0">
                    <a:pos x="132" y="262"/>
                  </a:cxn>
                  <a:cxn ang="0">
                    <a:pos x="412" y="107"/>
                  </a:cxn>
                  <a:cxn ang="0">
                    <a:pos x="1027" y="12"/>
                  </a:cxn>
                  <a:cxn ang="0">
                    <a:pos x="1862" y="32"/>
                  </a:cxn>
                  <a:cxn ang="0">
                    <a:pos x="2762" y="127"/>
                  </a:cxn>
                  <a:cxn ang="0">
                    <a:pos x="3487" y="242"/>
                  </a:cxn>
                  <a:cxn ang="0">
                    <a:pos x="4041" y="371"/>
                  </a:cxn>
                  <a:cxn ang="0">
                    <a:pos x="3517" y="277"/>
                  </a:cxn>
                  <a:cxn ang="0">
                    <a:pos x="2437" y="132"/>
                  </a:cxn>
                  <a:cxn ang="0">
                    <a:pos x="1687" y="77"/>
                  </a:cxn>
                  <a:cxn ang="0">
                    <a:pos x="1107" y="82"/>
                  </a:cxn>
                  <a:cxn ang="0">
                    <a:pos x="732" y="127"/>
                  </a:cxn>
                  <a:cxn ang="0">
                    <a:pos x="427" y="222"/>
                  </a:cxn>
                  <a:cxn ang="0">
                    <a:pos x="262" y="362"/>
                  </a:cxn>
                  <a:cxn ang="0">
                    <a:pos x="22" y="422"/>
                  </a:cxn>
                </a:cxnLst>
                <a:rect l="0" t="0" r="r" b="b"/>
                <a:pathLst>
                  <a:path w="4046" h="439">
                    <a:moveTo>
                      <a:pt x="22" y="422"/>
                    </a:moveTo>
                    <a:cubicBezTo>
                      <a:pt x="0" y="405"/>
                      <a:pt x="67" y="314"/>
                      <a:pt x="132" y="262"/>
                    </a:cubicBezTo>
                    <a:cubicBezTo>
                      <a:pt x="197" y="210"/>
                      <a:pt x="263" y="149"/>
                      <a:pt x="412" y="107"/>
                    </a:cubicBezTo>
                    <a:cubicBezTo>
                      <a:pt x="561" y="65"/>
                      <a:pt x="785" y="24"/>
                      <a:pt x="1027" y="12"/>
                    </a:cubicBezTo>
                    <a:cubicBezTo>
                      <a:pt x="1269" y="0"/>
                      <a:pt x="1573" y="13"/>
                      <a:pt x="1862" y="32"/>
                    </a:cubicBezTo>
                    <a:cubicBezTo>
                      <a:pt x="2151" y="51"/>
                      <a:pt x="2491" y="92"/>
                      <a:pt x="2762" y="127"/>
                    </a:cubicBezTo>
                    <a:cubicBezTo>
                      <a:pt x="3033" y="162"/>
                      <a:pt x="3274" y="201"/>
                      <a:pt x="3487" y="242"/>
                    </a:cubicBezTo>
                    <a:cubicBezTo>
                      <a:pt x="3700" y="283"/>
                      <a:pt x="4036" y="365"/>
                      <a:pt x="4041" y="371"/>
                    </a:cubicBezTo>
                    <a:cubicBezTo>
                      <a:pt x="4046" y="377"/>
                      <a:pt x="3784" y="317"/>
                      <a:pt x="3517" y="277"/>
                    </a:cubicBezTo>
                    <a:cubicBezTo>
                      <a:pt x="3250" y="237"/>
                      <a:pt x="2742" y="165"/>
                      <a:pt x="2437" y="132"/>
                    </a:cubicBezTo>
                    <a:cubicBezTo>
                      <a:pt x="2132" y="99"/>
                      <a:pt x="1909" y="85"/>
                      <a:pt x="1687" y="77"/>
                    </a:cubicBezTo>
                    <a:cubicBezTo>
                      <a:pt x="1465" y="69"/>
                      <a:pt x="1266" y="74"/>
                      <a:pt x="1107" y="82"/>
                    </a:cubicBezTo>
                    <a:cubicBezTo>
                      <a:pt x="948" y="90"/>
                      <a:pt x="845" y="104"/>
                      <a:pt x="732" y="127"/>
                    </a:cubicBezTo>
                    <a:cubicBezTo>
                      <a:pt x="619" y="150"/>
                      <a:pt x="505" y="183"/>
                      <a:pt x="427" y="222"/>
                    </a:cubicBezTo>
                    <a:cubicBezTo>
                      <a:pt x="349" y="261"/>
                      <a:pt x="329" y="326"/>
                      <a:pt x="262" y="362"/>
                    </a:cubicBezTo>
                    <a:cubicBezTo>
                      <a:pt x="195" y="398"/>
                      <a:pt x="44" y="439"/>
                      <a:pt x="22" y="422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8" name="Freeform 16"/>
              <p:cNvSpPr>
                <a:spLocks noChangeAspect="1"/>
              </p:cNvSpPr>
              <p:nvPr/>
            </p:nvSpPr>
            <p:spPr bwMode="auto">
              <a:xfrm>
                <a:off x="981" y="433"/>
                <a:ext cx="716" cy="50"/>
              </a:xfrm>
              <a:custGeom>
                <a:avLst/>
                <a:gdLst/>
                <a:ahLst/>
                <a:cxnLst>
                  <a:cxn ang="0">
                    <a:pos x="12" y="152"/>
                  </a:cxn>
                  <a:cxn ang="0">
                    <a:pos x="127" y="252"/>
                  </a:cxn>
                  <a:cxn ang="0">
                    <a:pos x="622" y="242"/>
                  </a:cxn>
                  <a:cxn ang="0">
                    <a:pos x="1277" y="167"/>
                  </a:cxn>
                  <a:cxn ang="0">
                    <a:pos x="1837" y="77"/>
                  </a:cxn>
                  <a:cxn ang="0">
                    <a:pos x="2272" y="47"/>
                  </a:cxn>
                  <a:cxn ang="0">
                    <a:pos x="2902" y="52"/>
                  </a:cxn>
                  <a:cxn ang="0">
                    <a:pos x="3452" y="82"/>
                  </a:cxn>
                  <a:cxn ang="0">
                    <a:pos x="2832" y="12"/>
                  </a:cxn>
                  <a:cxn ang="0">
                    <a:pos x="2182" y="7"/>
                  </a:cxn>
                  <a:cxn ang="0">
                    <a:pos x="1477" y="57"/>
                  </a:cxn>
                  <a:cxn ang="0">
                    <a:pos x="787" y="127"/>
                  </a:cxn>
                  <a:cxn ang="0">
                    <a:pos x="197" y="122"/>
                  </a:cxn>
                  <a:cxn ang="0">
                    <a:pos x="12" y="152"/>
                  </a:cxn>
                </a:cxnLst>
                <a:rect l="0" t="0" r="r" b="b"/>
                <a:pathLst>
                  <a:path w="3464" h="267">
                    <a:moveTo>
                      <a:pt x="12" y="152"/>
                    </a:moveTo>
                    <a:cubicBezTo>
                      <a:pt x="0" y="173"/>
                      <a:pt x="25" y="237"/>
                      <a:pt x="127" y="252"/>
                    </a:cubicBezTo>
                    <a:cubicBezTo>
                      <a:pt x="229" y="267"/>
                      <a:pt x="430" y="256"/>
                      <a:pt x="622" y="242"/>
                    </a:cubicBezTo>
                    <a:cubicBezTo>
                      <a:pt x="814" y="228"/>
                      <a:pt x="1075" y="194"/>
                      <a:pt x="1277" y="167"/>
                    </a:cubicBezTo>
                    <a:cubicBezTo>
                      <a:pt x="1479" y="140"/>
                      <a:pt x="1671" y="97"/>
                      <a:pt x="1837" y="77"/>
                    </a:cubicBezTo>
                    <a:cubicBezTo>
                      <a:pt x="2003" y="57"/>
                      <a:pt x="2095" y="51"/>
                      <a:pt x="2272" y="47"/>
                    </a:cubicBezTo>
                    <a:cubicBezTo>
                      <a:pt x="2449" y="43"/>
                      <a:pt x="2705" y="46"/>
                      <a:pt x="2902" y="52"/>
                    </a:cubicBezTo>
                    <a:cubicBezTo>
                      <a:pt x="3099" y="58"/>
                      <a:pt x="3464" y="89"/>
                      <a:pt x="3452" y="82"/>
                    </a:cubicBezTo>
                    <a:cubicBezTo>
                      <a:pt x="3440" y="75"/>
                      <a:pt x="3044" y="24"/>
                      <a:pt x="2832" y="12"/>
                    </a:cubicBezTo>
                    <a:cubicBezTo>
                      <a:pt x="2620" y="0"/>
                      <a:pt x="2408" y="0"/>
                      <a:pt x="2182" y="7"/>
                    </a:cubicBezTo>
                    <a:cubicBezTo>
                      <a:pt x="1956" y="14"/>
                      <a:pt x="1709" y="37"/>
                      <a:pt x="1477" y="57"/>
                    </a:cubicBezTo>
                    <a:cubicBezTo>
                      <a:pt x="1245" y="77"/>
                      <a:pt x="1000" y="116"/>
                      <a:pt x="787" y="127"/>
                    </a:cubicBezTo>
                    <a:cubicBezTo>
                      <a:pt x="574" y="138"/>
                      <a:pt x="325" y="119"/>
                      <a:pt x="197" y="122"/>
                    </a:cubicBezTo>
                    <a:cubicBezTo>
                      <a:pt x="69" y="125"/>
                      <a:pt x="24" y="131"/>
                      <a:pt x="12" y="152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49" name="Freeform 17"/>
              <p:cNvSpPr>
                <a:spLocks noChangeAspect="1"/>
              </p:cNvSpPr>
              <p:nvPr/>
            </p:nvSpPr>
            <p:spPr bwMode="auto">
              <a:xfrm>
                <a:off x="918" y="446"/>
                <a:ext cx="462" cy="74"/>
              </a:xfrm>
              <a:custGeom>
                <a:avLst/>
                <a:gdLst/>
                <a:ahLst/>
                <a:cxnLst>
                  <a:cxn ang="0">
                    <a:pos x="13" y="210"/>
                  </a:cxn>
                  <a:cxn ang="0">
                    <a:pos x="198" y="330"/>
                  </a:cxn>
                  <a:cxn ang="0">
                    <a:pos x="573" y="390"/>
                  </a:cxn>
                  <a:cxn ang="0">
                    <a:pos x="1103" y="320"/>
                  </a:cxn>
                  <a:cxn ang="0">
                    <a:pos x="1718" y="140"/>
                  </a:cxn>
                  <a:cxn ang="0">
                    <a:pos x="2223" y="5"/>
                  </a:cxn>
                  <a:cxn ang="0">
                    <a:pos x="1668" y="110"/>
                  </a:cxn>
                  <a:cxn ang="0">
                    <a:pos x="1043" y="270"/>
                  </a:cxn>
                  <a:cxn ang="0">
                    <a:pos x="623" y="310"/>
                  </a:cxn>
                  <a:cxn ang="0">
                    <a:pos x="288" y="245"/>
                  </a:cxn>
                  <a:cxn ang="0">
                    <a:pos x="118" y="185"/>
                  </a:cxn>
                  <a:cxn ang="0">
                    <a:pos x="13" y="210"/>
                  </a:cxn>
                </a:cxnLst>
                <a:rect l="0" t="0" r="r" b="b"/>
                <a:pathLst>
                  <a:path w="2231" h="392">
                    <a:moveTo>
                      <a:pt x="13" y="210"/>
                    </a:moveTo>
                    <a:cubicBezTo>
                      <a:pt x="26" y="234"/>
                      <a:pt x="105" y="300"/>
                      <a:pt x="198" y="330"/>
                    </a:cubicBezTo>
                    <a:cubicBezTo>
                      <a:pt x="291" y="360"/>
                      <a:pt x="422" y="392"/>
                      <a:pt x="573" y="390"/>
                    </a:cubicBezTo>
                    <a:cubicBezTo>
                      <a:pt x="724" y="388"/>
                      <a:pt x="912" y="362"/>
                      <a:pt x="1103" y="320"/>
                    </a:cubicBezTo>
                    <a:cubicBezTo>
                      <a:pt x="1294" y="278"/>
                      <a:pt x="1531" y="192"/>
                      <a:pt x="1718" y="140"/>
                    </a:cubicBezTo>
                    <a:cubicBezTo>
                      <a:pt x="1905" y="88"/>
                      <a:pt x="2231" y="10"/>
                      <a:pt x="2223" y="5"/>
                    </a:cubicBezTo>
                    <a:cubicBezTo>
                      <a:pt x="2215" y="0"/>
                      <a:pt x="1865" y="66"/>
                      <a:pt x="1668" y="110"/>
                    </a:cubicBezTo>
                    <a:cubicBezTo>
                      <a:pt x="1471" y="154"/>
                      <a:pt x="1217" y="237"/>
                      <a:pt x="1043" y="270"/>
                    </a:cubicBezTo>
                    <a:cubicBezTo>
                      <a:pt x="869" y="303"/>
                      <a:pt x="749" y="314"/>
                      <a:pt x="623" y="310"/>
                    </a:cubicBezTo>
                    <a:cubicBezTo>
                      <a:pt x="497" y="306"/>
                      <a:pt x="372" y="266"/>
                      <a:pt x="288" y="245"/>
                    </a:cubicBezTo>
                    <a:cubicBezTo>
                      <a:pt x="204" y="224"/>
                      <a:pt x="162" y="192"/>
                      <a:pt x="118" y="185"/>
                    </a:cubicBezTo>
                    <a:cubicBezTo>
                      <a:pt x="74" y="178"/>
                      <a:pt x="0" y="186"/>
                      <a:pt x="13" y="210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0" name="Freeform 18"/>
              <p:cNvSpPr>
                <a:spLocks noChangeAspect="1"/>
              </p:cNvSpPr>
              <p:nvPr/>
            </p:nvSpPr>
            <p:spPr bwMode="auto">
              <a:xfrm>
                <a:off x="885" y="486"/>
                <a:ext cx="348" cy="59"/>
              </a:xfrm>
              <a:custGeom>
                <a:avLst/>
                <a:gdLst/>
                <a:ahLst/>
                <a:cxnLst>
                  <a:cxn ang="0">
                    <a:pos x="7" y="70"/>
                  </a:cxn>
                  <a:cxn ang="0">
                    <a:pos x="62" y="240"/>
                  </a:cxn>
                  <a:cxn ang="0">
                    <a:pos x="247" y="305"/>
                  </a:cxn>
                  <a:cxn ang="0">
                    <a:pos x="742" y="280"/>
                  </a:cxn>
                  <a:cxn ang="0">
                    <a:pos x="1117" y="195"/>
                  </a:cxn>
                  <a:cxn ang="0">
                    <a:pos x="1678" y="5"/>
                  </a:cxn>
                  <a:cxn ang="0">
                    <a:pos x="1107" y="165"/>
                  </a:cxn>
                  <a:cxn ang="0">
                    <a:pos x="557" y="245"/>
                  </a:cxn>
                  <a:cxn ang="0">
                    <a:pos x="222" y="200"/>
                  </a:cxn>
                  <a:cxn ang="0">
                    <a:pos x="102" y="90"/>
                  </a:cxn>
                  <a:cxn ang="0">
                    <a:pos x="7" y="70"/>
                  </a:cxn>
                </a:cxnLst>
                <a:rect l="0" t="0" r="r" b="b"/>
                <a:pathLst>
                  <a:path w="1680" h="312">
                    <a:moveTo>
                      <a:pt x="7" y="70"/>
                    </a:moveTo>
                    <a:cubicBezTo>
                      <a:pt x="0" y="95"/>
                      <a:pt x="22" y="201"/>
                      <a:pt x="62" y="240"/>
                    </a:cubicBezTo>
                    <a:cubicBezTo>
                      <a:pt x="102" y="279"/>
                      <a:pt x="134" y="298"/>
                      <a:pt x="247" y="305"/>
                    </a:cubicBezTo>
                    <a:cubicBezTo>
                      <a:pt x="360" y="312"/>
                      <a:pt x="597" y="298"/>
                      <a:pt x="742" y="280"/>
                    </a:cubicBezTo>
                    <a:cubicBezTo>
                      <a:pt x="887" y="262"/>
                      <a:pt x="961" y="241"/>
                      <a:pt x="1117" y="195"/>
                    </a:cubicBezTo>
                    <a:cubicBezTo>
                      <a:pt x="1273" y="149"/>
                      <a:pt x="1680" y="10"/>
                      <a:pt x="1678" y="5"/>
                    </a:cubicBezTo>
                    <a:cubicBezTo>
                      <a:pt x="1676" y="0"/>
                      <a:pt x="1294" y="125"/>
                      <a:pt x="1107" y="165"/>
                    </a:cubicBezTo>
                    <a:cubicBezTo>
                      <a:pt x="920" y="205"/>
                      <a:pt x="704" y="239"/>
                      <a:pt x="557" y="245"/>
                    </a:cubicBezTo>
                    <a:cubicBezTo>
                      <a:pt x="410" y="251"/>
                      <a:pt x="298" y="226"/>
                      <a:pt x="222" y="200"/>
                    </a:cubicBezTo>
                    <a:cubicBezTo>
                      <a:pt x="146" y="174"/>
                      <a:pt x="139" y="112"/>
                      <a:pt x="102" y="90"/>
                    </a:cubicBezTo>
                    <a:cubicBezTo>
                      <a:pt x="65" y="68"/>
                      <a:pt x="15" y="45"/>
                      <a:pt x="7" y="70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1" name="Freeform 19"/>
              <p:cNvSpPr>
                <a:spLocks noChangeAspect="1"/>
              </p:cNvSpPr>
              <p:nvPr/>
            </p:nvSpPr>
            <p:spPr bwMode="auto">
              <a:xfrm>
                <a:off x="825" y="510"/>
                <a:ext cx="274" cy="51"/>
              </a:xfrm>
              <a:custGeom>
                <a:avLst/>
                <a:gdLst/>
                <a:ahLst/>
                <a:cxnLst>
                  <a:cxn ang="0">
                    <a:pos x="0" y="27"/>
                  </a:cxn>
                  <a:cxn ang="0">
                    <a:pos x="100" y="212"/>
                  </a:cxn>
                  <a:cxn ang="0">
                    <a:pos x="360" y="267"/>
                  </a:cxn>
                  <a:cxn ang="0">
                    <a:pos x="800" y="232"/>
                  </a:cxn>
                  <a:cxn ang="0">
                    <a:pos x="1323" y="102"/>
                  </a:cxn>
                  <a:cxn ang="0">
                    <a:pos x="800" y="197"/>
                  </a:cxn>
                  <a:cxn ang="0">
                    <a:pos x="425" y="222"/>
                  </a:cxn>
                  <a:cxn ang="0">
                    <a:pos x="205" y="162"/>
                  </a:cxn>
                  <a:cxn ang="0">
                    <a:pos x="50" y="22"/>
                  </a:cxn>
                  <a:cxn ang="0">
                    <a:pos x="0" y="27"/>
                  </a:cxn>
                </a:cxnLst>
                <a:rect l="0" t="0" r="r" b="b"/>
                <a:pathLst>
                  <a:path w="1323" h="270">
                    <a:moveTo>
                      <a:pt x="0" y="27"/>
                    </a:moveTo>
                    <a:cubicBezTo>
                      <a:pt x="8" y="59"/>
                      <a:pt x="40" y="172"/>
                      <a:pt x="100" y="212"/>
                    </a:cubicBezTo>
                    <a:cubicBezTo>
                      <a:pt x="160" y="252"/>
                      <a:pt x="243" y="264"/>
                      <a:pt x="360" y="267"/>
                    </a:cubicBezTo>
                    <a:cubicBezTo>
                      <a:pt x="477" y="270"/>
                      <a:pt x="640" y="259"/>
                      <a:pt x="800" y="232"/>
                    </a:cubicBezTo>
                    <a:cubicBezTo>
                      <a:pt x="960" y="205"/>
                      <a:pt x="1323" y="108"/>
                      <a:pt x="1323" y="102"/>
                    </a:cubicBezTo>
                    <a:cubicBezTo>
                      <a:pt x="1323" y="96"/>
                      <a:pt x="950" y="177"/>
                      <a:pt x="800" y="197"/>
                    </a:cubicBezTo>
                    <a:cubicBezTo>
                      <a:pt x="650" y="217"/>
                      <a:pt x="524" y="228"/>
                      <a:pt x="425" y="222"/>
                    </a:cubicBezTo>
                    <a:cubicBezTo>
                      <a:pt x="326" y="216"/>
                      <a:pt x="267" y="195"/>
                      <a:pt x="205" y="162"/>
                    </a:cubicBezTo>
                    <a:cubicBezTo>
                      <a:pt x="143" y="129"/>
                      <a:pt x="84" y="44"/>
                      <a:pt x="50" y="22"/>
                    </a:cubicBezTo>
                    <a:cubicBezTo>
                      <a:pt x="16" y="0"/>
                      <a:pt x="10" y="26"/>
                      <a:pt x="0" y="27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2" name="Freeform 20"/>
              <p:cNvSpPr>
                <a:spLocks noChangeAspect="1"/>
              </p:cNvSpPr>
              <p:nvPr/>
            </p:nvSpPr>
            <p:spPr bwMode="auto">
              <a:xfrm>
                <a:off x="780" y="514"/>
                <a:ext cx="239" cy="60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68" y="200"/>
                  </a:cxn>
                  <a:cxn ang="0">
                    <a:pos x="368" y="305"/>
                  </a:cxn>
                  <a:cxn ang="0">
                    <a:pos x="748" y="295"/>
                  </a:cxn>
                  <a:cxn ang="0">
                    <a:pos x="1143" y="200"/>
                  </a:cxn>
                  <a:cxn ang="0">
                    <a:pos x="658" y="280"/>
                  </a:cxn>
                  <a:cxn ang="0">
                    <a:pos x="358" y="265"/>
                  </a:cxn>
                  <a:cxn ang="0">
                    <a:pos x="143" y="185"/>
                  </a:cxn>
                  <a:cxn ang="0">
                    <a:pos x="73" y="30"/>
                  </a:cxn>
                  <a:cxn ang="0">
                    <a:pos x="3" y="5"/>
                  </a:cxn>
                </a:cxnLst>
                <a:rect l="0" t="0" r="r" b="b"/>
                <a:pathLst>
                  <a:path w="1158" h="321">
                    <a:moveTo>
                      <a:pt x="3" y="5"/>
                    </a:moveTo>
                    <a:cubicBezTo>
                      <a:pt x="0" y="33"/>
                      <a:pt x="7" y="150"/>
                      <a:pt x="68" y="200"/>
                    </a:cubicBezTo>
                    <a:cubicBezTo>
                      <a:pt x="129" y="250"/>
                      <a:pt x="255" y="289"/>
                      <a:pt x="368" y="305"/>
                    </a:cubicBezTo>
                    <a:cubicBezTo>
                      <a:pt x="481" y="321"/>
                      <a:pt x="619" y="312"/>
                      <a:pt x="748" y="295"/>
                    </a:cubicBezTo>
                    <a:cubicBezTo>
                      <a:pt x="877" y="278"/>
                      <a:pt x="1158" y="202"/>
                      <a:pt x="1143" y="200"/>
                    </a:cubicBezTo>
                    <a:cubicBezTo>
                      <a:pt x="1128" y="198"/>
                      <a:pt x="789" y="269"/>
                      <a:pt x="658" y="280"/>
                    </a:cubicBezTo>
                    <a:cubicBezTo>
                      <a:pt x="527" y="291"/>
                      <a:pt x="444" y="281"/>
                      <a:pt x="358" y="265"/>
                    </a:cubicBezTo>
                    <a:cubicBezTo>
                      <a:pt x="272" y="249"/>
                      <a:pt x="190" y="224"/>
                      <a:pt x="143" y="185"/>
                    </a:cubicBezTo>
                    <a:cubicBezTo>
                      <a:pt x="96" y="146"/>
                      <a:pt x="96" y="60"/>
                      <a:pt x="73" y="30"/>
                    </a:cubicBezTo>
                    <a:cubicBezTo>
                      <a:pt x="50" y="0"/>
                      <a:pt x="18" y="10"/>
                      <a:pt x="3" y="5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3" name="Freeform 21"/>
              <p:cNvSpPr>
                <a:spLocks noChangeAspect="1"/>
              </p:cNvSpPr>
              <p:nvPr/>
            </p:nvSpPr>
            <p:spPr bwMode="auto">
              <a:xfrm>
                <a:off x="750" y="515"/>
                <a:ext cx="153" cy="67"/>
              </a:xfrm>
              <a:custGeom>
                <a:avLst/>
                <a:gdLst/>
                <a:ahLst/>
                <a:cxnLst>
                  <a:cxn ang="0">
                    <a:pos x="20" y="16"/>
                  </a:cxn>
                  <a:cxn ang="0">
                    <a:pos x="5" y="61"/>
                  </a:cxn>
                  <a:cxn ang="0">
                    <a:pos x="50" y="196"/>
                  </a:cxn>
                  <a:cxn ang="0">
                    <a:pos x="195" y="311"/>
                  </a:cxn>
                  <a:cxn ang="0">
                    <a:pos x="485" y="356"/>
                  </a:cxn>
                  <a:cxn ang="0">
                    <a:pos x="735" y="306"/>
                  </a:cxn>
                  <a:cxn ang="0">
                    <a:pos x="500" y="326"/>
                  </a:cxn>
                  <a:cxn ang="0">
                    <a:pos x="230" y="281"/>
                  </a:cxn>
                  <a:cxn ang="0">
                    <a:pos x="105" y="136"/>
                  </a:cxn>
                  <a:cxn ang="0">
                    <a:pos x="85" y="21"/>
                  </a:cxn>
                  <a:cxn ang="0">
                    <a:pos x="20" y="16"/>
                  </a:cxn>
                </a:cxnLst>
                <a:rect l="0" t="0" r="r" b="b"/>
                <a:pathLst>
                  <a:path w="738" h="357">
                    <a:moveTo>
                      <a:pt x="20" y="16"/>
                    </a:moveTo>
                    <a:cubicBezTo>
                      <a:pt x="7" y="23"/>
                      <a:pt x="0" y="31"/>
                      <a:pt x="5" y="61"/>
                    </a:cubicBezTo>
                    <a:cubicBezTo>
                      <a:pt x="10" y="91"/>
                      <a:pt x="18" y="154"/>
                      <a:pt x="50" y="196"/>
                    </a:cubicBezTo>
                    <a:cubicBezTo>
                      <a:pt x="82" y="238"/>
                      <a:pt x="123" y="284"/>
                      <a:pt x="195" y="311"/>
                    </a:cubicBezTo>
                    <a:cubicBezTo>
                      <a:pt x="267" y="338"/>
                      <a:pt x="395" y="357"/>
                      <a:pt x="485" y="356"/>
                    </a:cubicBezTo>
                    <a:cubicBezTo>
                      <a:pt x="575" y="355"/>
                      <a:pt x="732" y="311"/>
                      <a:pt x="735" y="306"/>
                    </a:cubicBezTo>
                    <a:cubicBezTo>
                      <a:pt x="738" y="301"/>
                      <a:pt x="584" y="330"/>
                      <a:pt x="500" y="326"/>
                    </a:cubicBezTo>
                    <a:cubicBezTo>
                      <a:pt x="416" y="322"/>
                      <a:pt x="296" y="313"/>
                      <a:pt x="230" y="281"/>
                    </a:cubicBezTo>
                    <a:cubicBezTo>
                      <a:pt x="164" y="249"/>
                      <a:pt x="129" y="179"/>
                      <a:pt x="105" y="136"/>
                    </a:cubicBezTo>
                    <a:cubicBezTo>
                      <a:pt x="81" y="93"/>
                      <a:pt x="98" y="42"/>
                      <a:pt x="85" y="21"/>
                    </a:cubicBezTo>
                    <a:cubicBezTo>
                      <a:pt x="72" y="0"/>
                      <a:pt x="33" y="9"/>
                      <a:pt x="20" y="16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4" name="Freeform 22"/>
              <p:cNvSpPr>
                <a:spLocks noChangeAspect="1"/>
              </p:cNvSpPr>
              <p:nvPr/>
            </p:nvSpPr>
            <p:spPr bwMode="auto">
              <a:xfrm>
                <a:off x="705" y="461"/>
                <a:ext cx="50" cy="90"/>
              </a:xfrm>
              <a:custGeom>
                <a:avLst/>
                <a:gdLst/>
                <a:ahLst/>
                <a:cxnLst>
                  <a:cxn ang="0">
                    <a:pos x="232" y="446"/>
                  </a:cxn>
                  <a:cxn ang="0">
                    <a:pos x="181" y="470"/>
                  </a:cxn>
                  <a:cxn ang="0">
                    <a:pos x="67" y="407"/>
                  </a:cxn>
                  <a:cxn ang="0">
                    <a:pos x="7" y="251"/>
                  </a:cxn>
                  <a:cxn ang="0">
                    <a:pos x="22" y="74"/>
                  </a:cxn>
                  <a:cxn ang="0">
                    <a:pos x="58" y="14"/>
                  </a:cxn>
                  <a:cxn ang="0">
                    <a:pos x="43" y="161"/>
                  </a:cxn>
                  <a:cxn ang="0">
                    <a:pos x="88" y="290"/>
                  </a:cxn>
                  <a:cxn ang="0">
                    <a:pos x="175" y="386"/>
                  </a:cxn>
                  <a:cxn ang="0">
                    <a:pos x="232" y="404"/>
                  </a:cxn>
                  <a:cxn ang="0">
                    <a:pos x="232" y="446"/>
                  </a:cxn>
                </a:cxnLst>
                <a:rect l="0" t="0" r="r" b="b"/>
                <a:pathLst>
                  <a:path w="241" h="476">
                    <a:moveTo>
                      <a:pt x="232" y="446"/>
                    </a:moveTo>
                    <a:cubicBezTo>
                      <a:pt x="224" y="457"/>
                      <a:pt x="208" y="476"/>
                      <a:pt x="181" y="470"/>
                    </a:cubicBezTo>
                    <a:cubicBezTo>
                      <a:pt x="154" y="464"/>
                      <a:pt x="96" y="443"/>
                      <a:pt x="67" y="407"/>
                    </a:cubicBezTo>
                    <a:cubicBezTo>
                      <a:pt x="38" y="371"/>
                      <a:pt x="14" y="306"/>
                      <a:pt x="7" y="251"/>
                    </a:cubicBezTo>
                    <a:cubicBezTo>
                      <a:pt x="0" y="196"/>
                      <a:pt x="14" y="113"/>
                      <a:pt x="22" y="74"/>
                    </a:cubicBezTo>
                    <a:cubicBezTo>
                      <a:pt x="30" y="35"/>
                      <a:pt x="55" y="0"/>
                      <a:pt x="58" y="14"/>
                    </a:cubicBezTo>
                    <a:cubicBezTo>
                      <a:pt x="61" y="28"/>
                      <a:pt x="38" y="115"/>
                      <a:pt x="43" y="161"/>
                    </a:cubicBezTo>
                    <a:cubicBezTo>
                      <a:pt x="48" y="207"/>
                      <a:pt x="66" y="253"/>
                      <a:pt x="88" y="290"/>
                    </a:cubicBezTo>
                    <a:cubicBezTo>
                      <a:pt x="110" y="327"/>
                      <a:pt x="151" y="367"/>
                      <a:pt x="175" y="386"/>
                    </a:cubicBezTo>
                    <a:cubicBezTo>
                      <a:pt x="199" y="405"/>
                      <a:pt x="223" y="394"/>
                      <a:pt x="232" y="404"/>
                    </a:cubicBezTo>
                    <a:cubicBezTo>
                      <a:pt x="241" y="414"/>
                      <a:pt x="240" y="435"/>
                      <a:pt x="232" y="446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5" name="Freeform 23"/>
              <p:cNvSpPr>
                <a:spLocks noChangeAspect="1"/>
              </p:cNvSpPr>
              <p:nvPr/>
            </p:nvSpPr>
            <p:spPr bwMode="auto">
              <a:xfrm>
                <a:off x="684" y="493"/>
                <a:ext cx="18" cy="57"/>
              </a:xfrm>
              <a:custGeom>
                <a:avLst/>
                <a:gdLst/>
                <a:ahLst/>
                <a:cxnLst>
                  <a:cxn ang="0">
                    <a:pos x="63" y="300"/>
                  </a:cxn>
                  <a:cxn ang="0">
                    <a:pos x="9" y="252"/>
                  </a:cxn>
                  <a:cxn ang="0">
                    <a:pos x="9" y="117"/>
                  </a:cxn>
                  <a:cxn ang="0">
                    <a:pos x="63" y="0"/>
                  </a:cxn>
                  <a:cxn ang="0">
                    <a:pos x="36" y="114"/>
                  </a:cxn>
                  <a:cxn ang="0">
                    <a:pos x="39" y="210"/>
                  </a:cxn>
                  <a:cxn ang="0">
                    <a:pos x="84" y="267"/>
                  </a:cxn>
                  <a:cxn ang="0">
                    <a:pos x="63" y="300"/>
                  </a:cxn>
                </a:cxnLst>
                <a:rect l="0" t="0" r="r" b="b"/>
                <a:pathLst>
                  <a:path w="89" h="302">
                    <a:moveTo>
                      <a:pt x="63" y="300"/>
                    </a:moveTo>
                    <a:cubicBezTo>
                      <a:pt x="51" y="298"/>
                      <a:pt x="18" y="282"/>
                      <a:pt x="9" y="252"/>
                    </a:cubicBezTo>
                    <a:cubicBezTo>
                      <a:pt x="0" y="222"/>
                      <a:pt x="0" y="159"/>
                      <a:pt x="9" y="117"/>
                    </a:cubicBezTo>
                    <a:cubicBezTo>
                      <a:pt x="18" y="75"/>
                      <a:pt x="59" y="0"/>
                      <a:pt x="63" y="0"/>
                    </a:cubicBezTo>
                    <a:cubicBezTo>
                      <a:pt x="67" y="0"/>
                      <a:pt x="40" y="79"/>
                      <a:pt x="36" y="114"/>
                    </a:cubicBezTo>
                    <a:cubicBezTo>
                      <a:pt x="32" y="149"/>
                      <a:pt x="31" y="185"/>
                      <a:pt x="39" y="210"/>
                    </a:cubicBezTo>
                    <a:cubicBezTo>
                      <a:pt x="47" y="235"/>
                      <a:pt x="79" y="252"/>
                      <a:pt x="84" y="267"/>
                    </a:cubicBezTo>
                    <a:cubicBezTo>
                      <a:pt x="89" y="282"/>
                      <a:pt x="75" y="302"/>
                      <a:pt x="63" y="300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6" name="Freeform 24"/>
              <p:cNvSpPr>
                <a:spLocks noChangeAspect="1"/>
              </p:cNvSpPr>
              <p:nvPr/>
            </p:nvSpPr>
            <p:spPr bwMode="auto">
              <a:xfrm>
                <a:off x="714" y="382"/>
                <a:ext cx="104" cy="138"/>
              </a:xfrm>
              <a:custGeom>
                <a:avLst/>
                <a:gdLst/>
                <a:ahLst/>
                <a:cxnLst>
                  <a:cxn ang="0">
                    <a:pos x="205" y="728"/>
                  </a:cxn>
                  <a:cxn ang="0">
                    <a:pos x="61" y="641"/>
                  </a:cxn>
                  <a:cxn ang="0">
                    <a:pos x="13" y="485"/>
                  </a:cxn>
                  <a:cxn ang="0">
                    <a:pos x="139" y="218"/>
                  </a:cxn>
                  <a:cxn ang="0">
                    <a:pos x="361" y="53"/>
                  </a:cxn>
                  <a:cxn ang="0">
                    <a:pos x="493" y="11"/>
                  </a:cxn>
                  <a:cxn ang="0">
                    <a:pos x="301" y="122"/>
                  </a:cxn>
                  <a:cxn ang="0">
                    <a:pos x="172" y="251"/>
                  </a:cxn>
                  <a:cxn ang="0">
                    <a:pos x="91" y="422"/>
                  </a:cxn>
                  <a:cxn ang="0">
                    <a:pos x="97" y="581"/>
                  </a:cxn>
                  <a:cxn ang="0">
                    <a:pos x="265" y="659"/>
                  </a:cxn>
                  <a:cxn ang="0">
                    <a:pos x="205" y="728"/>
                  </a:cxn>
                </a:cxnLst>
                <a:rect l="0" t="0" r="r" b="b"/>
                <a:pathLst>
                  <a:path w="503" h="731">
                    <a:moveTo>
                      <a:pt x="205" y="728"/>
                    </a:moveTo>
                    <a:cubicBezTo>
                      <a:pt x="171" y="725"/>
                      <a:pt x="93" y="682"/>
                      <a:pt x="61" y="641"/>
                    </a:cubicBezTo>
                    <a:cubicBezTo>
                      <a:pt x="29" y="600"/>
                      <a:pt x="0" y="555"/>
                      <a:pt x="13" y="485"/>
                    </a:cubicBezTo>
                    <a:cubicBezTo>
                      <a:pt x="26" y="415"/>
                      <a:pt x="81" y="290"/>
                      <a:pt x="139" y="218"/>
                    </a:cubicBezTo>
                    <a:cubicBezTo>
                      <a:pt x="197" y="146"/>
                      <a:pt x="302" y="88"/>
                      <a:pt x="361" y="53"/>
                    </a:cubicBezTo>
                    <a:cubicBezTo>
                      <a:pt x="420" y="18"/>
                      <a:pt x="503" y="0"/>
                      <a:pt x="493" y="11"/>
                    </a:cubicBezTo>
                    <a:cubicBezTo>
                      <a:pt x="483" y="22"/>
                      <a:pt x="354" y="82"/>
                      <a:pt x="301" y="122"/>
                    </a:cubicBezTo>
                    <a:cubicBezTo>
                      <a:pt x="248" y="162"/>
                      <a:pt x="207" y="201"/>
                      <a:pt x="172" y="251"/>
                    </a:cubicBezTo>
                    <a:cubicBezTo>
                      <a:pt x="137" y="301"/>
                      <a:pt x="104" y="367"/>
                      <a:pt x="91" y="422"/>
                    </a:cubicBezTo>
                    <a:cubicBezTo>
                      <a:pt x="78" y="477"/>
                      <a:pt x="68" y="542"/>
                      <a:pt x="97" y="581"/>
                    </a:cubicBezTo>
                    <a:cubicBezTo>
                      <a:pt x="126" y="620"/>
                      <a:pt x="248" y="636"/>
                      <a:pt x="265" y="659"/>
                    </a:cubicBezTo>
                    <a:cubicBezTo>
                      <a:pt x="282" y="682"/>
                      <a:pt x="239" y="731"/>
                      <a:pt x="205" y="728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7" name="Freeform 25"/>
              <p:cNvSpPr>
                <a:spLocks noChangeAspect="1"/>
              </p:cNvSpPr>
              <p:nvPr/>
            </p:nvSpPr>
            <p:spPr bwMode="auto">
              <a:xfrm>
                <a:off x="981" y="398"/>
                <a:ext cx="1267" cy="162"/>
              </a:xfrm>
              <a:custGeom>
                <a:avLst/>
                <a:gdLst/>
                <a:ahLst/>
                <a:cxnLst>
                  <a:cxn ang="0">
                    <a:pos x="68" y="239"/>
                  </a:cxn>
                  <a:cxn ang="0">
                    <a:pos x="644" y="83"/>
                  </a:cxn>
                  <a:cxn ang="0">
                    <a:pos x="1448" y="8"/>
                  </a:cxn>
                  <a:cxn ang="0">
                    <a:pos x="2276" y="35"/>
                  </a:cxn>
                  <a:cxn ang="0">
                    <a:pos x="3349" y="163"/>
                  </a:cxn>
                  <a:cxn ang="0">
                    <a:pos x="4721" y="463"/>
                  </a:cxn>
                  <a:cxn ang="0">
                    <a:pos x="6086" y="845"/>
                  </a:cxn>
                  <a:cxn ang="0">
                    <a:pos x="4961" y="568"/>
                  </a:cxn>
                  <a:cxn ang="0">
                    <a:pos x="4046" y="350"/>
                  </a:cxn>
                  <a:cxn ang="0">
                    <a:pos x="3101" y="185"/>
                  </a:cxn>
                  <a:cxn ang="0">
                    <a:pos x="2329" y="110"/>
                  </a:cxn>
                  <a:cxn ang="0">
                    <a:pos x="1549" y="88"/>
                  </a:cxn>
                  <a:cxn ang="0">
                    <a:pos x="791" y="163"/>
                  </a:cxn>
                  <a:cxn ang="0">
                    <a:pos x="236" y="305"/>
                  </a:cxn>
                  <a:cxn ang="0">
                    <a:pos x="68" y="239"/>
                  </a:cxn>
                </a:cxnLst>
                <a:rect l="0" t="0" r="r" b="b"/>
                <a:pathLst>
                  <a:path w="6126" h="862">
                    <a:moveTo>
                      <a:pt x="68" y="239"/>
                    </a:moveTo>
                    <a:cubicBezTo>
                      <a:pt x="136" y="202"/>
                      <a:pt x="414" y="121"/>
                      <a:pt x="644" y="83"/>
                    </a:cubicBezTo>
                    <a:cubicBezTo>
                      <a:pt x="874" y="45"/>
                      <a:pt x="1176" y="16"/>
                      <a:pt x="1448" y="8"/>
                    </a:cubicBezTo>
                    <a:cubicBezTo>
                      <a:pt x="1720" y="0"/>
                      <a:pt x="1959" y="9"/>
                      <a:pt x="2276" y="35"/>
                    </a:cubicBezTo>
                    <a:cubicBezTo>
                      <a:pt x="2593" y="61"/>
                      <a:pt x="2942" y="92"/>
                      <a:pt x="3349" y="163"/>
                    </a:cubicBezTo>
                    <a:cubicBezTo>
                      <a:pt x="3756" y="234"/>
                      <a:pt x="4265" y="349"/>
                      <a:pt x="4721" y="463"/>
                    </a:cubicBezTo>
                    <a:cubicBezTo>
                      <a:pt x="5177" y="577"/>
                      <a:pt x="6046" y="828"/>
                      <a:pt x="6086" y="845"/>
                    </a:cubicBezTo>
                    <a:cubicBezTo>
                      <a:pt x="6126" y="862"/>
                      <a:pt x="5301" y="651"/>
                      <a:pt x="4961" y="568"/>
                    </a:cubicBezTo>
                    <a:cubicBezTo>
                      <a:pt x="4621" y="485"/>
                      <a:pt x="4356" y="414"/>
                      <a:pt x="4046" y="350"/>
                    </a:cubicBezTo>
                    <a:cubicBezTo>
                      <a:pt x="3736" y="286"/>
                      <a:pt x="3387" y="225"/>
                      <a:pt x="3101" y="185"/>
                    </a:cubicBezTo>
                    <a:cubicBezTo>
                      <a:pt x="2815" y="145"/>
                      <a:pt x="2588" y="126"/>
                      <a:pt x="2329" y="110"/>
                    </a:cubicBezTo>
                    <a:cubicBezTo>
                      <a:pt x="2070" y="94"/>
                      <a:pt x="1805" y="79"/>
                      <a:pt x="1549" y="88"/>
                    </a:cubicBezTo>
                    <a:cubicBezTo>
                      <a:pt x="1293" y="97"/>
                      <a:pt x="1010" y="127"/>
                      <a:pt x="791" y="163"/>
                    </a:cubicBezTo>
                    <a:cubicBezTo>
                      <a:pt x="572" y="199"/>
                      <a:pt x="356" y="292"/>
                      <a:pt x="236" y="305"/>
                    </a:cubicBezTo>
                    <a:cubicBezTo>
                      <a:pt x="116" y="318"/>
                      <a:pt x="0" y="276"/>
                      <a:pt x="68" y="239"/>
                    </a:cubicBezTo>
                    <a:close/>
                  </a:path>
                </a:pathLst>
              </a:custGeom>
              <a:solidFill>
                <a:srgbClr val="000080">
                  <a:alpha val="50000"/>
                </a:srgbClr>
              </a:solidFill>
              <a:ln w="3175" cmpd="sng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8" name="Freeform 26"/>
              <p:cNvSpPr>
                <a:spLocks noChangeAspect="1"/>
              </p:cNvSpPr>
              <p:nvPr/>
            </p:nvSpPr>
            <p:spPr bwMode="auto">
              <a:xfrm>
                <a:off x="742" y="439"/>
                <a:ext cx="291" cy="90"/>
              </a:xfrm>
              <a:custGeom>
                <a:avLst/>
                <a:gdLst/>
                <a:ahLst/>
                <a:cxnLst>
                  <a:cxn ang="0">
                    <a:pos x="9" y="434"/>
                  </a:cxn>
                  <a:cxn ang="0">
                    <a:pos x="84" y="239"/>
                  </a:cxn>
                  <a:cxn ang="0">
                    <a:pos x="459" y="66"/>
                  </a:cxn>
                  <a:cxn ang="0">
                    <a:pos x="864" y="14"/>
                  </a:cxn>
                  <a:cxn ang="0">
                    <a:pos x="1269" y="6"/>
                  </a:cxn>
                  <a:cxn ang="0">
                    <a:pos x="1404" y="51"/>
                  </a:cxn>
                  <a:cxn ang="0">
                    <a:pos x="1307" y="119"/>
                  </a:cxn>
                  <a:cxn ang="0">
                    <a:pos x="1007" y="254"/>
                  </a:cxn>
                  <a:cxn ang="0">
                    <a:pos x="624" y="389"/>
                  </a:cxn>
                  <a:cxn ang="0">
                    <a:pos x="339" y="464"/>
                  </a:cxn>
                  <a:cxn ang="0">
                    <a:pos x="137" y="471"/>
                  </a:cxn>
                  <a:cxn ang="0">
                    <a:pos x="9" y="434"/>
                  </a:cxn>
                </a:cxnLst>
                <a:rect l="0" t="0" r="r" b="b"/>
                <a:pathLst>
                  <a:path w="1410" h="478">
                    <a:moveTo>
                      <a:pt x="9" y="434"/>
                    </a:moveTo>
                    <a:cubicBezTo>
                      <a:pt x="0" y="395"/>
                      <a:pt x="9" y="300"/>
                      <a:pt x="84" y="239"/>
                    </a:cubicBezTo>
                    <a:cubicBezTo>
                      <a:pt x="159" y="178"/>
                      <a:pt x="329" y="103"/>
                      <a:pt x="459" y="66"/>
                    </a:cubicBezTo>
                    <a:cubicBezTo>
                      <a:pt x="589" y="29"/>
                      <a:pt x="729" y="24"/>
                      <a:pt x="864" y="14"/>
                    </a:cubicBezTo>
                    <a:cubicBezTo>
                      <a:pt x="999" y="4"/>
                      <a:pt x="1179" y="0"/>
                      <a:pt x="1269" y="6"/>
                    </a:cubicBezTo>
                    <a:cubicBezTo>
                      <a:pt x="1359" y="12"/>
                      <a:pt x="1398" y="32"/>
                      <a:pt x="1404" y="51"/>
                    </a:cubicBezTo>
                    <a:cubicBezTo>
                      <a:pt x="1410" y="70"/>
                      <a:pt x="1373" y="85"/>
                      <a:pt x="1307" y="119"/>
                    </a:cubicBezTo>
                    <a:cubicBezTo>
                      <a:pt x="1241" y="153"/>
                      <a:pt x="1121" y="209"/>
                      <a:pt x="1007" y="254"/>
                    </a:cubicBezTo>
                    <a:cubicBezTo>
                      <a:pt x="893" y="299"/>
                      <a:pt x="735" y="354"/>
                      <a:pt x="624" y="389"/>
                    </a:cubicBezTo>
                    <a:cubicBezTo>
                      <a:pt x="513" y="424"/>
                      <a:pt x="420" y="450"/>
                      <a:pt x="339" y="464"/>
                    </a:cubicBezTo>
                    <a:cubicBezTo>
                      <a:pt x="258" y="478"/>
                      <a:pt x="192" y="476"/>
                      <a:pt x="137" y="471"/>
                    </a:cubicBezTo>
                    <a:cubicBezTo>
                      <a:pt x="82" y="466"/>
                      <a:pt x="18" y="473"/>
                      <a:pt x="9" y="434"/>
                    </a:cubicBezTo>
                    <a:close/>
                  </a:path>
                </a:pathLst>
              </a:custGeom>
              <a:solidFill>
                <a:srgbClr val="FFC775"/>
              </a:solidFill>
              <a:ln w="3175" cmpd="sng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59" name="Freeform 27"/>
              <p:cNvSpPr>
                <a:spLocks noChangeAspect="1"/>
              </p:cNvSpPr>
              <p:nvPr/>
            </p:nvSpPr>
            <p:spPr bwMode="auto">
              <a:xfrm>
                <a:off x="835" y="470"/>
                <a:ext cx="44" cy="24"/>
              </a:xfrm>
              <a:custGeom>
                <a:avLst/>
                <a:gdLst/>
                <a:ahLst/>
                <a:cxnLst>
                  <a:cxn ang="0">
                    <a:pos x="116" y="118"/>
                  </a:cxn>
                  <a:cxn ang="0">
                    <a:pos x="38" y="118"/>
                  </a:cxn>
                  <a:cxn ang="0">
                    <a:pos x="2" y="76"/>
                  </a:cxn>
                  <a:cxn ang="0">
                    <a:pos x="50" y="19"/>
                  </a:cxn>
                  <a:cxn ang="0">
                    <a:pos x="137" y="1"/>
                  </a:cxn>
                  <a:cxn ang="0">
                    <a:pos x="200" y="25"/>
                  </a:cxn>
                  <a:cxn ang="0">
                    <a:pos x="194" y="70"/>
                  </a:cxn>
                  <a:cxn ang="0">
                    <a:pos x="116" y="118"/>
                  </a:cxn>
                </a:cxnLst>
                <a:rect l="0" t="0" r="r" b="b"/>
                <a:pathLst>
                  <a:path w="209" h="126">
                    <a:moveTo>
                      <a:pt x="116" y="118"/>
                    </a:moveTo>
                    <a:cubicBezTo>
                      <a:pt x="90" y="126"/>
                      <a:pt x="57" y="125"/>
                      <a:pt x="38" y="118"/>
                    </a:cubicBezTo>
                    <a:cubicBezTo>
                      <a:pt x="19" y="111"/>
                      <a:pt x="0" y="92"/>
                      <a:pt x="2" y="76"/>
                    </a:cubicBezTo>
                    <a:cubicBezTo>
                      <a:pt x="4" y="60"/>
                      <a:pt x="27" y="31"/>
                      <a:pt x="50" y="19"/>
                    </a:cubicBezTo>
                    <a:cubicBezTo>
                      <a:pt x="73" y="7"/>
                      <a:pt x="112" y="0"/>
                      <a:pt x="137" y="1"/>
                    </a:cubicBezTo>
                    <a:cubicBezTo>
                      <a:pt x="162" y="2"/>
                      <a:pt x="191" y="13"/>
                      <a:pt x="200" y="25"/>
                    </a:cubicBezTo>
                    <a:cubicBezTo>
                      <a:pt x="209" y="37"/>
                      <a:pt x="208" y="55"/>
                      <a:pt x="194" y="70"/>
                    </a:cubicBezTo>
                    <a:cubicBezTo>
                      <a:pt x="180" y="85"/>
                      <a:pt x="142" y="110"/>
                      <a:pt x="116" y="118"/>
                    </a:cubicBezTo>
                    <a:close/>
                  </a:path>
                </a:pathLst>
              </a:custGeom>
              <a:solidFill>
                <a:srgbClr val="FFA521"/>
              </a:solidFill>
              <a:ln w="3175" cmpd="sng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4460" name="Freeform 28"/>
              <p:cNvSpPr>
                <a:spLocks noChangeAspect="1"/>
              </p:cNvSpPr>
              <p:nvPr/>
            </p:nvSpPr>
            <p:spPr bwMode="auto">
              <a:xfrm>
                <a:off x="783" y="489"/>
                <a:ext cx="30" cy="18"/>
              </a:xfrm>
              <a:custGeom>
                <a:avLst/>
                <a:gdLst/>
                <a:ahLst/>
                <a:cxnLst>
                  <a:cxn ang="0">
                    <a:pos x="80" y="90"/>
                  </a:cxn>
                  <a:cxn ang="0">
                    <a:pos x="23" y="90"/>
                  </a:cxn>
                  <a:cxn ang="0">
                    <a:pos x="5" y="60"/>
                  </a:cxn>
                  <a:cxn ang="0">
                    <a:pos x="53" y="9"/>
                  </a:cxn>
                  <a:cxn ang="0">
                    <a:pos x="125" y="9"/>
                  </a:cxn>
                  <a:cxn ang="0">
                    <a:pos x="146" y="42"/>
                  </a:cxn>
                  <a:cxn ang="0">
                    <a:pos x="119" y="75"/>
                  </a:cxn>
                  <a:cxn ang="0">
                    <a:pos x="80" y="90"/>
                  </a:cxn>
                </a:cxnLst>
                <a:rect l="0" t="0" r="r" b="b"/>
                <a:pathLst>
                  <a:path w="147" h="95">
                    <a:moveTo>
                      <a:pt x="80" y="90"/>
                    </a:moveTo>
                    <a:cubicBezTo>
                      <a:pt x="64" y="92"/>
                      <a:pt x="35" y="95"/>
                      <a:pt x="23" y="90"/>
                    </a:cubicBezTo>
                    <a:cubicBezTo>
                      <a:pt x="11" y="85"/>
                      <a:pt x="0" y="73"/>
                      <a:pt x="5" y="60"/>
                    </a:cubicBezTo>
                    <a:cubicBezTo>
                      <a:pt x="10" y="47"/>
                      <a:pt x="33" y="18"/>
                      <a:pt x="53" y="9"/>
                    </a:cubicBezTo>
                    <a:cubicBezTo>
                      <a:pt x="73" y="0"/>
                      <a:pt x="110" y="4"/>
                      <a:pt x="125" y="9"/>
                    </a:cubicBezTo>
                    <a:cubicBezTo>
                      <a:pt x="140" y="14"/>
                      <a:pt x="147" y="31"/>
                      <a:pt x="146" y="42"/>
                    </a:cubicBezTo>
                    <a:cubicBezTo>
                      <a:pt x="145" y="53"/>
                      <a:pt x="130" y="66"/>
                      <a:pt x="119" y="75"/>
                    </a:cubicBezTo>
                    <a:cubicBezTo>
                      <a:pt x="108" y="84"/>
                      <a:pt x="98" y="88"/>
                      <a:pt x="80" y="90"/>
                    </a:cubicBezTo>
                    <a:close/>
                  </a:path>
                </a:pathLst>
              </a:custGeom>
              <a:solidFill>
                <a:srgbClr val="FFA521"/>
              </a:solidFill>
              <a:ln w="3175" cmpd="sng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14482" name="Rectangle 50"/>
          <p:cNvSpPr>
            <a:spLocks noChangeArrowheads="1"/>
          </p:cNvSpPr>
          <p:nvPr/>
        </p:nvSpPr>
        <p:spPr bwMode="auto">
          <a:xfrm>
            <a:off x="4687888" y="2200275"/>
            <a:ext cx="3871912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Adaptive Compliant Wing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14288"/>
            <a:ext cx="70104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Conformal Control Surfaces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1376" y="1465225"/>
            <a:ext cx="8521700" cy="52578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Wing.JPG"/>
          <p:cNvPicPr>
            <a:picLocks noChangeAspect="1"/>
          </p:cNvPicPr>
          <p:nvPr/>
        </p:nvPicPr>
        <p:blipFill>
          <a:blip r:embed="rId2"/>
          <a:srcRect l="969" t="1736" r="969" b="1736"/>
          <a:stretch>
            <a:fillRect/>
          </a:stretch>
        </p:blipFill>
        <p:spPr>
          <a:xfrm>
            <a:off x="88579" y="1219200"/>
            <a:ext cx="8966842" cy="49253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i="1" smtClean="0"/>
              <a:t>Trefftz-Plane Induced Drag With Euler Aerodynamics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76200" y="4152900"/>
          <a:ext cx="887094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58" name="Equation" r:id="rId3" imgW="3987800" imgH="482600" progId="Equation.3">
                  <p:embed/>
                </p:oleObj>
              </mc:Choice>
              <mc:Fallback>
                <p:oleObj name="Equation" r:id="rId3" imgW="39878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4152900"/>
                        <a:ext cx="8870945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21"/>
          <p:cNvGraphicFramePr>
            <a:graphicFrameLocks noChangeAspect="1"/>
          </p:cNvGraphicFramePr>
          <p:nvPr/>
        </p:nvGraphicFramePr>
        <p:xfrm>
          <a:off x="39688" y="5403850"/>
          <a:ext cx="4279900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59" name="Equation" r:id="rId5" imgW="3225800" imgH="660400" progId="Equation.3">
                  <p:embed/>
                </p:oleObj>
              </mc:Choice>
              <mc:Fallback>
                <p:oleObj name="Equation" r:id="rId5" imgW="3225800" imgH="6604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5403850"/>
                        <a:ext cx="4279900" cy="839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22"/>
          <p:cNvGraphicFramePr>
            <a:graphicFrameLocks noChangeAspect="1"/>
          </p:cNvGraphicFramePr>
          <p:nvPr/>
        </p:nvGraphicFramePr>
        <p:xfrm>
          <a:off x="4686300" y="5791200"/>
          <a:ext cx="40687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60" name="Equation" r:id="rId7" imgW="1828800" imgH="241200" progId="Equation.3">
                  <p:embed/>
                </p:oleObj>
              </mc:Choice>
              <mc:Fallback>
                <p:oleObj name="Equation" r:id="rId7" imgW="1828800" imgH="241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5791200"/>
                        <a:ext cx="4068763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24"/>
          <p:cNvGraphicFramePr>
            <a:graphicFrameLocks noChangeAspect="1"/>
          </p:cNvGraphicFramePr>
          <p:nvPr/>
        </p:nvGraphicFramePr>
        <p:xfrm>
          <a:off x="6027738" y="1112838"/>
          <a:ext cx="19367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61" name="Equation" r:id="rId9" imgW="139680" imgH="177480" progId="Equation.3">
                  <p:embed/>
                </p:oleObj>
              </mc:Choice>
              <mc:Fallback>
                <p:oleObj name="Equation" r:id="rId9" imgW="139680" imgH="17748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7738" y="1112838"/>
                        <a:ext cx="193675" cy="234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3"/>
          <p:cNvGraphicFramePr>
            <a:graphicFrameLocks noChangeAspect="1"/>
          </p:cNvGraphicFramePr>
          <p:nvPr/>
        </p:nvGraphicFramePr>
        <p:xfrm>
          <a:off x="712788" y="6507163"/>
          <a:ext cx="1738312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562" name="Equation" r:id="rId11" imgW="965200" imgH="177800" progId="Equation.3">
                  <p:embed/>
                </p:oleObj>
              </mc:Choice>
              <mc:Fallback>
                <p:oleObj name="Equation" r:id="rId11" imgW="965200" imgH="177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788" y="6507163"/>
                        <a:ext cx="1738312" cy="306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2" name="TextBox 53"/>
          <p:cNvSpPr txBox="1">
            <a:spLocks noChangeArrowheads="1"/>
          </p:cNvSpPr>
          <p:nvPr/>
        </p:nvSpPr>
        <p:spPr bwMode="auto">
          <a:xfrm>
            <a:off x="2562225" y="6477000"/>
            <a:ext cx="2314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(</a:t>
            </a:r>
            <a:r>
              <a:rPr lang="en-US" sz="1400" dirty="0" err="1" smtClean="0">
                <a:solidFill>
                  <a:srgbClr val="000000"/>
                </a:solidFill>
              </a:rPr>
              <a:t>Kutta-Joukowski</a:t>
            </a:r>
            <a:r>
              <a:rPr lang="en-US" sz="1400" dirty="0" smtClean="0">
                <a:solidFill>
                  <a:srgbClr val="000000"/>
                </a:solidFill>
              </a:rPr>
              <a:t> theorem)</a:t>
            </a:r>
          </a:p>
        </p:txBody>
      </p:sp>
      <p:pic>
        <p:nvPicPr>
          <p:cNvPr id="55" name="Picture 54" descr="TreftzPlaneFigure.JPG"/>
          <p:cNvPicPr>
            <a:picLocks noChangeAspect="1"/>
          </p:cNvPicPr>
          <p:nvPr/>
        </p:nvPicPr>
        <p:blipFill>
          <a:blip r:embed="rId13"/>
          <a:srcRect l="938" t="2667" r="469" b="2667"/>
          <a:stretch>
            <a:fillRect/>
          </a:stretch>
        </p:blipFill>
        <p:spPr>
          <a:xfrm>
            <a:off x="85808" y="1143000"/>
            <a:ext cx="9015263" cy="30462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1F497D"/>
                </a:solidFill>
              </a:rPr>
              <a:t>Optimization Problem</a:t>
            </a:r>
            <a:endParaRPr lang="en-US" b="1" i="1" dirty="0">
              <a:solidFill>
                <a:srgbClr val="1F497D"/>
              </a:solidFill>
            </a:endParaRPr>
          </a:p>
        </p:txBody>
      </p:sp>
      <p:graphicFrame>
        <p:nvGraphicFramePr>
          <p:cNvPr id="324610" name="Object 3"/>
          <p:cNvGraphicFramePr>
            <a:graphicFrameLocks noChangeAspect="1"/>
          </p:cNvGraphicFramePr>
          <p:nvPr/>
        </p:nvGraphicFramePr>
        <p:xfrm>
          <a:off x="381000" y="1312970"/>
          <a:ext cx="5034584" cy="1887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82" name="Equation" r:id="rId3" imgW="2235200" imgH="876300" progId="Equation.3">
                  <p:embed/>
                </p:oleObj>
              </mc:Choice>
              <mc:Fallback>
                <p:oleObj name="Equation" r:id="rId3" imgW="2235200" imgH="876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312970"/>
                        <a:ext cx="5034584" cy="1887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1" name="Object 22"/>
          <p:cNvGraphicFramePr>
            <a:graphicFrameLocks noChangeAspect="1"/>
          </p:cNvGraphicFramePr>
          <p:nvPr/>
        </p:nvGraphicFramePr>
        <p:xfrm>
          <a:off x="533400" y="3200400"/>
          <a:ext cx="4013303" cy="38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83" name="Equation" r:id="rId5" imgW="1993900" imgH="203200" progId="Equation.3">
                  <p:embed/>
                </p:oleObj>
              </mc:Choice>
              <mc:Fallback>
                <p:oleObj name="Equation" r:id="rId5" imgW="1993900" imgH="203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200400"/>
                        <a:ext cx="4013303" cy="38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2" name="Object 22"/>
          <p:cNvGraphicFramePr>
            <a:graphicFrameLocks noChangeAspect="1"/>
          </p:cNvGraphicFramePr>
          <p:nvPr/>
        </p:nvGraphicFramePr>
        <p:xfrm>
          <a:off x="533400" y="3733800"/>
          <a:ext cx="4780341" cy="38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84" name="Equation" r:id="rId7" imgW="2374900" imgH="203200" progId="Equation.3">
                  <p:embed/>
                </p:oleObj>
              </mc:Choice>
              <mc:Fallback>
                <p:oleObj name="Equation" r:id="rId7" imgW="23749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33800"/>
                        <a:ext cx="4780341" cy="3892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3" name="Object 22"/>
          <p:cNvGraphicFramePr>
            <a:graphicFrameLocks noChangeAspect="1"/>
          </p:cNvGraphicFramePr>
          <p:nvPr/>
        </p:nvGraphicFramePr>
        <p:xfrm>
          <a:off x="609600" y="4343400"/>
          <a:ext cx="7693361" cy="7914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85" name="Equation" r:id="rId9" imgW="3873500" imgH="419100" progId="Equation.3">
                  <p:embed/>
                </p:oleObj>
              </mc:Choice>
              <mc:Fallback>
                <p:oleObj name="Equation" r:id="rId9" imgW="3873500" imgH="4191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343400"/>
                        <a:ext cx="7693361" cy="7914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4614" name="Object 6"/>
          <p:cNvGraphicFramePr>
            <a:graphicFrameLocks noChangeAspect="1"/>
          </p:cNvGraphicFramePr>
          <p:nvPr/>
        </p:nvGraphicFramePr>
        <p:xfrm>
          <a:off x="381000" y="5334000"/>
          <a:ext cx="8345488" cy="725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586" name="Equation" r:id="rId11" imgW="4584700" imgH="419100" progId="Equation.3">
                  <p:embed/>
                </p:oleObj>
              </mc:Choice>
              <mc:Fallback>
                <p:oleObj name="Equation" r:id="rId11" imgW="4584700" imgH="4191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5334000"/>
                        <a:ext cx="8345488" cy="7253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381000" y="6248400"/>
            <a:ext cx="8610600" cy="40011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 Transonic Mach #’</a:t>
            </a:r>
            <a:r>
              <a:rPr lang="en-US" sz="2000" b="1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US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Computation of </a:t>
            </a:r>
            <a:r>
              <a:rPr lang="en-US" sz="2000" b="1" i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Lpus</a:t>
            </a:r>
            <a:r>
              <a:rPr lang="en-US" sz="20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requires Euler Solution</a:t>
            </a:r>
            <a:endParaRPr lang="en-US" sz="20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254061"/>
                </a:solidFill>
                <a:latin typeface="Arial"/>
                <a:cs typeface="Arial"/>
              </a:rPr>
              <a:t>SORCER </a:t>
            </a:r>
            <a:r>
              <a:rPr lang="en-US" sz="3600" b="1" i="1" dirty="0" err="1">
                <a:solidFill>
                  <a:srgbClr val="254061"/>
                </a:solidFill>
                <a:latin typeface="Arial"/>
                <a:cs typeface="Arial"/>
              </a:rPr>
              <a:t>Vars</a:t>
            </a:r>
            <a:endParaRPr lang="en-US" sz="3600" b="1" i="1" dirty="0">
              <a:solidFill>
                <a:srgbClr val="254061"/>
              </a:solidFill>
              <a:latin typeface="Arial"/>
              <a:cs typeface="Arial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37338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rial"/>
                <a:cs typeface="Arial"/>
              </a:rPr>
              <a:t>Mathematics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Independent variables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Functions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Composite functions</a:t>
            </a:r>
          </a:p>
          <a:p>
            <a:r>
              <a:rPr lang="en-US" dirty="0" smtClean="0">
                <a:latin typeface="Arial"/>
                <a:cs typeface="Arial"/>
              </a:rPr>
              <a:t>Demand-driven</a:t>
            </a:r>
          </a:p>
          <a:p>
            <a:r>
              <a:rPr lang="en-US" dirty="0" smtClean="0">
                <a:latin typeface="Arial"/>
                <a:cs typeface="Arial"/>
              </a:rPr>
              <a:t>Multi-fidelity</a:t>
            </a:r>
          </a:p>
          <a:p>
            <a:r>
              <a:rPr lang="en-US" dirty="0" smtClean="0">
                <a:latin typeface="Arial"/>
                <a:cs typeface="Arial"/>
              </a:rPr>
              <a:t>Objects in Vars</a:t>
            </a:r>
          </a:p>
          <a:p>
            <a:pPr lvl="1"/>
            <a:r>
              <a:rPr lang="en-US" b="1" dirty="0" smtClean="0">
                <a:latin typeface="Arial"/>
                <a:cs typeface="Arial"/>
              </a:rPr>
              <a:t>Evaluator</a:t>
            </a:r>
          </a:p>
          <a:p>
            <a:pPr lvl="1"/>
            <a:r>
              <a:rPr lang="en-US" b="1" dirty="0" smtClean="0">
                <a:latin typeface="Arial"/>
                <a:cs typeface="Arial"/>
              </a:rPr>
              <a:t>Filter</a:t>
            </a:r>
          </a:p>
          <a:p>
            <a:pPr lvl="1"/>
            <a:r>
              <a:rPr lang="en-US" b="1" dirty="0" smtClean="0">
                <a:latin typeface="Arial"/>
                <a:cs typeface="Arial"/>
              </a:rPr>
              <a:t>Persister</a:t>
            </a:r>
          </a:p>
          <a:p>
            <a:pPr lvl="2"/>
            <a:endParaRPr lang="en-US" dirty="0" smtClean="0">
              <a:latin typeface="Arial"/>
              <a:cs typeface="Arial"/>
            </a:endParaRPr>
          </a:p>
          <a:p>
            <a:pPr lvl="2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4779413" y="1688063"/>
            <a:ext cx="35052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  <a:latin typeface="Calibri"/>
              </a:rPr>
              <a:t>Var: y1v</a:t>
            </a:r>
            <a:endParaRPr lang="en-US" sz="1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8" name="Right Arrow Callout 67"/>
          <p:cNvSpPr/>
          <p:nvPr/>
        </p:nvSpPr>
        <p:spPr>
          <a:xfrm>
            <a:off x="4901879" y="2182375"/>
            <a:ext cx="2392134" cy="54915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3077"/>
            </a:avLst>
          </a:prstGeom>
          <a:ln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evaluator reference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7304588" y="2292870"/>
            <a:ext cx="851573" cy="328164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y1v value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6071529" y="2197277"/>
            <a:ext cx="917685" cy="519351"/>
          </a:xfrm>
          <a:prstGeom prst="ellips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evaluator value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71" name="Straight Connector 26"/>
          <p:cNvCxnSpPr>
            <a:stCxn id="18" idx="0"/>
            <a:endCxn id="68" idx="2"/>
          </p:cNvCxnSpPr>
          <p:nvPr/>
        </p:nvCxnSpPr>
        <p:spPr>
          <a:xfrm rot="16200000" flipV="1">
            <a:off x="5053382" y="3095254"/>
            <a:ext cx="730910" cy="345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688499" y="3462437"/>
            <a:ext cx="2540197" cy="2667453"/>
            <a:chOff x="4871385" y="3831770"/>
            <a:chExt cx="2540197" cy="2667453"/>
          </a:xfrm>
        </p:grpSpPr>
        <p:grpSp>
          <p:nvGrpSpPr>
            <p:cNvPr id="82" name="Group 81"/>
            <p:cNvGrpSpPr/>
            <p:nvPr/>
          </p:nvGrpSpPr>
          <p:grpSpPr>
            <a:xfrm>
              <a:off x="5060269" y="3930196"/>
              <a:ext cx="2351313" cy="2569027"/>
              <a:chOff x="6791100" y="3668486"/>
              <a:chExt cx="2351313" cy="256902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7591196" y="4234554"/>
                <a:ext cx="1464129" cy="1948770"/>
                <a:chOff x="5382985" y="1752600"/>
                <a:chExt cx="1905000" cy="2209800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5382985" y="1752600"/>
                  <a:ext cx="1905000" cy="2209800"/>
                </a:xfrm>
                <a:prstGeom prst="roundRect">
                  <a:avLst>
                    <a:gd name="adj" fmla="val 9849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r>
                    <a:rPr lang="en-US" sz="1400" i="1" dirty="0" smtClean="0">
                      <a:solidFill>
                        <a:prstClr val="white"/>
                      </a:solidFill>
                      <a:latin typeface="Calibri"/>
                    </a:rPr>
                    <a:t>ExertionEvaluator</a:t>
                  </a:r>
                  <a:endParaRPr lang="en-US" sz="140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5553074" y="2146941"/>
                  <a:ext cx="1564822" cy="1077371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400" i="1" dirty="0" smtClean="0">
                      <a:solidFill>
                        <a:prstClr val="black"/>
                      </a:solidFill>
                      <a:latin typeface="Calibri"/>
                    </a:rPr>
                    <a:t>Task</a:t>
                  </a:r>
                  <a:endParaRPr lang="en-US" sz="1400" i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grpSp>
              <p:nvGrpSpPr>
                <p:cNvPr id="78" name="Group 12"/>
                <p:cNvGrpSpPr/>
                <p:nvPr/>
              </p:nvGrpSpPr>
              <p:grpSpPr>
                <a:xfrm>
                  <a:off x="5673654" y="2512642"/>
                  <a:ext cx="1323662" cy="603167"/>
                  <a:chOff x="830778" y="5143500"/>
                  <a:chExt cx="1295400" cy="857250"/>
                </a:xfrm>
              </p:grpSpPr>
              <p:sp>
                <p:nvSpPr>
                  <p:cNvPr id="80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830778" y="561975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none" anchor="ctr" anchorCtr="0">
                    <a:prstTxWarp prst="textNoShape">
                      <a:avLst/>
                    </a:prstTxWarp>
                    <a:flatTx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prstClr val="black"/>
                        </a:solidFill>
                        <a:latin typeface="Calibri"/>
                      </a:rPr>
                      <a:t>Context</a:t>
                    </a:r>
                    <a:endParaRPr lang="en-US" sz="1200" dirty="0">
                      <a:solidFill>
                        <a:prstClr val="black"/>
                      </a:solidFill>
                      <a:latin typeface="Calibri"/>
                      <a:cs typeface="Courier New" pitchFamily="49" charset="0"/>
                    </a:endParaRPr>
                  </a:p>
                </p:txBody>
              </p:sp>
              <p:sp>
                <p:nvSpPr>
                  <p:cNvPr id="81" name="Rounded Rectangle 80"/>
                  <p:cNvSpPr/>
                  <p:nvPr/>
                </p:nvSpPr>
                <p:spPr>
                  <a:xfrm>
                    <a:off x="830778" y="514350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/>
                    <a:r>
                      <a:rPr lang="en-US" sz="1400" dirty="0" smtClean="0">
                        <a:solidFill>
                          <a:prstClr val="white"/>
                        </a:solidFill>
                        <a:latin typeface="Calibri"/>
                      </a:rPr>
                      <a:t>Signature</a:t>
                    </a:r>
                    <a:endParaRPr lang="en-US" sz="140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79" name="Oval 78"/>
                <p:cNvSpPr/>
                <p:nvPr/>
              </p:nvSpPr>
              <p:spPr>
                <a:xfrm>
                  <a:off x="5816847" y="3332246"/>
                  <a:ext cx="1037276" cy="476071"/>
                </a:xfrm>
                <a:prstGeom prst="ellipse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prstClr val="black"/>
                      </a:solidFill>
                      <a:latin typeface="Calibri"/>
                    </a:rPr>
                    <a:t>evaluator value</a:t>
                  </a:r>
                  <a:endParaRPr lang="en-US" sz="11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7264655" y="4016840"/>
                <a:ext cx="1464129" cy="1948770"/>
                <a:chOff x="5382985" y="1752600"/>
                <a:chExt cx="1905000" cy="2209800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5382985" y="1752600"/>
                  <a:ext cx="1905000" cy="2209800"/>
                </a:xfrm>
                <a:prstGeom prst="roundRect">
                  <a:avLst>
                    <a:gd name="adj" fmla="val 9849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r>
                    <a:rPr lang="en-US" sz="1400" i="1" dirty="0" smtClean="0">
                      <a:solidFill>
                        <a:prstClr val="white"/>
                      </a:solidFill>
                      <a:latin typeface="Calibri"/>
                    </a:rPr>
                    <a:t>ExertionEvaluator</a:t>
                  </a:r>
                  <a:endParaRPr lang="en-US" sz="140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5553074" y="2146941"/>
                  <a:ext cx="1564822" cy="1077371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400" i="1" dirty="0" smtClean="0">
                      <a:solidFill>
                        <a:prstClr val="black"/>
                      </a:solidFill>
                      <a:latin typeface="Calibri"/>
                    </a:rPr>
                    <a:t>Task</a:t>
                  </a:r>
                  <a:endParaRPr lang="en-US" sz="1400" i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grpSp>
              <p:nvGrpSpPr>
                <p:cNvPr id="67" name="Group 12"/>
                <p:cNvGrpSpPr/>
                <p:nvPr/>
              </p:nvGrpSpPr>
              <p:grpSpPr>
                <a:xfrm>
                  <a:off x="5673654" y="2512642"/>
                  <a:ext cx="1323662" cy="603167"/>
                  <a:chOff x="830778" y="5143500"/>
                  <a:chExt cx="1295400" cy="857250"/>
                </a:xfrm>
              </p:grpSpPr>
              <p:sp>
                <p:nvSpPr>
                  <p:cNvPr id="73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830778" y="561975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none" anchor="ctr" anchorCtr="0">
                    <a:prstTxWarp prst="textNoShape">
                      <a:avLst/>
                    </a:prstTxWarp>
                    <a:flatTx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prstClr val="black"/>
                        </a:solidFill>
                        <a:latin typeface="Calibri"/>
                      </a:rPr>
                      <a:t>Context</a:t>
                    </a:r>
                    <a:endParaRPr lang="en-US" sz="1200" dirty="0">
                      <a:solidFill>
                        <a:prstClr val="black"/>
                      </a:solidFill>
                      <a:latin typeface="Calibri"/>
                      <a:cs typeface="Courier New" pitchFamily="49" charset="0"/>
                    </a:endParaRPr>
                  </a:p>
                </p:txBody>
              </p:sp>
              <p:sp>
                <p:nvSpPr>
                  <p:cNvPr id="74" name="Rounded Rectangle 73"/>
                  <p:cNvSpPr/>
                  <p:nvPr/>
                </p:nvSpPr>
                <p:spPr>
                  <a:xfrm>
                    <a:off x="830778" y="514350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/>
                    <a:r>
                      <a:rPr lang="en-US" sz="1400" dirty="0" smtClean="0">
                        <a:solidFill>
                          <a:prstClr val="white"/>
                        </a:solidFill>
                        <a:latin typeface="Calibri"/>
                      </a:rPr>
                      <a:t>Signature</a:t>
                    </a:r>
                    <a:endParaRPr lang="en-US" sz="140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72" name="Oval 71"/>
                <p:cNvSpPr/>
                <p:nvPr/>
              </p:nvSpPr>
              <p:spPr>
                <a:xfrm>
                  <a:off x="5816847" y="3332246"/>
                  <a:ext cx="1037276" cy="476071"/>
                </a:xfrm>
                <a:prstGeom prst="ellipse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prstClr val="black"/>
                      </a:solidFill>
                      <a:latin typeface="Calibri"/>
                    </a:rPr>
                    <a:t>evaluator value</a:t>
                  </a:r>
                  <a:endParaRPr lang="en-US" sz="11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938083" y="3788239"/>
                <a:ext cx="1464129" cy="1948770"/>
                <a:chOff x="5382985" y="1752600"/>
                <a:chExt cx="1905000" cy="2209800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5382985" y="1752600"/>
                  <a:ext cx="1905000" cy="2209800"/>
                </a:xfrm>
                <a:prstGeom prst="roundRect">
                  <a:avLst>
                    <a:gd name="adj" fmla="val 9849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r>
                    <a:rPr lang="en-US" sz="1400" i="1" dirty="0" smtClean="0">
                      <a:solidFill>
                        <a:prstClr val="white"/>
                      </a:solidFill>
                      <a:latin typeface="Calibri"/>
                    </a:rPr>
                    <a:t>ExertionEvaluator</a:t>
                  </a:r>
                  <a:endParaRPr lang="en-US" sz="140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5553074" y="2146941"/>
                  <a:ext cx="1564822" cy="1077371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400" i="1" dirty="0" smtClean="0">
                      <a:solidFill>
                        <a:prstClr val="black"/>
                      </a:solidFill>
                      <a:latin typeface="Calibri"/>
                    </a:rPr>
                    <a:t>Task</a:t>
                  </a:r>
                  <a:endParaRPr lang="en-US" sz="1400" i="1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grpSp>
              <p:nvGrpSpPr>
                <p:cNvPr id="31" name="Group 12"/>
                <p:cNvGrpSpPr/>
                <p:nvPr/>
              </p:nvGrpSpPr>
              <p:grpSpPr>
                <a:xfrm>
                  <a:off x="5673654" y="2512642"/>
                  <a:ext cx="1323662" cy="603167"/>
                  <a:chOff x="830778" y="5143500"/>
                  <a:chExt cx="1295400" cy="857250"/>
                </a:xfrm>
              </p:grpSpPr>
              <p:sp>
                <p:nvSpPr>
                  <p:cNvPr id="33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830778" y="561975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none" anchor="ctr" anchorCtr="0">
                    <a:prstTxWarp prst="textNoShape">
                      <a:avLst/>
                    </a:prstTxWarp>
                    <a:flatTx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prstClr val="black"/>
                        </a:solidFill>
                        <a:latin typeface="Calibri"/>
                      </a:rPr>
                      <a:t>Context</a:t>
                    </a:r>
                    <a:endParaRPr lang="en-US" sz="1200" dirty="0">
                      <a:solidFill>
                        <a:prstClr val="black"/>
                      </a:solidFill>
                      <a:latin typeface="Calibri"/>
                      <a:cs typeface="Courier New" pitchFamily="49" charset="0"/>
                    </a:endParaRPr>
                  </a:p>
                </p:txBody>
              </p:sp>
              <p:sp>
                <p:nvSpPr>
                  <p:cNvPr id="34" name="Rounded Rectangle 33"/>
                  <p:cNvSpPr/>
                  <p:nvPr/>
                </p:nvSpPr>
                <p:spPr>
                  <a:xfrm>
                    <a:off x="830778" y="514350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/>
                    <a:r>
                      <a:rPr lang="en-US" sz="1400" dirty="0" smtClean="0">
                        <a:solidFill>
                          <a:prstClr val="white"/>
                        </a:solidFill>
                        <a:latin typeface="Calibri"/>
                      </a:rPr>
                      <a:t>Signature</a:t>
                    </a:r>
                    <a:endParaRPr lang="en-US" sz="140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32" name="Oval 31"/>
                <p:cNvSpPr/>
                <p:nvPr/>
              </p:nvSpPr>
              <p:spPr>
                <a:xfrm>
                  <a:off x="5816847" y="3332246"/>
                  <a:ext cx="1037276" cy="476071"/>
                </a:xfrm>
                <a:prstGeom prst="ellipse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prstClr val="black"/>
                      </a:solidFill>
                      <a:latin typeface="Calibri"/>
                    </a:rPr>
                    <a:t>evaluator value</a:t>
                  </a:r>
                  <a:endParaRPr lang="en-US" sz="1100" dirty="0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35" name="Rectangle 34"/>
              <p:cNvSpPr/>
              <p:nvPr/>
            </p:nvSpPr>
            <p:spPr>
              <a:xfrm>
                <a:off x="6791100" y="3668486"/>
                <a:ext cx="2351313" cy="256902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871385" y="3831770"/>
              <a:ext cx="1464129" cy="1948770"/>
              <a:chOff x="5382985" y="1752600"/>
              <a:chExt cx="1905000" cy="22098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5382985" y="1752600"/>
                <a:ext cx="1905000" cy="2209800"/>
              </a:xfrm>
              <a:prstGeom prst="roundRect">
                <a:avLst>
                  <a:gd name="adj" fmla="val 984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r>
                  <a:rPr lang="en-US" sz="1400" i="1" dirty="0" smtClean="0">
                    <a:solidFill>
                      <a:prstClr val="white"/>
                    </a:solidFill>
                    <a:latin typeface="Calibri"/>
                  </a:rPr>
                  <a:t>ExertionEvaluator</a:t>
                </a:r>
                <a:endParaRPr lang="en-US" sz="140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5553074" y="2146941"/>
                <a:ext cx="1564822" cy="1077371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i="1" dirty="0" smtClean="0">
                    <a:solidFill>
                      <a:prstClr val="black"/>
                    </a:solidFill>
                    <a:latin typeface="Calibri"/>
                  </a:rPr>
                  <a:t>Task</a:t>
                </a:r>
                <a:endParaRPr lang="en-US" sz="1400" i="1" dirty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20" name="Group 12"/>
              <p:cNvGrpSpPr/>
              <p:nvPr/>
            </p:nvGrpSpPr>
            <p:grpSpPr>
              <a:xfrm>
                <a:off x="5673654" y="2512642"/>
                <a:ext cx="1323662" cy="603167"/>
                <a:chOff x="830778" y="5143500"/>
                <a:chExt cx="1295400" cy="857250"/>
              </a:xfrm>
            </p:grpSpPr>
            <p:sp>
              <p:nvSpPr>
                <p:cNvPr id="22" name="AutoShape 37"/>
                <p:cNvSpPr>
                  <a:spLocks noChangeArrowheads="1"/>
                </p:cNvSpPr>
                <p:nvPr/>
              </p:nvSpPr>
              <p:spPr bwMode="auto">
                <a:xfrm>
                  <a:off x="830778" y="5619750"/>
                  <a:ext cx="1295400" cy="381000"/>
                </a:xfrm>
                <a:prstGeom prst="roundRect">
                  <a:avLst>
                    <a:gd name="adj" fmla="val 50000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prstTxWarp prst="textNoShape">
                    <a:avLst/>
                  </a:prstTxWarp>
                  <a:flatTx/>
                </a:bodyPr>
                <a:lstStyle/>
                <a:p>
                  <a:pPr algn="ctr"/>
                  <a:r>
                    <a:rPr lang="en-US" sz="1400" dirty="0" smtClean="0">
                      <a:solidFill>
                        <a:prstClr val="black"/>
                      </a:solidFill>
                      <a:latin typeface="Calibri"/>
                    </a:rPr>
                    <a:t>Context</a:t>
                  </a:r>
                  <a:endParaRPr lang="en-US" sz="1200" dirty="0">
                    <a:solidFill>
                      <a:prstClr val="black"/>
                    </a:solidFill>
                    <a:latin typeface="Calibri"/>
                    <a:cs typeface="Courier New" pitchFamily="49" charset="0"/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830778" y="5143500"/>
                  <a:ext cx="1295400" cy="381000"/>
                </a:xfrm>
                <a:prstGeom prst="roundRect">
                  <a:avLst>
                    <a:gd name="adj" fmla="val 50000"/>
                  </a:avLst>
                </a:prstGeom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r>
                    <a:rPr lang="en-US" sz="1400" dirty="0" smtClean="0">
                      <a:solidFill>
                        <a:prstClr val="white"/>
                      </a:solidFill>
                      <a:latin typeface="Calibri"/>
                    </a:rPr>
                    <a:t>Signature</a:t>
                  </a:r>
                  <a:endParaRPr lang="en-US" sz="140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1" name="Oval 20"/>
              <p:cNvSpPr/>
              <p:nvPr/>
            </p:nvSpPr>
            <p:spPr>
              <a:xfrm>
                <a:off x="5816847" y="3332246"/>
                <a:ext cx="1037276" cy="476071"/>
              </a:xfrm>
              <a:prstGeom prst="ellips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prstClr val="black"/>
                    </a:solidFill>
                    <a:latin typeface="Calibri"/>
                  </a:rPr>
                  <a:t>evaluator value</a:t>
                </a:r>
                <a:endParaRPr lang="en-US" sz="110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7821074" y="4703422"/>
            <a:ext cx="11384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  <a:latin typeface="Calibri"/>
              </a:rPr>
              <a:t>multi-fidelity</a:t>
            </a:r>
            <a:endParaRPr lang="en-US" sz="1400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85" name="Straight Connector 84"/>
          <p:cNvCxnSpPr>
            <a:stCxn id="84" idx="1"/>
            <a:endCxn id="35" idx="3"/>
          </p:cNvCxnSpPr>
          <p:nvPr/>
        </p:nvCxnSpPr>
        <p:spPr>
          <a:xfrm flipH="1" flipV="1">
            <a:off x="7228696" y="4845377"/>
            <a:ext cx="592378" cy="119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604617"/>
      </p:ext>
    </p:extLst>
  </p:cSld>
  <p:clrMapOvr>
    <a:masterClrMapping/>
  </p:clrMapOvr>
  <p:transition xmlns:p14="http://schemas.microsoft.com/office/powerpoint/2010/main" advTm="94085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 txBox="1">
            <a:spLocks noChangeArrowheads="1"/>
          </p:cNvSpPr>
          <p:nvPr/>
        </p:nvSpPr>
        <p:spPr bwMode="auto">
          <a:xfrm>
            <a:off x="1219200" y="0"/>
            <a:ext cx="71628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7625" rIns="91440" bIns="47625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60438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0" cap="none" spc="0" normalizeH="0" baseline="0" noProof="0" dirty="0" smtClean="0">
                <a:ln>
                  <a:noFill/>
                </a:ln>
                <a:solidFill>
                  <a:srgbClr val="0D2B88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Evaluators</a:t>
            </a:r>
            <a:r>
              <a:rPr kumimoji="0" lang="en-US" sz="3200" b="1" i="1" u="none" strike="noStrike" kern="0" cap="none" spc="0" normalizeH="0" noProof="0" dirty="0" smtClean="0">
                <a:ln>
                  <a:noFill/>
                </a:ln>
                <a:solidFill>
                  <a:srgbClr val="0D2B88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for Induced Drag and </a:t>
            </a:r>
            <a:r>
              <a:rPr lang="en-US" sz="3200" b="1" i="1" kern="0" dirty="0" smtClean="0">
                <a:solidFill>
                  <a:srgbClr val="0D2B88"/>
                </a:solidFill>
                <a:latin typeface="Arial"/>
                <a:ea typeface="+mj-ea"/>
                <a:cs typeface="Arial"/>
              </a:rPr>
              <a:t>Sensitivities</a:t>
            </a:r>
            <a:r>
              <a:rPr kumimoji="0" lang="en-US" sz="3200" b="1" i="1" u="none" strike="noStrike" kern="0" cap="none" spc="0" normalizeH="0" noProof="0" dirty="0" smtClean="0">
                <a:ln>
                  <a:noFill/>
                </a:ln>
                <a:solidFill>
                  <a:srgbClr val="0D2B88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endParaRPr kumimoji="0" lang="en-US" sz="3200" b="1" i="1" u="none" strike="noStrike" kern="0" cap="none" spc="0" normalizeH="0" baseline="0" noProof="0" dirty="0" smtClean="0">
              <a:ln>
                <a:noFill/>
              </a:ln>
              <a:solidFill>
                <a:srgbClr val="0D2B88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graphicFrame>
        <p:nvGraphicFramePr>
          <p:cNvPr id="250888" name="Object 3"/>
          <p:cNvGraphicFramePr>
            <a:graphicFrameLocks noChangeAspect="1"/>
          </p:cNvGraphicFramePr>
          <p:nvPr/>
        </p:nvGraphicFramePr>
        <p:xfrm>
          <a:off x="228600" y="1205782"/>
          <a:ext cx="8001000" cy="92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10" name="Equation" r:id="rId3" imgW="3987800" imgH="482600" progId="Equation.3">
                  <p:embed/>
                </p:oleObj>
              </mc:Choice>
              <mc:Fallback>
                <p:oleObj name="Equation" r:id="rId3" imgW="3987800" imgH="482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05782"/>
                        <a:ext cx="8001000" cy="9278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90" name="Object 3"/>
          <p:cNvGraphicFramePr>
            <a:graphicFrameLocks noChangeAspect="1"/>
          </p:cNvGraphicFramePr>
          <p:nvPr/>
        </p:nvGraphicFramePr>
        <p:xfrm>
          <a:off x="5424488" y="2362200"/>
          <a:ext cx="22701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811" name="Equation" r:id="rId5" imgW="101600" imgH="177800" progId="Equation.3">
                  <p:embed/>
                </p:oleObj>
              </mc:Choice>
              <mc:Fallback>
                <p:oleObj name="Equation" r:id="rId5" imgW="101600" imgH="177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488" y="2362200"/>
                        <a:ext cx="227012" cy="377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8"/>
          <p:cNvGrpSpPr/>
          <p:nvPr/>
        </p:nvGrpSpPr>
        <p:grpSpPr>
          <a:xfrm>
            <a:off x="0" y="2895600"/>
            <a:ext cx="8315325" cy="990600"/>
            <a:chOff x="0" y="2971800"/>
            <a:chExt cx="8315325" cy="990600"/>
          </a:xfrm>
        </p:grpSpPr>
        <p:graphicFrame>
          <p:nvGraphicFramePr>
            <p:cNvPr id="3076" name="Object 21"/>
            <p:cNvGraphicFramePr>
              <a:graphicFrameLocks noChangeAspect="1"/>
            </p:cNvGraphicFramePr>
            <p:nvPr/>
          </p:nvGraphicFramePr>
          <p:xfrm>
            <a:off x="1143000" y="3487738"/>
            <a:ext cx="3538537" cy="322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12" name="Equation" r:id="rId7" imgW="2133600" imgH="203200" progId="Equation.3">
                    <p:embed/>
                  </p:oleObj>
                </mc:Choice>
                <mc:Fallback>
                  <p:oleObj name="Equation" r:id="rId7" imgW="2133600" imgH="2032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000" y="3487738"/>
                          <a:ext cx="3538537" cy="3222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22"/>
            <p:cNvGraphicFramePr>
              <a:graphicFrameLocks noChangeAspect="1"/>
            </p:cNvGraphicFramePr>
            <p:nvPr/>
          </p:nvGraphicFramePr>
          <p:xfrm>
            <a:off x="4995862" y="3414713"/>
            <a:ext cx="2549525" cy="547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13" name="Equation" r:id="rId9" imgW="1866900" imgH="419100" progId="Equation.3">
                    <p:embed/>
                  </p:oleObj>
                </mc:Choice>
                <mc:Fallback>
                  <p:oleObj name="Equation" r:id="rId9" imgW="1866900" imgH="4191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5862" y="3414713"/>
                          <a:ext cx="2549525" cy="5476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0" y="2983468"/>
              <a:ext cx="7461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Standard One Point Approximation (SOA)  </a:t>
              </a:r>
              <a:r>
                <a:rPr lang="en-US" dirty="0" smtClean="0"/>
                <a:t>– Perform Euler solutions    </a:t>
              </a:r>
              <a:endParaRPr lang="en-US" dirty="0"/>
            </a:p>
          </p:txBody>
        </p:sp>
        <p:graphicFrame>
          <p:nvGraphicFramePr>
            <p:cNvPr id="250897" name="Object 21"/>
            <p:cNvGraphicFramePr>
              <a:graphicFrameLocks noChangeAspect="1"/>
            </p:cNvGraphicFramePr>
            <p:nvPr/>
          </p:nvGraphicFramePr>
          <p:xfrm>
            <a:off x="6629400" y="2971800"/>
            <a:ext cx="1685925" cy="322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14" name="Equation" r:id="rId11" imgW="1016000" imgH="203200" progId="Equation.3">
                    <p:embed/>
                  </p:oleObj>
                </mc:Choice>
                <mc:Fallback>
                  <p:oleObj name="Equation" r:id="rId11" imgW="1016000" imgH="203200" progId="Equation.3">
                    <p:embed/>
                    <p:pic>
                      <p:nvPicPr>
                        <p:cNvPr id="0" name="Picture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2971800"/>
                          <a:ext cx="1685925" cy="3222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7"/>
          <p:cNvGrpSpPr/>
          <p:nvPr/>
        </p:nvGrpSpPr>
        <p:grpSpPr>
          <a:xfrm>
            <a:off x="49709" y="2272632"/>
            <a:ext cx="8103691" cy="400110"/>
            <a:chOff x="0" y="2272632"/>
            <a:chExt cx="8103691" cy="400110"/>
          </a:xfrm>
        </p:grpSpPr>
        <p:sp>
          <p:nvSpPr>
            <p:cNvPr id="10" name="TextBox 9"/>
            <p:cNvSpPr txBox="1"/>
            <p:nvPr/>
          </p:nvSpPr>
          <p:spPr>
            <a:xfrm>
              <a:off x="0" y="2286000"/>
              <a:ext cx="3917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Exact – Perform Euler solution for 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10200" y="2272632"/>
              <a:ext cx="26934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By FD Euler Solutions </a:t>
              </a:r>
              <a:endParaRPr lang="en-US" sz="2000" dirty="0"/>
            </a:p>
          </p:txBody>
        </p:sp>
        <p:graphicFrame>
          <p:nvGraphicFramePr>
            <p:cNvPr id="250898" name="Object 18"/>
            <p:cNvGraphicFramePr>
              <a:graphicFrameLocks noChangeAspect="1"/>
            </p:cNvGraphicFramePr>
            <p:nvPr/>
          </p:nvGraphicFramePr>
          <p:xfrm>
            <a:off x="3382963" y="2274888"/>
            <a:ext cx="195103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15" name="Equation" r:id="rId13" imgW="838200" imgH="177800" progId="Equation.3">
                    <p:embed/>
                  </p:oleObj>
                </mc:Choice>
                <mc:Fallback>
                  <p:oleObj name="Equation" r:id="rId13" imgW="838200" imgH="177800" progId="Equation.3">
                    <p:embed/>
                    <p:pic>
                      <p:nvPicPr>
                        <p:cNvPr id="0" name="Picture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2963" y="2274888"/>
                          <a:ext cx="1951037" cy="3968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0"/>
          <p:cNvGrpSpPr/>
          <p:nvPr/>
        </p:nvGrpSpPr>
        <p:grpSpPr>
          <a:xfrm>
            <a:off x="152400" y="6019800"/>
            <a:ext cx="7214798" cy="381000"/>
            <a:chOff x="152400" y="6019800"/>
            <a:chExt cx="7214798" cy="381000"/>
          </a:xfrm>
        </p:grpSpPr>
        <p:sp>
          <p:nvSpPr>
            <p:cNvPr id="25" name="TextBox 24"/>
            <p:cNvSpPr txBox="1"/>
            <p:nvPr/>
          </p:nvSpPr>
          <p:spPr>
            <a:xfrm>
              <a:off x="152400" y="6019800"/>
              <a:ext cx="7214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Kriging</a:t>
              </a:r>
              <a:r>
                <a:rPr lang="en-US" dirty="0" smtClean="0"/>
                <a:t> – Perform Euler solutions (hundreds) for         </a:t>
              </a:r>
              <a:r>
                <a:rPr lang="en-US" dirty="0" err="1" smtClean="0"/>
                <a:t>Kriging</a:t>
              </a:r>
              <a:r>
                <a:rPr lang="en-US" dirty="0" smtClean="0"/>
                <a:t> Model   </a:t>
              </a:r>
              <a:endParaRPr lang="en-US" dirty="0"/>
            </a:p>
          </p:txBody>
        </p:sp>
        <p:graphicFrame>
          <p:nvGraphicFramePr>
            <p:cNvPr id="250899" name="Object 3"/>
            <p:cNvGraphicFramePr>
              <a:graphicFrameLocks noChangeAspect="1"/>
            </p:cNvGraphicFramePr>
            <p:nvPr/>
          </p:nvGraphicFramePr>
          <p:xfrm>
            <a:off x="4724400" y="6059487"/>
            <a:ext cx="382587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16" name="Equation" r:id="rId15" imgW="190500" imgH="177800" progId="Equation.3">
                    <p:embed/>
                  </p:oleObj>
                </mc:Choice>
                <mc:Fallback>
                  <p:oleObj name="Equation" r:id="rId15" imgW="190500" imgH="177800" progId="Equation.3">
                    <p:embed/>
                    <p:pic>
                      <p:nvPicPr>
                        <p:cNvPr id="0" name="Picture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4400" y="6059487"/>
                          <a:ext cx="382587" cy="3413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9"/>
          <p:cNvGrpSpPr/>
          <p:nvPr/>
        </p:nvGrpSpPr>
        <p:grpSpPr>
          <a:xfrm>
            <a:off x="55765" y="4191000"/>
            <a:ext cx="8326235" cy="1456009"/>
            <a:chOff x="55765" y="4191000"/>
            <a:chExt cx="8326235" cy="1456009"/>
          </a:xfrm>
        </p:grpSpPr>
        <p:sp>
          <p:nvSpPr>
            <p:cNvPr id="19" name="TextBox 18"/>
            <p:cNvSpPr txBox="1"/>
            <p:nvPr/>
          </p:nvSpPr>
          <p:spPr>
            <a:xfrm>
              <a:off x="55765" y="4191000"/>
              <a:ext cx="7332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Modified One Point Approximation (MOA)  </a:t>
              </a:r>
              <a:r>
                <a:rPr lang="en-US" dirty="0" smtClean="0"/>
                <a:t>– Perform Euler solution </a:t>
              </a:r>
              <a:endParaRPr lang="en-US" dirty="0"/>
            </a:p>
          </p:txBody>
        </p:sp>
        <p:graphicFrame>
          <p:nvGraphicFramePr>
            <p:cNvPr id="250894" name="Object 6"/>
            <p:cNvGraphicFramePr>
              <a:graphicFrameLocks noChangeAspect="1"/>
            </p:cNvGraphicFramePr>
            <p:nvPr/>
          </p:nvGraphicFramePr>
          <p:xfrm>
            <a:off x="762000" y="5334000"/>
            <a:ext cx="4267200" cy="3130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17" name="Equation" r:id="rId17" imgW="2654300" imgH="203200" progId="Equation.3">
                    <p:embed/>
                  </p:oleObj>
                </mc:Choice>
                <mc:Fallback>
                  <p:oleObj name="Equation" r:id="rId17" imgW="2654300" imgH="2032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00" y="5334000"/>
                          <a:ext cx="4267200" cy="3130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0895" name="Object 7"/>
            <p:cNvGraphicFramePr>
              <a:graphicFrameLocks noChangeAspect="1"/>
            </p:cNvGraphicFramePr>
            <p:nvPr/>
          </p:nvGraphicFramePr>
          <p:xfrm>
            <a:off x="685800" y="4648200"/>
            <a:ext cx="5349021" cy="59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18" name="Equation" r:id="rId19" imgW="4178300" imgH="482600" progId="Equation.3">
                    <p:embed/>
                  </p:oleObj>
                </mc:Choice>
                <mc:Fallback>
                  <p:oleObj name="Equation" r:id="rId19" imgW="4178300" imgH="48260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4648200"/>
                          <a:ext cx="5349021" cy="590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0896" name="Object 8"/>
            <p:cNvGraphicFramePr>
              <a:graphicFrameLocks noChangeAspect="1"/>
            </p:cNvGraphicFramePr>
            <p:nvPr/>
          </p:nvGraphicFramePr>
          <p:xfrm>
            <a:off x="6248400" y="4724400"/>
            <a:ext cx="1295400" cy="4640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19" name="Equation" r:id="rId21" imgW="1218960" imgH="457200" progId="Equation.3">
                    <p:embed/>
                  </p:oleObj>
                </mc:Choice>
                <mc:Fallback>
                  <p:oleObj name="Equation" r:id="rId21" imgW="1218960" imgH="4572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8400" y="4724400"/>
                          <a:ext cx="1295400" cy="4640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0900" name="Object 20"/>
            <p:cNvGraphicFramePr>
              <a:graphicFrameLocks noChangeAspect="1"/>
            </p:cNvGraphicFramePr>
            <p:nvPr/>
          </p:nvGraphicFramePr>
          <p:xfrm>
            <a:off x="6629400" y="4260030"/>
            <a:ext cx="1752600" cy="2505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0820" name="Equation" r:id="rId23" imgW="1358900" imgH="203200" progId="Equation.3">
                    <p:embed/>
                  </p:oleObj>
                </mc:Choice>
                <mc:Fallback>
                  <p:oleObj name="Equation" r:id="rId23" imgW="1358900" imgH="20320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4260030"/>
                          <a:ext cx="1752600" cy="2505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Induced Drag Optimization Model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676515" y="6328010"/>
            <a:ext cx="128707" cy="99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533400" y="6400800"/>
            <a:ext cx="2362200" cy="1524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09600" y="6553200"/>
            <a:ext cx="2743200" cy="1397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057400" y="2590800"/>
            <a:ext cx="533400" cy="1524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209800" y="2895600"/>
            <a:ext cx="533400" cy="1524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070100" y="3187700"/>
            <a:ext cx="533400" cy="1524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993900" y="3492500"/>
            <a:ext cx="533400" cy="1524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409700" y="4140200"/>
            <a:ext cx="1143000" cy="762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435100" y="4445000"/>
            <a:ext cx="1143000" cy="762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397000" y="4762500"/>
            <a:ext cx="1143000" cy="762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371600" y="5334000"/>
            <a:ext cx="1447800" cy="101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346200" y="5664200"/>
            <a:ext cx="1447800" cy="1016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33400" y="1524000"/>
            <a:ext cx="3200400" cy="6096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549400" y="2286000"/>
            <a:ext cx="228600" cy="15240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524000" y="3848100"/>
            <a:ext cx="304800" cy="762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3400" y="1148001"/>
            <a:ext cx="83058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OptimizationModel</a:t>
            </a:r>
            <a:r>
              <a:rPr lang="en-US" sz="1000" dirty="0" smtClean="0"/>
              <a:t> </a:t>
            </a:r>
            <a:r>
              <a:rPr lang="en-US" sz="1000" dirty="0" err="1" smtClean="0"/>
              <a:t>omodel</a:t>
            </a:r>
            <a:r>
              <a:rPr lang="en-US" sz="1000" dirty="0" smtClean="0"/>
              <a:t> = </a:t>
            </a:r>
            <a:r>
              <a:rPr lang="en-US" sz="1000" i="1" dirty="0" err="1" smtClean="0"/>
              <a:t>optimizationModel("Induced</a:t>
            </a:r>
            <a:r>
              <a:rPr lang="en-US" sz="1000" i="1" dirty="0" smtClean="0"/>
              <a:t> Drag", </a:t>
            </a:r>
          </a:p>
          <a:p>
            <a:endParaRPr lang="en-US" sz="1000" i="1" dirty="0" smtClean="0"/>
          </a:p>
          <a:p>
            <a:r>
              <a:rPr lang="en-US" sz="1000" i="1" dirty="0" smtClean="0"/>
              <a:t>designVars(vars(loop("i",1,20),"beta$i$", 0.0, -10.0, 10.0)), </a:t>
            </a:r>
          </a:p>
          <a:p>
            <a:r>
              <a:rPr lang="en-US" sz="1000" i="1" dirty="0" smtClean="0"/>
              <a:t>linkedVars(names(loop("i",21,40),"betal$i$")),</a:t>
            </a:r>
          </a:p>
          <a:p>
            <a:r>
              <a:rPr lang="en-US" sz="1000" i="1" dirty="0" err="1" smtClean="0"/>
              <a:t>designVars(var("alpha</a:t>
            </a:r>
            <a:r>
              <a:rPr lang="en-US" sz="1000" i="1" dirty="0" smtClean="0"/>
              <a:t>", 5.0, -5.0, 10.0)),</a:t>
            </a:r>
          </a:p>
          <a:p>
            <a:r>
              <a:rPr lang="en-US" sz="1000" i="1" dirty="0" err="1" smtClean="0"/>
              <a:t>designVars("mach</a:t>
            </a:r>
            <a:r>
              <a:rPr lang="en-US" sz="1000" i="1" dirty="0" smtClean="0"/>
              <a:t>", "gamma", "</a:t>
            </a:r>
            <a:r>
              <a:rPr lang="en-US" sz="1000" i="1" dirty="0" err="1" smtClean="0"/>
              <a:t>pstatic</a:t>
            </a:r>
            <a:r>
              <a:rPr lang="en-US" sz="1000" i="1" dirty="0" smtClean="0"/>
              <a:t>"),</a:t>
            </a:r>
          </a:p>
          <a:p>
            <a:endParaRPr lang="en-US" sz="1000" dirty="0" smtClean="0"/>
          </a:p>
          <a:p>
            <a:r>
              <a:rPr lang="en-US" sz="1000" i="1" dirty="0" err="1" smtClean="0"/>
              <a:t>responseVars(var("DI</a:t>
            </a:r>
            <a:r>
              <a:rPr lang="en-US" sz="1000" i="1" dirty="0" smtClean="0"/>
              <a:t>",</a:t>
            </a:r>
          </a:p>
          <a:p>
            <a:r>
              <a:rPr lang="en-US" sz="1000" i="1" dirty="0" smtClean="0"/>
              <a:t>           realization(</a:t>
            </a:r>
          </a:p>
          <a:p>
            <a:r>
              <a:rPr lang="en-US" sz="1000" i="1" dirty="0" smtClean="0"/>
              <a:t>                             </a:t>
            </a:r>
            <a:r>
              <a:rPr lang="en-US" sz="1000" i="1" dirty="0" err="1" smtClean="0"/>
              <a:t>evaluation("DIExacte</a:t>
            </a:r>
            <a:r>
              <a:rPr lang="en-US" sz="1000" i="1" dirty="0" smtClean="0"/>
              <a:t>", </a:t>
            </a:r>
          </a:p>
          <a:p>
            <a:r>
              <a:rPr lang="en-US" sz="1000" i="1" dirty="0" smtClean="0"/>
              <a:t>	               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gradient("DIExacteg1"))), </a:t>
            </a:r>
          </a:p>
          <a:p>
            <a:r>
              <a:rPr lang="en-US" sz="1000" dirty="0" smtClean="0"/>
              <a:t>    	   </a:t>
            </a:r>
            <a:r>
              <a:rPr lang="en-US" sz="1000" i="1" dirty="0" err="1" smtClean="0"/>
              <a:t>evaluation("DISOAe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gradient("DISOAeg1"))), </a:t>
            </a:r>
          </a:p>
          <a:p>
            <a:r>
              <a:rPr lang="en-US" sz="1000" dirty="0" smtClean="0"/>
              <a:t>                             </a:t>
            </a:r>
            <a:r>
              <a:rPr lang="en-US" sz="1000" i="1" dirty="0" err="1" smtClean="0"/>
              <a:t>evaluation("DIMOAe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gradient("DIMOAeg1"))),</a:t>
            </a:r>
          </a:p>
          <a:p>
            <a:r>
              <a:rPr lang="en-US" sz="1000" dirty="0" smtClean="0"/>
              <a:t>                             </a:t>
            </a:r>
            <a:r>
              <a:rPr lang="en-US" sz="1000" i="1" dirty="0" err="1" smtClean="0"/>
              <a:t>evaluation("DIKrige</a:t>
            </a:r>
            <a:r>
              <a:rPr lang="en-US" sz="1000" i="1" dirty="0" smtClean="0"/>
              <a:t>",</a:t>
            </a:r>
          </a:p>
          <a:p>
            <a:r>
              <a:rPr lang="en-US" sz="1000" dirty="0" smtClean="0"/>
              <a:t>  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gradient("DIKrigeg1")))))),</a:t>
            </a:r>
            <a:endParaRPr lang="en-US" sz="1000" dirty="0" smtClean="0"/>
          </a:p>
          <a:p>
            <a:r>
              <a:rPr lang="en-US" sz="1000" i="1" dirty="0" err="1" smtClean="0"/>
              <a:t>responseVars(var("LT</a:t>
            </a:r>
            <a:r>
              <a:rPr lang="en-US" sz="1000" i="1" dirty="0" smtClean="0"/>
              <a:t>",</a:t>
            </a:r>
          </a:p>
          <a:p>
            <a:r>
              <a:rPr lang="en-US" sz="1000" i="1" dirty="0" smtClean="0"/>
              <a:t>          realization(</a:t>
            </a:r>
          </a:p>
          <a:p>
            <a:r>
              <a:rPr lang="en-US" sz="1000" i="1" dirty="0" smtClean="0"/>
              <a:t>                            </a:t>
            </a:r>
            <a:r>
              <a:rPr lang="en-US" sz="1000" i="1" dirty="0" err="1" smtClean="0"/>
              <a:t>evaluation("LTExacte</a:t>
            </a:r>
            <a:r>
              <a:rPr lang="en-US" sz="1000" i="1" dirty="0" smtClean="0"/>
              <a:t>", </a:t>
            </a:r>
          </a:p>
          <a:p>
            <a:r>
              <a:rPr lang="en-US" sz="1000" i="1" dirty="0" smtClean="0"/>
              <a:t>                                     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gradient("LTExacteg1"))), </a:t>
            </a:r>
          </a:p>
          <a:p>
            <a:r>
              <a:rPr lang="en-US" sz="1000" i="1" dirty="0" smtClean="0"/>
              <a:t>                            </a:t>
            </a:r>
            <a:r>
              <a:rPr lang="en-US" sz="1000" i="1" dirty="0" err="1" smtClean="0"/>
              <a:t>evaluation("LTSOAe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gradient("LTSOAeg1"))), </a:t>
            </a:r>
          </a:p>
          <a:p>
            <a:r>
              <a:rPr lang="en-US" sz="1000" dirty="0" smtClean="0"/>
              <a:t>                            </a:t>
            </a:r>
            <a:r>
              <a:rPr lang="en-US" sz="1000" i="1" dirty="0" err="1" smtClean="0"/>
              <a:t>evaluation("LTMOAe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 </a:t>
            </a:r>
            <a:r>
              <a:rPr lang="en-US" sz="1000" i="1" dirty="0" smtClean="0"/>
              <a:t>differentiation(wrt(names(loop("i",1,20),"beta$i$"), "</a:t>
            </a:r>
            <a:r>
              <a:rPr lang="en-US" sz="1000" i="1" dirty="0" err="1" smtClean="0"/>
              <a:t>alpha","q</a:t>
            </a:r>
            <a:r>
              <a:rPr lang="en-US" sz="1000" i="1" dirty="0" smtClean="0"/>
              <a:t>"), gradient("LTMOAeg1")))))),</a:t>
            </a:r>
            <a:endParaRPr lang="en-US" sz="1000" dirty="0" smtClean="0"/>
          </a:p>
          <a:p>
            <a:r>
              <a:rPr lang="en-US" sz="1000" i="1" dirty="0" smtClean="0"/>
              <a:t>responseVars(loop("i",1,20),"Lpus$i$",</a:t>
            </a:r>
          </a:p>
          <a:p>
            <a:r>
              <a:rPr lang="en-US" sz="1000" i="1" dirty="0" smtClean="0"/>
              <a:t>         realization( </a:t>
            </a:r>
          </a:p>
          <a:p>
            <a:r>
              <a:rPr lang="en-US" sz="1000" dirty="0" smtClean="0"/>
              <a:t>                           </a:t>
            </a:r>
            <a:r>
              <a:rPr lang="en-US" sz="1000" i="1" dirty="0" err="1" smtClean="0"/>
              <a:t>evaluation("Lpus$i$Exacte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</a:t>
            </a:r>
            <a:r>
              <a:rPr lang="en-US" sz="1000" i="1" dirty="0" smtClean="0"/>
              <a:t>differentiation(wrt(names(loop("k",1,20),"beta$k$"), "alpha"), gradient("Lpus$i$Exacteg1"))),     </a:t>
            </a:r>
          </a:p>
          <a:p>
            <a:r>
              <a:rPr lang="en-US" sz="1000" dirty="0" smtClean="0"/>
              <a:t>                           </a:t>
            </a:r>
            <a:r>
              <a:rPr lang="en-US" sz="1000" i="1" dirty="0" err="1" smtClean="0"/>
              <a:t>evaluation("Lpus$i$SOAe</a:t>
            </a:r>
            <a:r>
              <a:rPr lang="en-US" sz="1000" i="1" dirty="0" smtClean="0"/>
              <a:t>", </a:t>
            </a:r>
          </a:p>
          <a:p>
            <a:r>
              <a:rPr lang="en-US" sz="1000" dirty="0" smtClean="0"/>
              <a:t>                                   </a:t>
            </a:r>
            <a:r>
              <a:rPr lang="en-US" sz="1000" i="1" dirty="0" smtClean="0"/>
              <a:t>differentiation(wrt(names(loop("k",1,20),"beta$k$"), "alpha"), gradient("Lpus$i$SOAeg1"))))),     </a:t>
            </a:r>
            <a:endParaRPr lang="en-US" sz="1000" dirty="0" smtClean="0"/>
          </a:p>
          <a:p>
            <a:r>
              <a:rPr lang="en-US" sz="1000" i="1" dirty="0" err="1" smtClean="0"/>
              <a:t>responseVars(var("q</a:t>
            </a:r>
            <a:r>
              <a:rPr lang="en-US" sz="1000" i="1" dirty="0" smtClean="0"/>
              <a:t>",</a:t>
            </a:r>
          </a:p>
          <a:p>
            <a:r>
              <a:rPr lang="en-US" sz="1000" i="1" dirty="0" smtClean="0"/>
              <a:t>      </a:t>
            </a:r>
            <a:r>
              <a:rPr lang="en-US" sz="1000" i="1" dirty="0" err="1" smtClean="0"/>
              <a:t>realization(evaluation("qExact</a:t>
            </a:r>
            <a:r>
              <a:rPr lang="en-US" sz="1000" i="1" dirty="0" smtClean="0"/>
              <a:t>", </a:t>
            </a:r>
            <a:r>
              <a:rPr lang="en-US" sz="1000" i="1" dirty="0" err="1" smtClean="0"/>
              <a:t>differentiation(wrt("mach","gamma","pstatic</a:t>
            </a:r>
            <a:r>
              <a:rPr lang="en-US" sz="1000" i="1" dirty="0" smtClean="0"/>
              <a:t>"), gradient("qExactg1")))))),</a:t>
            </a:r>
          </a:p>
          <a:p>
            <a:endParaRPr lang="en-US" sz="1000" i="1" dirty="0" smtClean="0"/>
          </a:p>
          <a:p>
            <a:r>
              <a:rPr lang="en-US" sz="1000" i="1" dirty="0" err="1" smtClean="0"/>
              <a:t>objectiveVars(var("DIo</a:t>
            </a:r>
            <a:r>
              <a:rPr lang="en-US" sz="1000" i="1" dirty="0" smtClean="0"/>
              <a:t>", "DI", </a:t>
            </a:r>
            <a:r>
              <a:rPr lang="en-US" sz="1000" i="1" dirty="0" err="1" smtClean="0"/>
              <a:t>Target.min</a:t>
            </a:r>
            <a:r>
              <a:rPr lang="en-US" sz="1000" i="1" dirty="0" smtClean="0"/>
              <a:t> )),</a:t>
            </a:r>
          </a:p>
          <a:p>
            <a:r>
              <a:rPr lang="en-US" sz="1000" i="1" dirty="0" err="1" smtClean="0"/>
              <a:t>constraintVars(var("LTc</a:t>
            </a:r>
            <a:r>
              <a:rPr lang="en-US" sz="1000" i="1" dirty="0" smtClean="0"/>
              <a:t>", "LT", </a:t>
            </a:r>
            <a:r>
              <a:rPr lang="en-US" sz="1000" i="1" dirty="0" err="1" smtClean="0"/>
              <a:t>Relation.eq</a:t>
            </a:r>
            <a:r>
              <a:rPr lang="en-US" sz="1000" i="1" dirty="0" smtClean="0"/>
              <a:t>, 1000.0))</a:t>
            </a:r>
          </a:p>
          <a:p>
            <a:r>
              <a:rPr lang="en-US" sz="1000" dirty="0" smtClean="0"/>
              <a:t>);</a:t>
            </a:r>
            <a:endParaRPr lang="en-US" sz="1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209" name="Picture 57" descr="illus-se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07013" y="2428875"/>
            <a:ext cx="588962" cy="768350"/>
          </a:xfrm>
          <a:prstGeom prst="rect">
            <a:avLst/>
          </a:prstGeom>
          <a:noFill/>
        </p:spPr>
      </p:pic>
      <p:sp>
        <p:nvSpPr>
          <p:cNvPr id="94515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7239000" cy="1143000"/>
          </a:xfrm>
        </p:spPr>
        <p:txBody>
          <a:bodyPr/>
          <a:lstStyle/>
          <a:p>
            <a:r>
              <a:rPr lang="en-US" sz="2800" b="1" i="1" dirty="0" smtClean="0"/>
              <a:t>SORCER</a:t>
            </a:r>
            <a:r>
              <a:rPr lang="en-US" sz="2800" dirty="0" smtClean="0"/>
              <a:t> Network Configuration</a:t>
            </a:r>
            <a:endParaRPr lang="en-US" sz="2800" b="1" i="1" dirty="0"/>
          </a:p>
        </p:txBody>
      </p:sp>
      <p:pic>
        <p:nvPicPr>
          <p:cNvPr id="945161" name="Picture 9" descr="illus-ser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75" y="2160588"/>
            <a:ext cx="854075" cy="1112837"/>
          </a:xfrm>
          <a:prstGeom prst="rect">
            <a:avLst/>
          </a:prstGeom>
          <a:noFill/>
        </p:spPr>
      </p:pic>
      <p:pic>
        <p:nvPicPr>
          <p:cNvPr id="945165" name="Picture 13" descr="j02857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5413" y="4233863"/>
            <a:ext cx="833437" cy="512762"/>
          </a:xfrm>
          <a:prstGeom prst="rect">
            <a:avLst/>
          </a:prstGeom>
          <a:noFill/>
        </p:spPr>
      </p:pic>
      <p:sp>
        <p:nvSpPr>
          <p:cNvPr id="945174" name="Text Box 22"/>
          <p:cNvSpPr txBox="1">
            <a:spLocks noChangeArrowheads="1"/>
          </p:cNvSpPr>
          <p:nvPr/>
        </p:nvSpPr>
        <p:spPr bwMode="auto">
          <a:xfrm>
            <a:off x="842963" y="5464175"/>
            <a:ext cx="76358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>
                <a:solidFill>
                  <a:srgbClr val="FFFFFF"/>
                </a:solidFill>
              </a:rPr>
              <a:t>SORCER Enables Seamless Access to All Methods, Models, Data, and Computing Resources </a:t>
            </a:r>
          </a:p>
        </p:txBody>
      </p:sp>
      <p:sp>
        <p:nvSpPr>
          <p:cNvPr id="945191" name="Oval 39"/>
          <p:cNvSpPr>
            <a:spLocks noChangeArrowheads="1"/>
          </p:cNvSpPr>
          <p:nvPr/>
        </p:nvSpPr>
        <p:spPr bwMode="auto">
          <a:xfrm>
            <a:off x="2774950" y="2890838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198" name="Oval 46"/>
          <p:cNvSpPr>
            <a:spLocks noChangeArrowheads="1"/>
          </p:cNvSpPr>
          <p:nvPr/>
        </p:nvSpPr>
        <p:spPr bwMode="auto">
          <a:xfrm>
            <a:off x="5499100" y="2889250"/>
            <a:ext cx="152400" cy="762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0" name="Oval 48"/>
          <p:cNvSpPr>
            <a:spLocks noChangeArrowheads="1"/>
          </p:cNvSpPr>
          <p:nvPr/>
        </p:nvSpPr>
        <p:spPr bwMode="auto">
          <a:xfrm>
            <a:off x="4052888" y="4464050"/>
            <a:ext cx="152400" cy="76200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2" name="Oval 50"/>
          <p:cNvSpPr>
            <a:spLocks noChangeArrowheads="1"/>
          </p:cNvSpPr>
          <p:nvPr/>
        </p:nvSpPr>
        <p:spPr bwMode="auto">
          <a:xfrm>
            <a:off x="4243388" y="4310063"/>
            <a:ext cx="1524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07" name="Text Box 55"/>
          <p:cNvSpPr txBox="1">
            <a:spLocks noChangeArrowheads="1"/>
          </p:cNvSpPr>
          <p:nvPr/>
        </p:nvSpPr>
        <p:spPr bwMode="auto">
          <a:xfrm>
            <a:off x="976313" y="2736850"/>
            <a:ext cx="1449387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AVUS Provider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Euler Drag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Calculations</a:t>
            </a:r>
          </a:p>
        </p:txBody>
      </p:sp>
      <p:sp>
        <p:nvSpPr>
          <p:cNvPr id="945208" name="Text Box 56"/>
          <p:cNvSpPr txBox="1">
            <a:spLocks noChangeArrowheads="1"/>
          </p:cNvSpPr>
          <p:nvPr/>
        </p:nvSpPr>
        <p:spPr bwMode="auto">
          <a:xfrm>
            <a:off x="923925" y="1924050"/>
            <a:ext cx="35115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Coalescence – Linux Beau Wolf Cluster</a:t>
            </a:r>
          </a:p>
        </p:txBody>
      </p:sp>
      <p:sp>
        <p:nvSpPr>
          <p:cNvPr id="945210" name="Text Box 58"/>
          <p:cNvSpPr txBox="1">
            <a:spLocks noChangeArrowheads="1"/>
          </p:cNvSpPr>
          <p:nvPr/>
        </p:nvSpPr>
        <p:spPr bwMode="auto">
          <a:xfrm>
            <a:off x="5894388" y="2544763"/>
            <a:ext cx="25908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Numerical Analysis Provider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Gradient Calculations</a:t>
            </a:r>
          </a:p>
        </p:txBody>
      </p:sp>
      <p:sp>
        <p:nvSpPr>
          <p:cNvPr id="945211" name="Text Box 59"/>
          <p:cNvSpPr txBox="1">
            <a:spLocks noChangeArrowheads="1"/>
          </p:cNvSpPr>
          <p:nvPr/>
        </p:nvSpPr>
        <p:spPr bwMode="auto">
          <a:xfrm>
            <a:off x="5348288" y="2044700"/>
            <a:ext cx="18891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Nelson – SGI Irix 6.5</a:t>
            </a:r>
          </a:p>
        </p:txBody>
      </p:sp>
      <p:sp>
        <p:nvSpPr>
          <p:cNvPr id="945212" name="Text Box 60"/>
          <p:cNvSpPr txBox="1">
            <a:spLocks noChangeArrowheads="1"/>
          </p:cNvSpPr>
          <p:nvPr/>
        </p:nvSpPr>
        <p:spPr bwMode="auto">
          <a:xfrm>
            <a:off x="3303588" y="3811588"/>
            <a:ext cx="208438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DNA – Linux Desk Top</a:t>
            </a:r>
          </a:p>
        </p:txBody>
      </p:sp>
      <p:sp>
        <p:nvSpPr>
          <p:cNvPr id="945214" name="Text Box 62"/>
          <p:cNvSpPr txBox="1">
            <a:spLocks noChangeArrowheads="1"/>
          </p:cNvSpPr>
          <p:nvPr/>
        </p:nvSpPr>
        <p:spPr bwMode="auto">
          <a:xfrm>
            <a:off x="4703763" y="4157663"/>
            <a:ext cx="2027237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Optimization Provider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Approximations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CONMIN Optimization</a:t>
            </a:r>
          </a:p>
        </p:txBody>
      </p:sp>
      <p:sp>
        <p:nvSpPr>
          <p:cNvPr id="945215" name="Text Box 63"/>
          <p:cNvSpPr txBox="1">
            <a:spLocks noChangeArrowheads="1"/>
          </p:cNvSpPr>
          <p:nvPr/>
        </p:nvSpPr>
        <p:spPr bwMode="auto">
          <a:xfrm>
            <a:off x="3243263" y="4425950"/>
            <a:ext cx="6762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945216" name="Line 64"/>
          <p:cNvSpPr>
            <a:spLocks noChangeShapeType="1"/>
          </p:cNvSpPr>
          <p:nvPr/>
        </p:nvSpPr>
        <p:spPr bwMode="auto">
          <a:xfrm flipV="1">
            <a:off x="4379913" y="2968625"/>
            <a:ext cx="1190625" cy="134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7" name="Line 65"/>
          <p:cNvSpPr>
            <a:spLocks noChangeShapeType="1"/>
          </p:cNvSpPr>
          <p:nvPr/>
        </p:nvSpPr>
        <p:spPr bwMode="auto">
          <a:xfrm flipH="1">
            <a:off x="2921000" y="2928938"/>
            <a:ext cx="24955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8" name="Line 66"/>
          <p:cNvSpPr>
            <a:spLocks noChangeShapeType="1"/>
          </p:cNvSpPr>
          <p:nvPr/>
        </p:nvSpPr>
        <p:spPr bwMode="auto">
          <a:xfrm flipH="1" flipV="1">
            <a:off x="2882900" y="3044825"/>
            <a:ext cx="1381125" cy="1266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19" name="Line 67"/>
          <p:cNvSpPr>
            <a:spLocks noChangeShapeType="1"/>
          </p:cNvSpPr>
          <p:nvPr/>
        </p:nvSpPr>
        <p:spPr bwMode="auto">
          <a:xfrm flipV="1">
            <a:off x="4149725" y="4389438"/>
            <a:ext cx="114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45220" name="Text Box 68"/>
          <p:cNvSpPr txBox="1">
            <a:spLocks noChangeArrowheads="1"/>
          </p:cNvSpPr>
          <p:nvPr/>
        </p:nvSpPr>
        <p:spPr bwMode="auto">
          <a:xfrm>
            <a:off x="269875" y="6346825"/>
            <a:ext cx="72564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</a:rPr>
              <a:t>Sobolewski, M., Kolonay, R “Federated Grid Computing with Interactive Service-oriented Programming,” International Journal of Concurrent Engineering: Research &amp; Applications, Vol. 14, No 1 2006 pp. 55-66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00" b="1" i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266" name="Picture 2" descr="Wing Geometr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21600000">
            <a:off x="1614488" y="2660650"/>
            <a:ext cx="4906962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7289" name="Rectangle 25"/>
          <p:cNvSpPr>
            <a:spLocks noChangeArrowheads="1"/>
          </p:cNvSpPr>
          <p:nvPr/>
        </p:nvSpPr>
        <p:spPr bwMode="auto">
          <a:xfrm>
            <a:off x="1922463" y="4695825"/>
            <a:ext cx="882650" cy="498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Example Case</a:t>
            </a:r>
          </a:p>
        </p:txBody>
      </p:sp>
      <p:sp>
        <p:nvSpPr>
          <p:cNvPr id="907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23925" y="1163638"/>
            <a:ext cx="7337425" cy="1190625"/>
          </a:xfrm>
        </p:spPr>
        <p:txBody>
          <a:bodyPr>
            <a:normAutofit fontScale="85000" lnSpcReduction="10000"/>
          </a:bodyPr>
          <a:lstStyle/>
          <a:p>
            <a:pPr algn="ctr">
              <a:lnSpc>
                <a:spcPct val="92000"/>
              </a:lnSpc>
              <a:buSzPct val="150000"/>
              <a:buFontTx/>
              <a:buNone/>
            </a:pPr>
            <a:r>
              <a:rPr lang="en-US" i="1"/>
              <a:t>Goland Wing Planform with a NACA 0006 Airfoil</a:t>
            </a:r>
          </a:p>
          <a:p>
            <a:pPr algn="ctr">
              <a:lnSpc>
                <a:spcPct val="92000"/>
              </a:lnSpc>
              <a:buSzPct val="150000"/>
              <a:buFontTx/>
              <a:buNone/>
            </a:pPr>
            <a:r>
              <a:rPr lang="en-US" i="1"/>
              <a:t>(Euler Calculations- AVUS (1.5 million cells)</a:t>
            </a:r>
          </a:p>
        </p:txBody>
      </p:sp>
      <p:sp>
        <p:nvSpPr>
          <p:cNvPr id="907269" name="Rectangle 5"/>
          <p:cNvSpPr>
            <a:spLocks noChangeArrowheads="1"/>
          </p:cNvSpPr>
          <p:nvPr/>
        </p:nvSpPr>
        <p:spPr bwMode="auto">
          <a:xfrm>
            <a:off x="0" y="3278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71" name="Rectangle 7"/>
          <p:cNvSpPr>
            <a:spLocks noChangeArrowheads="1"/>
          </p:cNvSpPr>
          <p:nvPr/>
        </p:nvSpPr>
        <p:spPr bwMode="auto">
          <a:xfrm>
            <a:off x="0" y="3278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374900" y="3079750"/>
            <a:ext cx="1727200" cy="484188"/>
            <a:chOff x="775" y="2333"/>
            <a:chExt cx="1200" cy="336"/>
          </a:xfrm>
        </p:grpSpPr>
        <p:sp>
          <p:nvSpPr>
            <p:cNvPr id="907276" name="Line 12"/>
            <p:cNvSpPr>
              <a:spLocks noChangeShapeType="1"/>
            </p:cNvSpPr>
            <p:nvPr/>
          </p:nvSpPr>
          <p:spPr bwMode="auto">
            <a:xfrm>
              <a:off x="775" y="2525"/>
              <a:ext cx="144" cy="14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07277" name="Line 13"/>
            <p:cNvSpPr>
              <a:spLocks noChangeShapeType="1"/>
            </p:cNvSpPr>
            <p:nvPr/>
          </p:nvSpPr>
          <p:spPr bwMode="auto">
            <a:xfrm flipV="1">
              <a:off x="919" y="2477"/>
              <a:ext cx="1056" cy="19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07278" name="Line 14"/>
            <p:cNvSpPr>
              <a:spLocks noChangeShapeType="1"/>
            </p:cNvSpPr>
            <p:nvPr/>
          </p:nvSpPr>
          <p:spPr bwMode="auto">
            <a:xfrm flipH="1" flipV="1">
              <a:off x="1831" y="2333"/>
              <a:ext cx="144" cy="144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i="1" smtClean="0">
                <a:solidFill>
                  <a:srgbClr val="000000"/>
                </a:solidFill>
              </a:endParaRPr>
            </a:p>
          </p:txBody>
        </p:sp>
        <p:sp>
          <p:nvSpPr>
            <p:cNvPr id="907279" name="Line 15"/>
            <p:cNvSpPr>
              <a:spLocks noChangeShapeType="1"/>
            </p:cNvSpPr>
            <p:nvPr/>
          </p:nvSpPr>
          <p:spPr bwMode="auto">
            <a:xfrm flipV="1">
              <a:off x="775" y="2333"/>
              <a:ext cx="1056" cy="192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400" b="1" i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907280" name="Rectangle 16"/>
          <p:cNvSpPr>
            <a:spLocks noChangeArrowheads="1"/>
          </p:cNvSpPr>
          <p:nvPr/>
        </p:nvSpPr>
        <p:spPr bwMode="auto">
          <a:xfrm>
            <a:off x="4640263" y="5526088"/>
            <a:ext cx="1190625" cy="1920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82" name="Line 18"/>
          <p:cNvSpPr>
            <a:spLocks noChangeShapeType="1"/>
          </p:cNvSpPr>
          <p:nvPr/>
        </p:nvSpPr>
        <p:spPr bwMode="auto">
          <a:xfrm flipH="1" flipV="1">
            <a:off x="3535363" y="3087688"/>
            <a:ext cx="2265362" cy="21129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83" name="Line 19"/>
          <p:cNvSpPr>
            <a:spLocks noChangeShapeType="1"/>
          </p:cNvSpPr>
          <p:nvPr/>
        </p:nvSpPr>
        <p:spPr bwMode="auto">
          <a:xfrm flipH="1" flipV="1">
            <a:off x="5800725" y="5046663"/>
            <a:ext cx="1498600" cy="384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84" name="Text Box 20"/>
          <p:cNvSpPr txBox="1">
            <a:spLocks noChangeArrowheads="1"/>
          </p:cNvSpPr>
          <p:nvPr/>
        </p:nvSpPr>
        <p:spPr bwMode="auto">
          <a:xfrm>
            <a:off x="5553075" y="5500688"/>
            <a:ext cx="2662238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 20 Control surfaces @ 20% c</a:t>
            </a:r>
          </a:p>
        </p:txBody>
      </p:sp>
      <p:sp>
        <p:nvSpPr>
          <p:cNvPr id="907287" name="Rectangle 23"/>
          <p:cNvSpPr>
            <a:spLocks noChangeArrowheads="1"/>
          </p:cNvSpPr>
          <p:nvPr/>
        </p:nvSpPr>
        <p:spPr bwMode="auto">
          <a:xfrm>
            <a:off x="4840288" y="3659188"/>
            <a:ext cx="1190625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  <p:sp>
        <p:nvSpPr>
          <p:cNvPr id="907286" name="Text Box 22"/>
          <p:cNvSpPr txBox="1">
            <a:spLocks noChangeArrowheads="1"/>
          </p:cNvSpPr>
          <p:nvPr/>
        </p:nvSpPr>
        <p:spPr bwMode="auto">
          <a:xfrm>
            <a:off x="4879975" y="3659188"/>
            <a:ext cx="14636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20 ft semi span</a:t>
            </a:r>
          </a:p>
        </p:txBody>
      </p:sp>
      <p:graphicFrame>
        <p:nvGraphicFramePr>
          <p:cNvPr id="907288" name="Object 24"/>
          <p:cNvGraphicFramePr>
            <a:graphicFrameLocks noChangeAspect="1"/>
          </p:cNvGraphicFramePr>
          <p:nvPr/>
        </p:nvGraphicFramePr>
        <p:xfrm>
          <a:off x="1998663" y="4735513"/>
          <a:ext cx="741362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14" name="Equation" r:id="rId5" imgW="622080" imgH="406080" progId="Equation.3">
                  <p:embed/>
                </p:oleObj>
              </mc:Choice>
              <mc:Fallback>
                <p:oleObj name="Equation" r:id="rId5" imgW="622080" imgH="4060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663" y="4735513"/>
                        <a:ext cx="741362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/>
              <a:t>Modified First Order Taylor Series Approximation</a:t>
            </a:r>
          </a:p>
        </p:txBody>
      </p:sp>
      <p:graphicFrame>
        <p:nvGraphicFramePr>
          <p:cNvPr id="953347" name="Group 3"/>
          <p:cNvGraphicFramePr>
            <a:graphicFrameLocks noGrp="1"/>
          </p:cNvGraphicFramePr>
          <p:nvPr/>
        </p:nvGraphicFramePr>
        <p:xfrm>
          <a:off x="693738" y="3889375"/>
          <a:ext cx="7578725" cy="2008188"/>
        </p:xfrm>
        <a:graphic>
          <a:graphicData uri="http://schemas.openxmlformats.org/drawingml/2006/table">
            <a:tbl>
              <a:tblPr/>
              <a:tblGrid>
                <a:gridCol w="4456112"/>
                <a:gridCol w="2122488"/>
                <a:gridCol w="1000125"/>
              </a:tblGrid>
              <a:tr h="390525"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Value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% Diff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375"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Exact Function</a:t>
                      </a:r>
                    </a:p>
                  </a:txBody>
                  <a:tcPr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1.18388E-03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0.0%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2613"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Tradition First Order Taylor Series Expansion</a:t>
                      </a:r>
                    </a:p>
                  </a:txBody>
                  <a:tcPr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-4.380E-04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-137%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7675"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Modified First Order Taylor Series Expansion</a:t>
                      </a:r>
                    </a:p>
                  </a:txBody>
                  <a:tcPr marT="27432" marB="274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1.18708E-03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60438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Pct val="125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0.27%</a:t>
                      </a:r>
                    </a:p>
                  </a:txBody>
                  <a:tcPr marT="27432" marB="274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53369" name="Object 25"/>
          <p:cNvGraphicFramePr>
            <a:graphicFrameLocks noChangeAspect="1"/>
          </p:cNvGraphicFramePr>
          <p:nvPr/>
        </p:nvGraphicFramePr>
        <p:xfrm>
          <a:off x="1692275" y="1854200"/>
          <a:ext cx="21018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64" name="Equation" r:id="rId3" imgW="1765080" imgH="241200" progId="Equation.3">
                  <p:embed/>
                </p:oleObj>
              </mc:Choice>
              <mc:Fallback>
                <p:oleObj name="Equation" r:id="rId3" imgW="176508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854200"/>
                        <a:ext cx="2101850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3370" name="Object 26"/>
          <p:cNvGraphicFramePr>
            <a:graphicFrameLocks noChangeAspect="1"/>
          </p:cNvGraphicFramePr>
          <p:nvPr/>
        </p:nvGraphicFramePr>
        <p:xfrm>
          <a:off x="1692275" y="2584450"/>
          <a:ext cx="59721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65" name="Equation" r:id="rId5" imgW="5016240" imgH="457200" progId="Equation.3">
                  <p:embed/>
                </p:oleObj>
              </mc:Choice>
              <mc:Fallback>
                <p:oleObj name="Equation" r:id="rId5" imgW="5016240" imgH="457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584450"/>
                        <a:ext cx="5972175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371" name="Text Box 27"/>
          <p:cNvSpPr txBox="1">
            <a:spLocks noChangeArrowheads="1"/>
          </p:cNvSpPr>
          <p:nvPr/>
        </p:nvSpPr>
        <p:spPr bwMode="auto">
          <a:xfrm>
            <a:off x="269875" y="1239838"/>
            <a:ext cx="8464550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000000"/>
                </a:solidFill>
              </a:rPr>
              <a:t>Comparison</a:t>
            </a:r>
            <a:r>
              <a:rPr lang="en-US" b="1" i="1">
                <a:solidFill>
                  <a:srgbClr val="000000"/>
                </a:solidFill>
              </a:rPr>
              <a:t> </a:t>
            </a:r>
            <a:r>
              <a:rPr lang="en-US" b="1">
                <a:solidFill>
                  <a:srgbClr val="000000"/>
                </a:solidFill>
              </a:rPr>
              <a:t>of Traditional and Modified First Order Taylor Series Expansion</a:t>
            </a:r>
            <a:endParaRPr lang="en-US" b="1" i="1">
              <a:solidFill>
                <a:srgbClr val="000000"/>
              </a:solidFill>
            </a:endParaRPr>
          </a:p>
        </p:txBody>
      </p:sp>
      <p:graphicFrame>
        <p:nvGraphicFramePr>
          <p:cNvPr id="953373" name="Object 29"/>
          <p:cNvGraphicFramePr>
            <a:graphicFrameLocks noChangeAspect="1"/>
          </p:cNvGraphicFramePr>
          <p:nvPr/>
        </p:nvGraphicFramePr>
        <p:xfrm>
          <a:off x="769938" y="1585913"/>
          <a:ext cx="70326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66" name="Equation" r:id="rId7" imgW="203040" imgH="203040" progId="Equation.3">
                  <p:embed/>
                </p:oleObj>
              </mc:Choice>
              <mc:Fallback>
                <p:oleObj name="Equation" r:id="rId7" imgW="20304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1585913"/>
                        <a:ext cx="703262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3374" name="Object 30"/>
          <p:cNvGraphicFramePr>
            <a:graphicFrameLocks noChangeAspect="1"/>
          </p:cNvGraphicFramePr>
          <p:nvPr/>
        </p:nvGraphicFramePr>
        <p:xfrm>
          <a:off x="654050" y="2506663"/>
          <a:ext cx="70326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67" name="Equation" r:id="rId9" imgW="203040" imgH="203040" progId="Equation.3">
                  <p:embed/>
                </p:oleObj>
              </mc:Choice>
              <mc:Fallback>
                <p:oleObj name="Equation" r:id="rId9" imgW="20304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2506663"/>
                        <a:ext cx="703263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3375" name="Rectangle 31"/>
          <p:cNvSpPr>
            <a:spLocks noChangeArrowheads="1"/>
          </p:cNvSpPr>
          <p:nvPr/>
        </p:nvSpPr>
        <p:spPr bwMode="auto">
          <a:xfrm>
            <a:off x="7259638" y="4849813"/>
            <a:ext cx="998537" cy="1036637"/>
          </a:xfrm>
          <a:prstGeom prst="rect">
            <a:avLst/>
          </a:prstGeom>
          <a:solidFill>
            <a:srgbClr val="FF3300">
              <a:alpha val="49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Goland Wing M=0.85, Alpha=5.0</a:t>
            </a:r>
          </a:p>
        </p:txBody>
      </p:sp>
      <p:pic>
        <p:nvPicPr>
          <p:cNvPr id="955397" name="Picture 5" descr="ObjHistory"/>
          <p:cNvPicPr>
            <a:picLocks noChangeAspect="1" noChangeArrowheads="1"/>
          </p:cNvPicPr>
          <p:nvPr/>
        </p:nvPicPr>
        <p:blipFill>
          <a:blip r:embed="rId3"/>
          <a:srcRect l="2794" t="7275" r="9262" b="5252"/>
          <a:stretch>
            <a:fillRect/>
          </a:stretch>
        </p:blipFill>
        <p:spPr bwMode="auto">
          <a:xfrm>
            <a:off x="347663" y="2195513"/>
            <a:ext cx="3956050" cy="3498850"/>
          </a:xfrm>
          <a:prstGeom prst="rect">
            <a:avLst/>
          </a:prstGeom>
          <a:noFill/>
        </p:spPr>
      </p:pic>
      <p:pic>
        <p:nvPicPr>
          <p:cNvPr id="955398" name="Picture 6" descr="lpusFinal"/>
          <p:cNvPicPr>
            <a:picLocks noChangeAspect="1" noChangeArrowheads="1"/>
          </p:cNvPicPr>
          <p:nvPr/>
        </p:nvPicPr>
        <p:blipFill>
          <a:blip r:embed="rId4"/>
          <a:srcRect l="4314" t="9779" r="8725" b="3970"/>
          <a:stretch>
            <a:fillRect/>
          </a:stretch>
        </p:blipFill>
        <p:spPr bwMode="auto">
          <a:xfrm>
            <a:off x="4264025" y="1787525"/>
            <a:ext cx="4648200" cy="4098925"/>
          </a:xfrm>
          <a:prstGeom prst="rect">
            <a:avLst/>
          </a:prstGeom>
          <a:noFill/>
        </p:spPr>
      </p:pic>
      <p:sp>
        <p:nvSpPr>
          <p:cNvPr id="955399" name="Text Box 7"/>
          <p:cNvSpPr txBox="1">
            <a:spLocks noChangeArrowheads="1"/>
          </p:cNvSpPr>
          <p:nvPr/>
        </p:nvSpPr>
        <p:spPr bwMode="auto">
          <a:xfrm>
            <a:off x="1576388" y="1700213"/>
            <a:ext cx="21177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Square Error Objective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 versus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Outer Loop Iteration</a:t>
            </a:r>
          </a:p>
        </p:txBody>
      </p:sp>
      <p:sp>
        <p:nvSpPr>
          <p:cNvPr id="955400" name="Text Box 8"/>
          <p:cNvSpPr txBox="1">
            <a:spLocks noChangeArrowheads="1"/>
          </p:cNvSpPr>
          <p:nvPr/>
        </p:nvSpPr>
        <p:spPr bwMode="auto">
          <a:xfrm>
            <a:off x="2266950" y="5734050"/>
            <a:ext cx="1030288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Iteration #</a:t>
            </a:r>
          </a:p>
        </p:txBody>
      </p:sp>
      <p:sp>
        <p:nvSpPr>
          <p:cNvPr id="955401" name="Text Box 9"/>
          <p:cNvSpPr txBox="1">
            <a:spLocks noChangeArrowheads="1"/>
          </p:cNvSpPr>
          <p:nvPr/>
        </p:nvSpPr>
        <p:spPr bwMode="auto">
          <a:xfrm rot="16200000">
            <a:off x="-384969" y="3739357"/>
            <a:ext cx="127158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Square Error</a:t>
            </a:r>
          </a:p>
        </p:txBody>
      </p:sp>
      <p:sp>
        <p:nvSpPr>
          <p:cNvPr id="955407" name="Text Box 15"/>
          <p:cNvSpPr txBox="1">
            <a:spLocks noChangeArrowheads="1"/>
          </p:cNvSpPr>
          <p:nvPr/>
        </p:nvSpPr>
        <p:spPr bwMode="auto">
          <a:xfrm>
            <a:off x="309563" y="6270625"/>
            <a:ext cx="3430587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*Lift constraint satisfied to within 0.3%</a:t>
            </a:r>
          </a:p>
        </p:txBody>
      </p:sp>
      <p:pic>
        <p:nvPicPr>
          <p:cNvPr id="955408" name="Picture 16" descr="lpusFinal"/>
          <p:cNvPicPr>
            <a:picLocks noChangeAspect="1" noChangeArrowheads="1"/>
          </p:cNvPicPr>
          <p:nvPr/>
        </p:nvPicPr>
        <p:blipFill>
          <a:blip r:embed="rId4"/>
          <a:srcRect l="16521" t="55043" r="64085" b="26384"/>
          <a:stretch>
            <a:fillRect/>
          </a:stretch>
        </p:blipFill>
        <p:spPr bwMode="auto">
          <a:xfrm>
            <a:off x="4879975" y="3659188"/>
            <a:ext cx="1651000" cy="1406525"/>
          </a:xfrm>
          <a:prstGeom prst="rect">
            <a:avLst/>
          </a:prstGeom>
          <a:noFill/>
        </p:spPr>
      </p:pic>
      <p:graphicFrame>
        <p:nvGraphicFramePr>
          <p:cNvPr id="955404" name="Object 12"/>
          <p:cNvGraphicFramePr>
            <a:graphicFrameLocks noChangeAspect="1"/>
          </p:cNvGraphicFramePr>
          <p:nvPr/>
        </p:nvGraphicFramePr>
        <p:xfrm>
          <a:off x="6115050" y="3795713"/>
          <a:ext cx="8636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88" name="Equation" r:id="rId5" imgW="723600" imgH="241200" progId="Equation.3">
                  <p:embed/>
                </p:oleObj>
              </mc:Choice>
              <mc:Fallback>
                <p:oleObj name="Equation" r:id="rId5" imgW="72360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3795713"/>
                        <a:ext cx="863600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5403" name="Object 11"/>
          <p:cNvGraphicFramePr>
            <a:graphicFrameLocks noChangeAspect="1"/>
          </p:cNvGraphicFramePr>
          <p:nvPr/>
        </p:nvGraphicFramePr>
        <p:xfrm>
          <a:off x="6115050" y="4065588"/>
          <a:ext cx="938213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89" name="Equation" r:id="rId7" imgW="787320" imgH="241200" progId="Equation.3">
                  <p:embed/>
                </p:oleObj>
              </mc:Choice>
              <mc:Fallback>
                <p:oleObj name="Equation" r:id="rId7" imgW="78732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050" y="4065588"/>
                        <a:ext cx="938213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5405" name="Object 13"/>
          <p:cNvGraphicFramePr>
            <a:graphicFrameLocks noChangeAspect="1"/>
          </p:cNvGraphicFramePr>
          <p:nvPr/>
        </p:nvGraphicFramePr>
        <p:xfrm>
          <a:off x="6108700" y="4619625"/>
          <a:ext cx="10302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90" name="Equation" r:id="rId9" imgW="863280" imgH="241200" progId="Equation.3">
                  <p:embed/>
                </p:oleObj>
              </mc:Choice>
              <mc:Fallback>
                <p:oleObj name="Equation" r:id="rId9" imgW="86328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00" y="4619625"/>
                        <a:ext cx="1030288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5406" name="Object 14"/>
          <p:cNvGraphicFramePr>
            <a:graphicFrameLocks noChangeAspect="1"/>
          </p:cNvGraphicFramePr>
          <p:nvPr/>
        </p:nvGraphicFramePr>
        <p:xfrm>
          <a:off x="6146800" y="4337050"/>
          <a:ext cx="8334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791" name="Equation" r:id="rId11" imgW="698400" imgH="241200" progId="Equation.3">
                  <p:embed/>
                </p:oleObj>
              </mc:Choice>
              <mc:Fallback>
                <p:oleObj name="Equation" r:id="rId11" imgW="69840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800" y="4337050"/>
                        <a:ext cx="833438" cy="320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5409" name="Text Box 17"/>
          <p:cNvSpPr txBox="1">
            <a:spLocks noChangeArrowheads="1"/>
          </p:cNvSpPr>
          <p:nvPr/>
        </p:nvSpPr>
        <p:spPr bwMode="auto">
          <a:xfrm>
            <a:off x="6261100" y="5886450"/>
            <a:ext cx="14351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Spanwise strip</a:t>
            </a:r>
          </a:p>
        </p:txBody>
      </p:sp>
      <p:sp>
        <p:nvSpPr>
          <p:cNvPr id="955411" name="Text Box 19"/>
          <p:cNvSpPr txBox="1">
            <a:spLocks noChangeArrowheads="1"/>
          </p:cNvSpPr>
          <p:nvPr/>
        </p:nvSpPr>
        <p:spPr bwMode="auto">
          <a:xfrm rot="16200000">
            <a:off x="3571875" y="3582988"/>
            <a:ext cx="11906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</a:t>
            </a:r>
            <a:r>
              <a:rPr lang="en-US" sz="1400" b="1" i="1" baseline="-25000">
                <a:solidFill>
                  <a:srgbClr val="000000"/>
                </a:solidFill>
              </a:rPr>
              <a:t>L</a:t>
            </a:r>
            <a:r>
              <a:rPr lang="en-US" sz="1400" b="1" i="1">
                <a:solidFill>
                  <a:srgbClr val="000000"/>
                </a:solidFill>
              </a:rPr>
              <a:t> per Span</a:t>
            </a:r>
          </a:p>
        </p:txBody>
      </p:sp>
      <p:sp>
        <p:nvSpPr>
          <p:cNvPr id="955413" name="Text Box 21"/>
          <p:cNvSpPr txBox="1">
            <a:spLocks noChangeArrowheads="1"/>
          </p:cNvSpPr>
          <p:nvPr/>
        </p:nvSpPr>
        <p:spPr bwMode="auto">
          <a:xfrm>
            <a:off x="5686425" y="1778000"/>
            <a:ext cx="3201988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</a:t>
            </a:r>
            <a:r>
              <a:rPr lang="en-US" sz="1400" b="1" i="1" baseline="-25000">
                <a:solidFill>
                  <a:srgbClr val="000000"/>
                </a:solidFill>
              </a:rPr>
              <a:t>L</a:t>
            </a:r>
            <a:r>
              <a:rPr lang="en-US" sz="1400" b="1" i="1">
                <a:solidFill>
                  <a:srgbClr val="000000"/>
                </a:solidFill>
              </a:rPr>
              <a:t> per Span Versus Spanwise Strip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424" name="Picture 8" descr="uppersurfaceInitialCp"/>
          <p:cNvPicPr>
            <a:picLocks noChangeAspect="1" noChangeArrowheads="1"/>
          </p:cNvPicPr>
          <p:nvPr/>
        </p:nvPicPr>
        <p:blipFill>
          <a:blip r:embed="rId3"/>
          <a:srcRect l="78799" r="16504" b="82637"/>
          <a:stretch>
            <a:fillRect/>
          </a:stretch>
        </p:blipFill>
        <p:spPr bwMode="auto">
          <a:xfrm>
            <a:off x="0" y="1001713"/>
            <a:ext cx="269875" cy="852487"/>
          </a:xfrm>
          <a:prstGeom prst="rect">
            <a:avLst/>
          </a:prstGeom>
          <a:noFill/>
        </p:spPr>
      </p:pic>
      <p:sp>
        <p:nvSpPr>
          <p:cNvPr id="95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Goland Wing M=0.85, Alpha=5.0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19138" y="1355725"/>
            <a:ext cx="2982912" cy="4735513"/>
            <a:chOff x="384" y="516"/>
            <a:chExt cx="2422" cy="3804"/>
          </a:xfrm>
        </p:grpSpPr>
        <p:pic>
          <p:nvPicPr>
            <p:cNvPr id="956422" name="Picture 6" descr="lowersurfaceInitialCp"/>
            <p:cNvPicPr>
              <a:picLocks noChangeAspect="1" noChangeArrowheads="1"/>
            </p:cNvPicPr>
            <p:nvPr/>
          </p:nvPicPr>
          <p:blipFill>
            <a:blip r:embed="rId4"/>
            <a:srcRect l="40651" t="14944" r="40524" b="15385"/>
            <a:stretch>
              <a:fillRect/>
            </a:stretch>
          </p:blipFill>
          <p:spPr bwMode="auto">
            <a:xfrm>
              <a:off x="1602" y="516"/>
              <a:ext cx="1204" cy="3804"/>
            </a:xfrm>
            <a:prstGeom prst="rect">
              <a:avLst/>
            </a:prstGeom>
            <a:noFill/>
          </p:spPr>
        </p:pic>
        <p:pic>
          <p:nvPicPr>
            <p:cNvPr id="956423" name="Picture 7" descr="uppersurfaceInitialCp"/>
            <p:cNvPicPr>
              <a:picLocks noChangeAspect="1" noChangeArrowheads="1"/>
            </p:cNvPicPr>
            <p:nvPr/>
          </p:nvPicPr>
          <p:blipFill>
            <a:blip r:embed="rId3"/>
            <a:srcRect l="40526" t="15384" r="40649" b="15239"/>
            <a:stretch>
              <a:fillRect/>
            </a:stretch>
          </p:blipFill>
          <p:spPr bwMode="auto">
            <a:xfrm flipH="1">
              <a:off x="384" y="532"/>
              <a:ext cx="1204" cy="3788"/>
            </a:xfrm>
            <a:prstGeom prst="rect">
              <a:avLst/>
            </a:prstGeom>
            <a:noFill/>
          </p:spPr>
        </p:pic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894138" y="1355725"/>
            <a:ext cx="3175000" cy="4762500"/>
            <a:chOff x="2735" y="728"/>
            <a:chExt cx="2325" cy="3592"/>
          </a:xfrm>
        </p:grpSpPr>
        <p:pic>
          <p:nvPicPr>
            <p:cNvPr id="956425" name="Picture 9" descr="lowerSurfaceFinalCp"/>
            <p:cNvPicPr>
              <a:picLocks noChangeAspect="1" noChangeArrowheads="1"/>
            </p:cNvPicPr>
            <p:nvPr/>
          </p:nvPicPr>
          <p:blipFill>
            <a:blip r:embed="rId5"/>
            <a:srcRect l="40776" t="15237" r="40524" b="15385"/>
            <a:stretch>
              <a:fillRect/>
            </a:stretch>
          </p:blipFill>
          <p:spPr bwMode="auto">
            <a:xfrm>
              <a:off x="3934" y="755"/>
              <a:ext cx="1126" cy="3565"/>
            </a:xfrm>
            <a:prstGeom prst="rect">
              <a:avLst/>
            </a:prstGeom>
            <a:noFill/>
          </p:spPr>
        </p:pic>
        <p:pic>
          <p:nvPicPr>
            <p:cNvPr id="956426" name="Picture 10" descr="upperSurfaceFinalCp"/>
            <p:cNvPicPr>
              <a:picLocks noChangeAspect="1" noChangeArrowheads="1"/>
            </p:cNvPicPr>
            <p:nvPr/>
          </p:nvPicPr>
          <p:blipFill>
            <a:blip r:embed="rId6"/>
            <a:srcRect l="40775" t="14944" r="40401" b="15239"/>
            <a:stretch>
              <a:fillRect/>
            </a:stretch>
          </p:blipFill>
          <p:spPr bwMode="auto">
            <a:xfrm>
              <a:off x="2735" y="728"/>
              <a:ext cx="1133" cy="3588"/>
            </a:xfrm>
            <a:prstGeom prst="rect">
              <a:avLst/>
            </a:prstGeom>
            <a:noFill/>
          </p:spPr>
        </p:pic>
      </p:grpSp>
      <p:pic>
        <p:nvPicPr>
          <p:cNvPr id="956430" name="Picture 14" descr="betaFinal"/>
          <p:cNvPicPr>
            <a:picLocks noChangeAspect="1" noChangeArrowheads="1"/>
          </p:cNvPicPr>
          <p:nvPr/>
        </p:nvPicPr>
        <p:blipFill>
          <a:blip r:embed="rId7"/>
          <a:srcRect l="7986" t="14301" r="7986" b="6944"/>
          <a:stretch>
            <a:fillRect/>
          </a:stretch>
        </p:blipFill>
        <p:spPr bwMode="auto">
          <a:xfrm>
            <a:off x="7029450" y="1355725"/>
            <a:ext cx="1920875" cy="5106988"/>
          </a:xfrm>
          <a:prstGeom prst="rect">
            <a:avLst/>
          </a:prstGeom>
          <a:noFill/>
        </p:spPr>
      </p:pic>
      <p:sp>
        <p:nvSpPr>
          <p:cNvPr id="956431" name="Text Box 15"/>
          <p:cNvSpPr txBox="1">
            <a:spLocks noChangeArrowheads="1"/>
          </p:cNvSpPr>
          <p:nvPr/>
        </p:nvSpPr>
        <p:spPr bwMode="auto">
          <a:xfrm>
            <a:off x="747713" y="6156325"/>
            <a:ext cx="1397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Upper Surface</a:t>
            </a:r>
          </a:p>
        </p:txBody>
      </p:sp>
      <p:sp>
        <p:nvSpPr>
          <p:cNvPr id="956432" name="Text Box 16"/>
          <p:cNvSpPr txBox="1">
            <a:spLocks noChangeArrowheads="1"/>
          </p:cNvSpPr>
          <p:nvPr/>
        </p:nvSpPr>
        <p:spPr bwMode="auto">
          <a:xfrm>
            <a:off x="3919538" y="6156325"/>
            <a:ext cx="1397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Upper Surface</a:t>
            </a:r>
          </a:p>
        </p:txBody>
      </p:sp>
      <p:sp>
        <p:nvSpPr>
          <p:cNvPr id="956433" name="Text Box 17"/>
          <p:cNvSpPr txBox="1">
            <a:spLocks noChangeArrowheads="1"/>
          </p:cNvSpPr>
          <p:nvPr/>
        </p:nvSpPr>
        <p:spPr bwMode="auto">
          <a:xfrm>
            <a:off x="2320925" y="6156325"/>
            <a:ext cx="1406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Lower Surface</a:t>
            </a:r>
          </a:p>
        </p:txBody>
      </p:sp>
      <p:sp>
        <p:nvSpPr>
          <p:cNvPr id="956434" name="Text Box 18"/>
          <p:cNvSpPr txBox="1">
            <a:spLocks noChangeArrowheads="1"/>
          </p:cNvSpPr>
          <p:nvPr/>
        </p:nvSpPr>
        <p:spPr bwMode="auto">
          <a:xfrm>
            <a:off x="5570538" y="6156325"/>
            <a:ext cx="1406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Lower Surface</a:t>
            </a:r>
          </a:p>
        </p:txBody>
      </p:sp>
      <p:sp>
        <p:nvSpPr>
          <p:cNvPr id="956435" name="Text Box 19"/>
          <p:cNvSpPr txBox="1">
            <a:spLocks noChangeArrowheads="1"/>
          </p:cNvSpPr>
          <p:nvPr/>
        </p:nvSpPr>
        <p:spPr bwMode="auto">
          <a:xfrm>
            <a:off x="1614488" y="1123950"/>
            <a:ext cx="931862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Cp Initial</a:t>
            </a:r>
          </a:p>
        </p:txBody>
      </p:sp>
      <p:sp>
        <p:nvSpPr>
          <p:cNvPr id="956436" name="Text Box 20"/>
          <p:cNvSpPr txBox="1">
            <a:spLocks noChangeArrowheads="1"/>
          </p:cNvSpPr>
          <p:nvPr/>
        </p:nvSpPr>
        <p:spPr bwMode="auto">
          <a:xfrm>
            <a:off x="5135563" y="1123950"/>
            <a:ext cx="8826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Cp Final</a:t>
            </a:r>
          </a:p>
        </p:txBody>
      </p:sp>
      <p:sp>
        <p:nvSpPr>
          <p:cNvPr id="956437" name="Text Box 21"/>
          <p:cNvSpPr txBox="1">
            <a:spLocks noChangeArrowheads="1"/>
          </p:cNvSpPr>
          <p:nvPr/>
        </p:nvSpPr>
        <p:spPr bwMode="auto">
          <a:xfrm>
            <a:off x="268288" y="1009650"/>
            <a:ext cx="627062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0.876</a:t>
            </a:r>
          </a:p>
        </p:txBody>
      </p:sp>
      <p:sp>
        <p:nvSpPr>
          <p:cNvPr id="956438" name="Text Box 22"/>
          <p:cNvSpPr txBox="1">
            <a:spLocks noChangeArrowheads="1"/>
          </p:cNvSpPr>
          <p:nvPr/>
        </p:nvSpPr>
        <p:spPr bwMode="auto">
          <a:xfrm>
            <a:off x="201613" y="1509713"/>
            <a:ext cx="6858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i="1">
                <a:solidFill>
                  <a:srgbClr val="000000"/>
                </a:solidFill>
              </a:rPr>
              <a:t>-0.662</a:t>
            </a:r>
          </a:p>
        </p:txBody>
      </p:sp>
      <p:graphicFrame>
        <p:nvGraphicFramePr>
          <p:cNvPr id="956439" name="Object 23"/>
          <p:cNvGraphicFramePr>
            <a:graphicFrameLocks noChangeAspect="1"/>
          </p:cNvGraphicFramePr>
          <p:nvPr/>
        </p:nvGraphicFramePr>
        <p:xfrm>
          <a:off x="7531100" y="6386513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710" name="Equation" r:id="rId8" imgW="266400" imgH="380880" progId="Equation.3">
                  <p:embed/>
                </p:oleObj>
              </mc:Choice>
              <mc:Fallback>
                <p:oleObj name="Equation" r:id="rId8" imgW="266400" imgH="3808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1100" y="6386513"/>
                        <a:ext cx="2667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56440" name="Text Box 24"/>
          <p:cNvSpPr txBox="1">
            <a:spLocks noChangeArrowheads="1"/>
          </p:cNvSpPr>
          <p:nvPr/>
        </p:nvSpPr>
        <p:spPr bwMode="auto">
          <a:xfrm>
            <a:off x="7818438" y="6450013"/>
            <a:ext cx="8636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000000"/>
                </a:solidFill>
              </a:rPr>
              <a:t>degrees</a:t>
            </a:r>
          </a:p>
        </p:txBody>
      </p:sp>
      <p:sp>
        <p:nvSpPr>
          <p:cNvPr id="956441" name="Line 25"/>
          <p:cNvSpPr>
            <a:spLocks noChangeShapeType="1"/>
          </p:cNvSpPr>
          <p:nvPr/>
        </p:nvSpPr>
        <p:spPr bwMode="auto">
          <a:xfrm flipV="1">
            <a:off x="8513763" y="1662113"/>
            <a:ext cx="0" cy="445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400" b="1" i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Rectangle 3"/>
          <p:cNvSpPr>
            <a:spLocks noChangeArrowheads="1"/>
          </p:cNvSpPr>
          <p:nvPr/>
        </p:nvSpPr>
        <p:spPr bwMode="auto">
          <a:xfrm>
            <a:off x="762000" y="1752600"/>
            <a:ext cx="708660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Minimize                                      </a:t>
            </a:r>
            <a:endParaRPr lang="en-US" sz="2200" b="1" dirty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Objective Function </a:t>
            </a:r>
            <a:endParaRPr lang="en-US" sz="2000" i="1" dirty="0" smtClean="0">
              <a:effectLst/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Subject to                                     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endParaRPr lang="en-US" sz="2200" b="1" dirty="0" smtClean="0">
              <a:effectLst/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Inequality 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effectLst/>
                <a:latin typeface="Arial" pitchFamily="34" charset="0"/>
                <a:cs typeface="Arial" pitchFamily="34" charset="0"/>
              </a:rPr>
              <a:t>Constraints</a:t>
            </a:r>
            <a:endParaRPr lang="en-US" sz="2600" dirty="0" smtClean="0">
              <a:effectLst/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600" dirty="0">
                <a:effectLst/>
                <a:latin typeface="Arial" pitchFamily="34" charset="0"/>
                <a:cs typeface="Arial" pitchFamily="34" charset="0"/>
              </a:rPr>
              <a:t>  </a:t>
            </a:r>
            <a:endParaRPr lang="en-US" sz="2600" dirty="0" smtClean="0">
              <a:effectLst/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Side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Constraints</a:t>
            </a: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marL="273050" indent="-273050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-107" charset="2"/>
              <a:buNone/>
            </a:pPr>
            <a:r>
              <a:rPr lang="en-US" sz="2600" dirty="0" smtClean="0">
                <a:effectLst/>
                <a:latin typeface="Arial" pitchFamily="34" charset="0"/>
                <a:cs typeface="Arial" pitchFamily="34" charset="0"/>
              </a:rPr>
              <a:t>	</a:t>
            </a:r>
            <a:endParaRPr lang="en-US" sz="260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1" dirty="0" smtClean="0"/>
              <a:t>Shape and Sizing </a:t>
            </a:r>
            <a:r>
              <a:rPr lang="en-US" dirty="0" err="1" smtClean="0"/>
              <a:t>A</a:t>
            </a:r>
            <a:r>
              <a:rPr lang="en-US" b="1" i="1" dirty="0" err="1" smtClean="0"/>
              <a:t>eroelastic</a:t>
            </a:r>
            <a:r>
              <a:rPr lang="en-US" b="1" i="1" dirty="0" smtClean="0"/>
              <a:t> </a:t>
            </a:r>
            <a:r>
              <a:rPr lang="en-US" dirty="0" smtClean="0"/>
              <a:t>O</a:t>
            </a:r>
            <a:r>
              <a:rPr lang="en-US" b="1" i="1" dirty="0" smtClean="0"/>
              <a:t>ptimization</a:t>
            </a:r>
            <a:endParaRPr lang="en-US" sz="3200" b="1" i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038600" y="3200400"/>
          <a:ext cx="23542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42" name="Equation" r:id="rId4" imgW="1333500" imgH="431800" progId="Equation.3">
                  <p:embed/>
                </p:oleObj>
              </mc:Choice>
              <mc:Fallback>
                <p:oleObj name="Equation" r:id="rId4" imgW="1333500" imgH="431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200400"/>
                        <a:ext cx="2354262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4379913" y="2286000"/>
          <a:ext cx="179228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43" name="Equation" r:id="rId6" imgW="1016000" imgH="203200" progId="Equation.3">
                  <p:embed/>
                </p:oleObj>
              </mc:Choice>
              <mc:Fallback>
                <p:oleObj name="Equation" r:id="rId6" imgW="10160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9913" y="2286000"/>
                        <a:ext cx="1792287" cy="358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3962400" y="4114800"/>
          <a:ext cx="4957762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44" name="Equation" r:id="rId8" imgW="2806700" imgH="406400" progId="Equation.3">
                  <p:embed/>
                </p:oleObj>
              </mc:Choice>
              <mc:Fallback>
                <p:oleObj name="Equation" r:id="rId8" imgW="2806700" imgH="4064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114800"/>
                        <a:ext cx="4957762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3962400" y="5008563"/>
          <a:ext cx="381158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45" name="Equation" r:id="rId10" imgW="2159000" imgH="228600" progId="Equation.3">
                  <p:embed/>
                </p:oleObj>
              </mc:Choice>
              <mc:Fallback>
                <p:oleObj name="Equation" r:id="rId10" imgW="215900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008563"/>
                        <a:ext cx="3811587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400" y="6248400"/>
            <a:ext cx="31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Ernest Thompson – AFRL/RBSD</a:t>
            </a:r>
            <a:endParaRPr lang="en-US" b="1" dirty="0"/>
          </a:p>
        </p:txBody>
      </p:sp>
      <p:graphicFrame>
        <p:nvGraphicFramePr>
          <p:cNvPr id="202758" name="Object 6"/>
          <p:cNvGraphicFramePr>
            <a:graphicFrameLocks noChangeAspect="1"/>
          </p:cNvGraphicFramePr>
          <p:nvPr/>
        </p:nvGraphicFramePr>
        <p:xfrm>
          <a:off x="3962400" y="5715000"/>
          <a:ext cx="29210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46" name="Equation" r:id="rId12" imgW="164880" imgH="228600" progId="Equation.3">
                  <p:embed/>
                </p:oleObj>
              </mc:Choice>
              <mc:Fallback>
                <p:oleObj name="Equation" r:id="rId12" imgW="164880" imgH="228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15000"/>
                        <a:ext cx="292100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343400" y="5772150"/>
            <a:ext cx="374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Structural sizes, and </a:t>
            </a:r>
            <a:r>
              <a:rPr lang="en-US" dirty="0" err="1" smtClean="0"/>
              <a:t>planform</a:t>
            </a:r>
            <a:r>
              <a:rPr lang="en-US" dirty="0" smtClean="0"/>
              <a:t> sweep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 weight shape &amp; sizing </a:t>
            </a:r>
            <a:r>
              <a:rPr lang="en-US" dirty="0" err="1" smtClean="0"/>
              <a:t>opti</a:t>
            </a:r>
            <a:endParaRPr lang="en-US" dirty="0"/>
          </a:p>
        </p:txBody>
      </p:sp>
      <p:pic>
        <p:nvPicPr>
          <p:cNvPr id="4" name="Picture 3" descr="I:\thompsed\Documents\Work\MDICE_JOBS\GolandFSR_GRID09_M1.30-q500\BACKUP\M1.30-q500-DispContour-IS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531" t="30716" r="27494" b="29514"/>
          <a:stretch>
            <a:fillRect/>
          </a:stretch>
        </p:blipFill>
        <p:spPr bwMode="auto">
          <a:xfrm>
            <a:off x="457200" y="2667000"/>
            <a:ext cx="4038600" cy="2545764"/>
          </a:xfrm>
          <a:prstGeom prst="rect">
            <a:avLst/>
          </a:prstGeom>
          <a:noFill/>
        </p:spPr>
      </p:pic>
      <p:pic>
        <p:nvPicPr>
          <p:cNvPr id="5" name="Picture 2" descr="I:\thompsed\Documents\Work\AIAA\AerospaceSciencesMeeting-Abstract-2008\Images\ReversalDynamicPressureVsMachNumber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000" t="6998" r="8513" b="36111"/>
          <a:stretch>
            <a:fillRect/>
          </a:stretch>
        </p:blipFill>
        <p:spPr bwMode="auto">
          <a:xfrm>
            <a:off x="5029200" y="2590800"/>
            <a:ext cx="3800201" cy="277406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553200" y="55626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43400" y="3886200"/>
            <a:ext cx="71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q_rev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6248400"/>
            <a:ext cx="31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Ernest Thompson – AFRL/RBSD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2057400"/>
            <a:ext cx="36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Euler Static </a:t>
            </a:r>
            <a:r>
              <a:rPr lang="en-US" dirty="0" err="1" smtClean="0"/>
              <a:t>Aeroelastic</a:t>
            </a:r>
            <a:r>
              <a:rPr lang="en-US" dirty="0" smtClean="0"/>
              <a:t>  Calculations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9" descr="illus-se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00200"/>
            <a:ext cx="657106" cy="856192"/>
          </a:xfrm>
          <a:prstGeom prst="rect">
            <a:avLst/>
          </a:prstGeom>
          <a:noFill/>
        </p:spPr>
      </p:pic>
      <p:pic>
        <p:nvPicPr>
          <p:cNvPr id="945165" name="Picture 13" descr="j02857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0613" y="4081463"/>
            <a:ext cx="833437" cy="512762"/>
          </a:xfrm>
          <a:prstGeom prst="rect">
            <a:avLst/>
          </a:prstGeom>
          <a:noFill/>
        </p:spPr>
      </p:pic>
      <p:sp>
        <p:nvSpPr>
          <p:cNvPr id="945200" name="Oval 48"/>
          <p:cNvSpPr>
            <a:spLocks noChangeArrowheads="1"/>
          </p:cNvSpPr>
          <p:nvPr/>
        </p:nvSpPr>
        <p:spPr bwMode="auto">
          <a:xfrm>
            <a:off x="3748088" y="4311650"/>
            <a:ext cx="152400" cy="76200"/>
          </a:xfrm>
          <a:prstGeom prst="ellipse">
            <a:avLst/>
          </a:prstGeom>
          <a:solidFill>
            <a:srgbClr val="CC99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5202" name="Oval 50"/>
          <p:cNvSpPr>
            <a:spLocks noChangeArrowheads="1"/>
          </p:cNvSpPr>
          <p:nvPr/>
        </p:nvSpPr>
        <p:spPr bwMode="auto">
          <a:xfrm>
            <a:off x="3938588" y="4157663"/>
            <a:ext cx="1524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5212" name="Text Box 60"/>
          <p:cNvSpPr txBox="1">
            <a:spLocks noChangeArrowheads="1"/>
          </p:cNvSpPr>
          <p:nvPr/>
        </p:nvSpPr>
        <p:spPr bwMode="auto">
          <a:xfrm>
            <a:off x="3657600" y="3733800"/>
            <a:ext cx="92044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Gladius</a:t>
            </a:r>
            <a:endParaRPr lang="en-US" dirty="0"/>
          </a:p>
        </p:txBody>
      </p:sp>
      <p:sp>
        <p:nvSpPr>
          <p:cNvPr id="945215" name="Text Box 63"/>
          <p:cNvSpPr txBox="1">
            <a:spLocks noChangeArrowheads="1"/>
          </p:cNvSpPr>
          <p:nvPr/>
        </p:nvSpPr>
        <p:spPr bwMode="auto">
          <a:xfrm>
            <a:off x="6935788" y="3920066"/>
            <a:ext cx="67627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945219" name="Line 67"/>
          <p:cNvSpPr>
            <a:spLocks noChangeShapeType="1"/>
          </p:cNvSpPr>
          <p:nvPr/>
        </p:nvSpPr>
        <p:spPr bwMode="auto">
          <a:xfrm flipV="1">
            <a:off x="3844925" y="4237038"/>
            <a:ext cx="1143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tIns="27432" bIns="27432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/>
              <a:t>Sorcer</a:t>
            </a:r>
            <a:r>
              <a:rPr lang="en-US" sz="3200" dirty="0" smtClean="0"/>
              <a:t> network configuration for min weight (shape and sizing)</a:t>
            </a:r>
            <a:endParaRPr lang="en-US" sz="3200" dirty="0"/>
          </a:p>
        </p:txBody>
      </p:sp>
      <p:sp>
        <p:nvSpPr>
          <p:cNvPr id="25" name="Oval 39"/>
          <p:cNvSpPr>
            <a:spLocks noChangeArrowheads="1"/>
          </p:cNvSpPr>
          <p:nvPr/>
        </p:nvSpPr>
        <p:spPr bwMode="auto">
          <a:xfrm>
            <a:off x="1874190" y="1896603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13" descr="j02857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0652" y="5562600"/>
            <a:ext cx="743127" cy="457200"/>
          </a:xfrm>
          <a:prstGeom prst="rect">
            <a:avLst/>
          </a:prstGeom>
          <a:noFill/>
        </p:spPr>
      </p:pic>
      <p:pic>
        <p:nvPicPr>
          <p:cNvPr id="27" name="Picture 13" descr="j02857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4590" y="2099732"/>
            <a:ext cx="922029" cy="567267"/>
          </a:xfrm>
          <a:prstGeom prst="rect">
            <a:avLst/>
          </a:prstGeom>
          <a:noFill/>
        </p:spPr>
      </p:pic>
      <p:sp>
        <p:nvSpPr>
          <p:cNvPr id="31" name="Text Box 56"/>
          <p:cNvSpPr txBox="1">
            <a:spLocks noChangeArrowheads="1"/>
          </p:cNvSpPr>
          <p:nvPr/>
        </p:nvSpPr>
        <p:spPr bwMode="auto">
          <a:xfrm>
            <a:off x="1676400" y="1295400"/>
            <a:ext cx="1116011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Coalescence</a:t>
            </a:r>
          </a:p>
        </p:txBody>
      </p:sp>
      <p:pic>
        <p:nvPicPr>
          <p:cNvPr id="32" name="Picture 9" descr="illus-se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429000"/>
            <a:ext cx="657106" cy="856192"/>
          </a:xfrm>
          <a:prstGeom prst="rect">
            <a:avLst/>
          </a:prstGeom>
          <a:noFill/>
        </p:spPr>
      </p:pic>
      <p:sp>
        <p:nvSpPr>
          <p:cNvPr id="33" name="Oval 39"/>
          <p:cNvSpPr>
            <a:spLocks noChangeArrowheads="1"/>
          </p:cNvSpPr>
          <p:nvPr/>
        </p:nvSpPr>
        <p:spPr bwMode="auto">
          <a:xfrm>
            <a:off x="1874190" y="3725403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 Box 56"/>
          <p:cNvSpPr txBox="1">
            <a:spLocks noChangeArrowheads="1"/>
          </p:cNvSpPr>
          <p:nvPr/>
        </p:nvSpPr>
        <p:spPr bwMode="auto">
          <a:xfrm>
            <a:off x="1498481" y="3234272"/>
            <a:ext cx="780535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NMEDA</a:t>
            </a:r>
            <a:endParaRPr lang="en-US" sz="1400" dirty="0"/>
          </a:p>
        </p:txBody>
      </p:sp>
      <p:pic>
        <p:nvPicPr>
          <p:cNvPr id="36" name="Picture 9" descr="illus-ser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5181600"/>
            <a:ext cx="657106" cy="856192"/>
          </a:xfrm>
          <a:prstGeom prst="rect">
            <a:avLst/>
          </a:prstGeom>
          <a:noFill/>
        </p:spPr>
      </p:pic>
      <p:sp>
        <p:nvSpPr>
          <p:cNvPr id="37" name="Oval 39"/>
          <p:cNvSpPr>
            <a:spLocks noChangeArrowheads="1"/>
          </p:cNvSpPr>
          <p:nvPr/>
        </p:nvSpPr>
        <p:spPr bwMode="auto">
          <a:xfrm>
            <a:off x="2026590" y="5478003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" name="Picture 13" descr="j028575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429000"/>
            <a:ext cx="751725" cy="462490"/>
          </a:xfrm>
          <a:prstGeom prst="rect">
            <a:avLst/>
          </a:prstGeom>
          <a:noFill/>
        </p:spPr>
      </p:pic>
      <p:sp>
        <p:nvSpPr>
          <p:cNvPr id="44" name="Oval 39"/>
          <p:cNvSpPr>
            <a:spLocks noChangeArrowheads="1"/>
          </p:cNvSpPr>
          <p:nvPr/>
        </p:nvSpPr>
        <p:spPr bwMode="auto">
          <a:xfrm>
            <a:off x="4087283" y="2188105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6188605" y="3551238"/>
            <a:ext cx="152400" cy="762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9856" y="1634072"/>
            <a:ext cx="457200" cy="50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1281" y="3539072"/>
            <a:ext cx="561975" cy="61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93681" y="5308605"/>
            <a:ext cx="561975" cy="61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30988" y="3158066"/>
            <a:ext cx="466119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" name="Picture 49" descr="linux_crystalized_tux.jpg"/>
          <p:cNvPicPr>
            <a:picLocks noChangeAspect="1"/>
          </p:cNvPicPr>
          <p:nvPr/>
        </p:nvPicPr>
        <p:blipFill>
          <a:blip r:embed="rId7" cstate="print"/>
          <a:srcRect l="20302" r="20435" b="11111"/>
          <a:stretch>
            <a:fillRect/>
          </a:stretch>
        </p:blipFill>
        <p:spPr>
          <a:xfrm>
            <a:off x="7011988" y="3310466"/>
            <a:ext cx="457200" cy="504497"/>
          </a:xfrm>
          <a:prstGeom prst="rect">
            <a:avLst/>
          </a:prstGeom>
        </p:spPr>
      </p:pic>
      <p:pic>
        <p:nvPicPr>
          <p:cNvPr id="51" name="Picture 50" descr="linux_crystalized_tux.jpg"/>
          <p:cNvPicPr>
            <a:picLocks noChangeAspect="1"/>
          </p:cNvPicPr>
          <p:nvPr/>
        </p:nvPicPr>
        <p:blipFill>
          <a:blip r:embed="rId7" cstate="print"/>
          <a:srcRect l="20302" r="20435" b="11111"/>
          <a:stretch>
            <a:fillRect/>
          </a:stretch>
        </p:blipFill>
        <p:spPr>
          <a:xfrm>
            <a:off x="2212856" y="1557872"/>
            <a:ext cx="457200" cy="50449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00581" y="2096222"/>
            <a:ext cx="554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Avus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65081" y="4148672"/>
            <a:ext cx="554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Avus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93681" y="5918205"/>
            <a:ext cx="554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Avus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5" name="Picture 54" descr="apple-logo2.jpg"/>
          <p:cNvPicPr>
            <a:picLocks noChangeAspect="1"/>
          </p:cNvPicPr>
          <p:nvPr/>
        </p:nvPicPr>
        <p:blipFill>
          <a:blip r:embed="rId8" cstate="print"/>
          <a:srcRect l="11111" t="8333" r="8333" b="11111"/>
          <a:stretch>
            <a:fillRect/>
          </a:stretch>
        </p:blipFill>
        <p:spPr>
          <a:xfrm>
            <a:off x="2260481" y="4775205"/>
            <a:ext cx="457200" cy="457200"/>
          </a:xfrm>
          <a:prstGeom prst="rect">
            <a:avLst/>
          </a:prstGeom>
        </p:spPr>
      </p:pic>
      <p:sp>
        <p:nvSpPr>
          <p:cNvPr id="56" name="Text Box 56"/>
          <p:cNvSpPr txBox="1">
            <a:spLocks noChangeArrowheads="1"/>
          </p:cNvSpPr>
          <p:nvPr/>
        </p:nvSpPr>
        <p:spPr bwMode="auto">
          <a:xfrm>
            <a:off x="1623152" y="4927605"/>
            <a:ext cx="713529" cy="270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sz="1400" dirty="0" smtClean="0"/>
              <a:t>Xserv2</a:t>
            </a:r>
            <a:endParaRPr lang="en-US" sz="1400" dirty="0"/>
          </a:p>
        </p:txBody>
      </p:sp>
      <p:pic>
        <p:nvPicPr>
          <p:cNvPr id="57" name="Picture 56" descr="linux_crystalized_tux.jpg"/>
          <p:cNvPicPr>
            <a:picLocks noChangeAspect="1"/>
          </p:cNvPicPr>
          <p:nvPr/>
        </p:nvPicPr>
        <p:blipFill>
          <a:blip r:embed="rId7" cstate="print"/>
          <a:srcRect l="20302" r="20435" b="11111"/>
          <a:stretch>
            <a:fillRect/>
          </a:stretch>
        </p:blipFill>
        <p:spPr>
          <a:xfrm>
            <a:off x="2184281" y="3234272"/>
            <a:ext cx="457200" cy="504497"/>
          </a:xfrm>
          <a:prstGeom prst="rect">
            <a:avLst/>
          </a:prstGeom>
        </p:spPr>
      </p:pic>
      <p:pic>
        <p:nvPicPr>
          <p:cNvPr id="58" name="Picture 57" descr="linux_crystalized_tux.jpg"/>
          <p:cNvPicPr>
            <a:picLocks noChangeAspect="1"/>
          </p:cNvPicPr>
          <p:nvPr/>
        </p:nvPicPr>
        <p:blipFill>
          <a:blip r:embed="rId7" cstate="print"/>
          <a:srcRect l="20302" r="20435" b="11111"/>
          <a:stretch>
            <a:fillRect/>
          </a:stretch>
        </p:blipFill>
        <p:spPr>
          <a:xfrm>
            <a:off x="4495800" y="4038600"/>
            <a:ext cx="457200" cy="504497"/>
          </a:xfrm>
          <a:prstGeom prst="rect">
            <a:avLst/>
          </a:prstGeom>
        </p:spPr>
      </p:pic>
      <p:sp>
        <p:nvSpPr>
          <p:cNvPr id="65" name="Text Box 60"/>
          <p:cNvSpPr txBox="1">
            <a:spLocks noChangeArrowheads="1"/>
          </p:cNvSpPr>
          <p:nvPr/>
        </p:nvSpPr>
        <p:spPr bwMode="auto">
          <a:xfrm>
            <a:off x="5640388" y="3081866"/>
            <a:ext cx="92044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Whittle</a:t>
            </a:r>
            <a:endParaRPr lang="en-US" dirty="0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92788" y="3843866"/>
            <a:ext cx="533400" cy="53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14800" y="4495800"/>
            <a:ext cx="533400" cy="53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3600" y="5867400"/>
            <a:ext cx="609600" cy="62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7" name="Text Box 60"/>
          <p:cNvSpPr txBox="1">
            <a:spLocks noChangeArrowheads="1"/>
          </p:cNvSpPr>
          <p:nvPr/>
        </p:nvSpPr>
        <p:spPr bwMode="auto">
          <a:xfrm>
            <a:off x="5181600" y="5181600"/>
            <a:ext cx="1080745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tIns="27432" bIns="27432">
            <a:prstTxWarp prst="textNoShape">
              <a:avLst/>
            </a:prstTxWarp>
            <a:spAutoFit/>
          </a:bodyPr>
          <a:lstStyle/>
          <a:p>
            <a:r>
              <a:rPr lang="en-US" dirty="0" err="1" smtClean="0"/>
              <a:t>Gothmog</a:t>
            </a:r>
            <a:endParaRPr lang="en-US" dirty="0"/>
          </a:p>
        </p:txBody>
      </p:sp>
      <p:pic>
        <p:nvPicPr>
          <p:cNvPr id="68" name="Picture 67" descr="apple-logo2.jpg"/>
          <p:cNvPicPr>
            <a:picLocks noChangeAspect="1"/>
          </p:cNvPicPr>
          <p:nvPr/>
        </p:nvPicPr>
        <p:blipFill>
          <a:blip r:embed="rId11" cstate="print"/>
          <a:srcRect l="11111" t="8333" r="8333" b="11111"/>
          <a:stretch>
            <a:fillRect/>
          </a:stretch>
        </p:blipFill>
        <p:spPr>
          <a:xfrm>
            <a:off x="6248400" y="5410200"/>
            <a:ext cx="381000" cy="381000"/>
          </a:xfrm>
          <a:prstGeom prst="rect">
            <a:avLst/>
          </a:prstGeom>
        </p:spPr>
      </p:pic>
      <p:pic>
        <p:nvPicPr>
          <p:cNvPr id="69" name="Picture 68" descr="sorcer-ico-rg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24200" y="4191000"/>
            <a:ext cx="381000" cy="381000"/>
          </a:xfrm>
          <a:prstGeom prst="rect">
            <a:avLst/>
          </a:prstGeom>
        </p:spPr>
      </p:pic>
      <p:pic>
        <p:nvPicPr>
          <p:cNvPr id="70" name="Picture 69" descr="sorcer-ico-rg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02388" y="3920066"/>
            <a:ext cx="381000" cy="381000"/>
          </a:xfrm>
          <a:prstGeom prst="rect">
            <a:avLst/>
          </a:prstGeom>
        </p:spPr>
      </p:pic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00400" y="4572000"/>
            <a:ext cx="1052511" cy="67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688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335588" y="3462866"/>
            <a:ext cx="457200" cy="543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Content Placeholder 3" descr="windows_logo.jpg"/>
          <p:cNvPicPr>
            <a:picLocks noChangeAspect="1"/>
          </p:cNvPicPr>
          <p:nvPr/>
        </p:nvPicPr>
        <p:blipFill>
          <a:blip r:embed="rId15" cstate="print"/>
          <a:srcRect l="12698" t="16667" r="11111" b="13889"/>
          <a:stretch>
            <a:fillRect/>
          </a:stretch>
        </p:blipFill>
        <p:spPr>
          <a:xfrm>
            <a:off x="4572000" y="1752600"/>
            <a:ext cx="766694" cy="532426"/>
          </a:xfrm>
          <a:prstGeom prst="rect">
            <a:avLst/>
          </a:prstGeom>
        </p:spPr>
      </p:pic>
      <p:pic>
        <p:nvPicPr>
          <p:cNvPr id="72" name="Picture 71" descr="sorcer-ico-rgb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72000" y="2362200"/>
            <a:ext cx="381000" cy="38100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3279790" y="1794932"/>
            <a:ext cx="12936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RBSDZ0010143</a:t>
            </a:r>
            <a:endParaRPr lang="en-US" sz="1400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557174" y="1143000"/>
            <a:ext cx="2586826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1" descr="Z:\Darcy_Research\Team_Documents\N2_Diagram_Presentation_Rev4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91400" y="4267200"/>
            <a:ext cx="1600200" cy="1028500"/>
          </a:xfrm>
          <a:prstGeom prst="rect">
            <a:avLst/>
          </a:prstGeom>
          <a:noFill/>
        </p:spPr>
      </p:pic>
      <p:sp>
        <p:nvSpPr>
          <p:cNvPr id="60" name="TextBox 59"/>
          <p:cNvSpPr txBox="1"/>
          <p:nvPr/>
        </p:nvSpPr>
        <p:spPr>
          <a:xfrm>
            <a:off x="381000" y="6324600"/>
            <a:ext cx="31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Ernest Thompson – AFRL/RBSD</a:t>
            </a:r>
            <a:endParaRPr lang="en-US" b="1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254061"/>
                </a:solidFill>
                <a:latin typeface="Arial"/>
                <a:cs typeface="Arial"/>
              </a:rPr>
              <a:t>SORCER Evaluators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143000"/>
            <a:ext cx="5029200" cy="4525963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object </a:t>
            </a:r>
            <a:r>
              <a:rPr lang="en-US" sz="2800" dirty="0" smtClean="0">
                <a:latin typeface="Arial"/>
                <a:cs typeface="Arial"/>
              </a:rPr>
              <a:t>to perform calculations</a:t>
            </a:r>
          </a:p>
          <a:p>
            <a:r>
              <a:rPr lang="en-US" sz="2800" b="1" dirty="0" smtClean="0">
                <a:latin typeface="Arial"/>
                <a:cs typeface="Arial"/>
              </a:rPr>
              <a:t>ExertionEvaluator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Uses remote services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Requires Task object</a:t>
            </a:r>
          </a:p>
          <a:p>
            <a:pPr lvl="2"/>
            <a:r>
              <a:rPr lang="en-US" sz="2000" dirty="0" smtClean="0">
                <a:latin typeface="Arial"/>
                <a:cs typeface="Arial"/>
              </a:rPr>
              <a:t>Service type</a:t>
            </a:r>
          </a:p>
          <a:p>
            <a:pPr lvl="2"/>
            <a:r>
              <a:rPr lang="en-US" sz="2000" dirty="0" smtClean="0">
                <a:latin typeface="Arial"/>
                <a:cs typeface="Arial"/>
              </a:rPr>
              <a:t>Service op</a:t>
            </a:r>
          </a:p>
          <a:p>
            <a:pPr lvl="2"/>
            <a:r>
              <a:rPr lang="en-US" sz="2000" dirty="0" smtClean="0">
                <a:latin typeface="Arial"/>
                <a:cs typeface="Arial"/>
              </a:rPr>
              <a:t>Provider name (optional)</a:t>
            </a:r>
          </a:p>
          <a:p>
            <a:pPr lvl="2"/>
            <a:r>
              <a:rPr lang="en-US" sz="2000" dirty="0" smtClean="0">
                <a:latin typeface="Arial"/>
                <a:cs typeface="Arial"/>
              </a:rPr>
              <a:t>Context (service </a:t>
            </a:r>
            <a:r>
              <a:rPr lang="en-US" sz="2000" dirty="0" smtClean="0">
                <a:latin typeface="Arial"/>
                <a:cs typeface="Arial"/>
              </a:rPr>
              <a:t>op argument</a:t>
            </a:r>
            <a:r>
              <a:rPr lang="en-US" sz="2000" dirty="0" smtClean="0">
                <a:latin typeface="Arial"/>
                <a:cs typeface="Arial"/>
              </a:rPr>
              <a:t>)</a:t>
            </a:r>
          </a:p>
          <a:p>
            <a:r>
              <a:rPr lang="en-US" sz="2800" b="1" dirty="0" err="1" smtClean="0">
                <a:latin typeface="Arial"/>
                <a:cs typeface="Arial"/>
              </a:rPr>
              <a:t>ExpressionEvaluator</a:t>
            </a:r>
            <a:endParaRPr lang="en-US" sz="2800" b="1" dirty="0" smtClean="0">
              <a:latin typeface="Arial"/>
              <a:cs typeface="Arial"/>
            </a:endParaRPr>
          </a:p>
          <a:p>
            <a:r>
              <a:rPr lang="en-US" sz="2800" b="1" dirty="0" err="1" smtClean="0">
                <a:latin typeface="Arial"/>
                <a:cs typeface="Arial"/>
              </a:rPr>
              <a:t>MethodEvaluator</a:t>
            </a:r>
            <a:endParaRPr lang="en-US" sz="2800" b="1" dirty="0" smtClean="0">
              <a:latin typeface="Arial"/>
              <a:cs typeface="Arial"/>
            </a:endParaRPr>
          </a:p>
          <a:p>
            <a:r>
              <a:rPr lang="en-US" sz="2800" b="1" dirty="0" smtClean="0">
                <a:latin typeface="Arial"/>
                <a:cs typeface="Arial"/>
              </a:rPr>
              <a:t>…</a:t>
            </a:r>
            <a:endParaRPr lang="en-US" sz="2800" b="1" dirty="0" smtClean="0">
              <a:latin typeface="Arial"/>
              <a:cs typeface="Arial"/>
            </a:endParaRPr>
          </a:p>
          <a:p>
            <a:pPr lvl="3"/>
            <a:endParaRPr lang="en-US" sz="1800" dirty="0" smtClean="0">
              <a:latin typeface="Arial"/>
              <a:cs typeface="Arial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4920345" y="4147463"/>
            <a:ext cx="4197228" cy="1523993"/>
            <a:chOff x="4920345" y="4147463"/>
            <a:chExt cx="4197228" cy="1523993"/>
          </a:xfrm>
        </p:grpSpPr>
        <p:sp>
          <p:nvSpPr>
            <p:cNvPr id="49" name="Rectangle 48"/>
            <p:cNvSpPr/>
            <p:nvPr/>
          </p:nvSpPr>
          <p:spPr>
            <a:xfrm>
              <a:off x="7746778" y="4147463"/>
              <a:ext cx="12566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provider name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121017" y="5290463"/>
              <a:ext cx="996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service ops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920345" y="4267195"/>
              <a:ext cx="2547266" cy="140426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45720" rIns="45720" rtlCol="0" anchor="t" anchorCtr="0"/>
            <a:lstStyle/>
            <a:p>
              <a:pPr algn="ctr"/>
              <a:r>
                <a:rPr lang="en-US" sz="1600" dirty="0" smtClean="0">
                  <a:solidFill>
                    <a:prstClr val="black"/>
                  </a:solidFill>
                  <a:latin typeface="Calibri"/>
                </a:rPr>
                <a:t>Engineering Air Vehicle Provider</a:t>
              </a:r>
            </a:p>
            <a:p>
              <a:pPr algn="ctr"/>
              <a:r>
                <a:rPr lang="en-US" sz="1200" dirty="0" smtClean="0">
                  <a:solidFill>
                    <a:prstClr val="black"/>
                  </a:solidFill>
                  <a:latin typeface="Calibri"/>
                </a:rPr>
                <a:t>(AirVehicleInterface)</a:t>
              </a:r>
            </a:p>
            <a:p>
              <a:pPr algn="ctr">
                <a:spcBef>
                  <a:spcPts val="600"/>
                </a:spcBef>
              </a:pPr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doMstcGeomService</a:t>
              </a:r>
            </a:p>
            <a:p>
              <a:pPr algn="ctr"/>
              <a:r>
                <a:rPr lang="en-US" sz="1600" i="1" dirty="0" smtClean="0">
                  <a:solidFill>
                    <a:prstClr val="black"/>
                  </a:solidFill>
                  <a:latin typeface="Calibri"/>
                </a:rPr>
                <a:t>executeAwave</a:t>
              </a:r>
            </a:p>
            <a:p>
              <a:pPr algn="ctr"/>
              <a:endParaRPr lang="en-US" sz="1600" i="1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629420" y="5399317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68908" y="5159830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966865" y="4397824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0" name="Straight Connector 59"/>
            <p:cNvCxnSpPr>
              <a:stCxn id="49" idx="1"/>
              <a:endCxn id="58" idx="3"/>
            </p:cNvCxnSpPr>
            <p:nvPr/>
          </p:nvCxnSpPr>
          <p:spPr>
            <a:xfrm flipH="1">
              <a:off x="7195465" y="4301352"/>
              <a:ext cx="551313" cy="1944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0" idx="1"/>
              <a:endCxn id="57" idx="3"/>
            </p:cNvCxnSpPr>
            <p:nvPr/>
          </p:nvCxnSpPr>
          <p:spPr>
            <a:xfrm flipH="1" flipV="1">
              <a:off x="7097508" y="5257802"/>
              <a:ext cx="1023509" cy="1865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0" idx="1"/>
              <a:endCxn id="56" idx="3"/>
            </p:cNvCxnSpPr>
            <p:nvPr/>
          </p:nvCxnSpPr>
          <p:spPr>
            <a:xfrm flipH="1">
              <a:off x="6858020" y="5444352"/>
              <a:ext cx="1262997" cy="5293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7938626" y="4528463"/>
              <a:ext cx="1064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Calibri"/>
                </a:rPr>
                <a:t>service type</a:t>
              </a:r>
              <a:endParaRPr lang="en-US" sz="1400" dirty="0">
                <a:solidFill>
                  <a:prstClr val="white">
                    <a:lumMod val="50000"/>
                  </a:prstClr>
                </a:solidFill>
                <a:latin typeface="Calibri"/>
              </a:endParaRPr>
            </a:p>
          </p:txBody>
        </p:sp>
        <p:cxnSp>
          <p:nvCxnSpPr>
            <p:cNvPr id="64" name="Straight Connector 63"/>
            <p:cNvCxnSpPr>
              <a:stCxn id="63" idx="1"/>
              <a:endCxn id="65" idx="3"/>
            </p:cNvCxnSpPr>
            <p:nvPr/>
          </p:nvCxnSpPr>
          <p:spPr>
            <a:xfrm flipH="1">
              <a:off x="6858015" y="4682352"/>
              <a:ext cx="1080611" cy="29242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6629415" y="4876802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51100" y="1741498"/>
            <a:ext cx="1464129" cy="1948770"/>
            <a:chOff x="5382985" y="1752600"/>
            <a:chExt cx="1905000" cy="2209800"/>
          </a:xfrm>
        </p:grpSpPr>
        <p:sp>
          <p:nvSpPr>
            <p:cNvPr id="17" name="Rounded Rectangle 16"/>
            <p:cNvSpPr/>
            <p:nvPr/>
          </p:nvSpPr>
          <p:spPr>
            <a:xfrm>
              <a:off x="5382985" y="1752600"/>
              <a:ext cx="1905000" cy="2209800"/>
            </a:xfrm>
            <a:prstGeom prst="roundRect">
              <a:avLst>
                <a:gd name="adj" fmla="val 984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algn="ctr"/>
              <a:r>
                <a:rPr lang="en-US" sz="1400" i="1" dirty="0" smtClean="0">
                  <a:solidFill>
                    <a:prstClr val="white"/>
                  </a:solidFill>
                  <a:latin typeface="Calibri"/>
                </a:rPr>
                <a:t>ExertionEvaluator</a:t>
              </a:r>
              <a:endParaRPr lang="en-US" sz="14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53074" y="2146941"/>
              <a:ext cx="1564822" cy="10773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i="1" dirty="0" smtClean="0">
                  <a:solidFill>
                    <a:prstClr val="black"/>
                  </a:solidFill>
                  <a:latin typeface="Calibri"/>
                </a:rPr>
                <a:t>Task</a:t>
              </a:r>
              <a:endParaRPr lang="en-US" sz="1400" i="1" dirty="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9" name="Group 12"/>
            <p:cNvGrpSpPr/>
            <p:nvPr/>
          </p:nvGrpSpPr>
          <p:grpSpPr>
            <a:xfrm>
              <a:off x="5673654" y="2512642"/>
              <a:ext cx="1323662" cy="603167"/>
              <a:chOff x="830778" y="5143500"/>
              <a:chExt cx="1295400" cy="857250"/>
            </a:xfrm>
          </p:grpSpPr>
          <p:sp>
            <p:nvSpPr>
              <p:cNvPr id="21" name="AutoShape 37"/>
              <p:cNvSpPr>
                <a:spLocks noChangeArrowheads="1"/>
              </p:cNvSpPr>
              <p:nvPr/>
            </p:nvSpPr>
            <p:spPr bwMode="auto">
              <a:xfrm>
                <a:off x="830778" y="5619750"/>
                <a:ext cx="1295400" cy="381000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 anchorCtr="0">
                <a:prstTxWarp prst="textNoShape">
                  <a:avLst/>
                </a:prstTxWarp>
                <a:flatTx/>
              </a:bodyPr>
              <a:lstStyle/>
              <a:p>
                <a:pPr algn="ctr"/>
                <a:r>
                  <a:rPr lang="en-US" sz="1400" dirty="0" smtClean="0">
                    <a:solidFill>
                      <a:prstClr val="black"/>
                    </a:solidFill>
                    <a:latin typeface="Calibri"/>
                  </a:rPr>
                  <a:t>Context</a:t>
                </a:r>
                <a:endParaRPr lang="en-US" sz="1200" dirty="0">
                  <a:solidFill>
                    <a:prstClr val="black"/>
                  </a:solidFill>
                  <a:latin typeface="Calibri"/>
                  <a:cs typeface="Courier New" pitchFamily="49" charset="0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830778" y="5143500"/>
                <a:ext cx="1295400" cy="381000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sz="1400" dirty="0" smtClean="0">
                    <a:solidFill>
                      <a:prstClr val="white"/>
                    </a:solidFill>
                    <a:latin typeface="Calibri"/>
                  </a:rPr>
                  <a:t>Signature</a:t>
                </a:r>
                <a:endParaRPr lang="en-US" sz="1400" dirty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5816847" y="3332246"/>
              <a:ext cx="1037276" cy="476071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1100" dirty="0" smtClean="0">
                  <a:solidFill>
                    <a:prstClr val="black"/>
                  </a:solidFill>
                  <a:latin typeface="Calibri"/>
                </a:rPr>
                <a:t>evaluator value</a:t>
              </a:r>
              <a:endParaRPr lang="en-US" sz="11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7746779" y="1785260"/>
            <a:ext cx="1256626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  <a:latin typeface="Calibri"/>
              </a:rPr>
              <a:t>provider name</a:t>
            </a:r>
          </a:p>
          <a:p>
            <a:r>
              <a:rPr lang="en-US" sz="1100" dirty="0" smtClean="0">
                <a:solidFill>
                  <a:prstClr val="white">
                    <a:lumMod val="50000"/>
                  </a:prstClr>
                </a:solidFill>
                <a:latin typeface="Calibri"/>
              </a:rPr>
              <a:t>(optional)</a:t>
            </a:r>
            <a:endParaRPr lang="en-US" sz="1100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191101" y="2656127"/>
            <a:ext cx="92692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  <a:latin typeface="Calibri"/>
              </a:rPr>
              <a:t>service op</a:t>
            </a:r>
            <a:endParaRPr lang="en-US" sz="1400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564101" y="2645223"/>
            <a:ext cx="228600" cy="195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162814" y="2177139"/>
            <a:ext cx="228600" cy="195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7" name="Straight Connector 76"/>
          <p:cNvCxnSpPr>
            <a:stCxn id="74" idx="1"/>
            <a:endCxn id="22" idx="3"/>
          </p:cNvCxnSpPr>
          <p:nvPr/>
        </p:nvCxnSpPr>
        <p:spPr>
          <a:xfrm flipH="1" flipV="1">
            <a:off x="7091829" y="2529965"/>
            <a:ext cx="1099272" cy="280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3" idx="1"/>
            <a:endCxn id="22" idx="3"/>
          </p:cNvCxnSpPr>
          <p:nvPr/>
        </p:nvCxnSpPr>
        <p:spPr>
          <a:xfrm flipH="1">
            <a:off x="7091829" y="2031482"/>
            <a:ext cx="654950" cy="4984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938626" y="2313027"/>
            <a:ext cx="10647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prstClr val="white">
                    <a:lumMod val="50000"/>
                  </a:prstClr>
                </a:solidFill>
                <a:latin typeface="Calibri"/>
              </a:rPr>
              <a:t>service type</a:t>
            </a:r>
            <a:endParaRPr lang="en-US" sz="1400" dirty="0">
              <a:solidFill>
                <a:prstClr val="white">
                  <a:lumMod val="50000"/>
                </a:prstClr>
              </a:solidFill>
              <a:latin typeface="Calibri"/>
            </a:endParaRPr>
          </a:p>
        </p:txBody>
      </p:sp>
      <p:cxnSp>
        <p:nvCxnSpPr>
          <p:cNvPr id="82" name="Straight Connector 81"/>
          <p:cNvCxnSpPr>
            <a:stCxn id="81" idx="1"/>
            <a:endCxn id="22" idx="3"/>
          </p:cNvCxnSpPr>
          <p:nvPr/>
        </p:nvCxnSpPr>
        <p:spPr>
          <a:xfrm flipH="1">
            <a:off x="7091829" y="2466916"/>
            <a:ext cx="846797" cy="630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618530" y="2373081"/>
            <a:ext cx="228600" cy="195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1058956"/>
      </p:ext>
    </p:extLst>
  </p:cSld>
  <p:clrMapOvr>
    <a:masterClrMapping/>
  </p:clrMapOvr>
  <p:transition xmlns:p14="http://schemas.microsoft.com/office/powerpoint/2010/main" advTm="76332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Concluding Remarks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Aerospace Vehicle Design requires executing large scale system level MDA/MDO in a </a:t>
            </a:r>
            <a:r>
              <a:rPr lang="en-US" sz="2400" dirty="0" err="1" smtClean="0"/>
              <a:t>heterogenous</a:t>
            </a:r>
            <a:r>
              <a:rPr lang="en-US" sz="2400" dirty="0" smtClean="0"/>
              <a:t> computing environment</a:t>
            </a:r>
          </a:p>
          <a:p>
            <a:r>
              <a:rPr lang="en-US" sz="2400" dirty="0" smtClean="0"/>
              <a:t>SORCER exposes Sun’s </a:t>
            </a:r>
            <a:r>
              <a:rPr lang="en-US" sz="2400" dirty="0" err="1" smtClean="0"/>
              <a:t>Jini</a:t>
            </a:r>
            <a:r>
              <a:rPr lang="en-US" sz="2400" dirty="0" smtClean="0"/>
              <a:t> connection Technology to create a Model Oriented Programming (MOP) and computing environment for large scale MDA/MDO</a:t>
            </a:r>
          </a:p>
          <a:p>
            <a:r>
              <a:rPr lang="en-US" sz="2400" dirty="0" smtClean="0"/>
              <a:t>SORCER Functionality</a:t>
            </a:r>
          </a:p>
          <a:p>
            <a:pPr lvl="1"/>
            <a:r>
              <a:rPr lang="en-US" sz="2000" dirty="0" smtClean="0"/>
              <a:t>Create providers and expose them as </a:t>
            </a:r>
            <a:r>
              <a:rPr lang="en-US" sz="2000" dirty="0" err="1" smtClean="0"/>
              <a:t>jini</a:t>
            </a:r>
            <a:r>
              <a:rPr lang="en-US" sz="2000" dirty="0" smtClean="0"/>
              <a:t> services.</a:t>
            </a:r>
          </a:p>
          <a:p>
            <a:pPr lvl="1"/>
            <a:r>
              <a:rPr lang="en-US" sz="2000" dirty="0" smtClean="0"/>
              <a:t>Exertion Oriented Programming – Ability to </a:t>
            </a:r>
            <a:r>
              <a:rPr lang="en-US" sz="2000" dirty="0" err="1" smtClean="0"/>
              <a:t>orchastrate</a:t>
            </a:r>
            <a:r>
              <a:rPr lang="en-US" sz="2000" dirty="0" smtClean="0"/>
              <a:t> Services</a:t>
            </a:r>
          </a:p>
          <a:p>
            <a:pPr lvl="1"/>
            <a:r>
              <a:rPr lang="en-US" sz="2000" dirty="0" smtClean="0"/>
              <a:t> Models for analysis, </a:t>
            </a:r>
            <a:r>
              <a:rPr lang="en-US" sz="2000" dirty="0" err="1" smtClean="0"/>
              <a:t>sensitvitities</a:t>
            </a:r>
            <a:r>
              <a:rPr lang="en-US" sz="2000" dirty="0" smtClean="0"/>
              <a:t>, and design</a:t>
            </a:r>
          </a:p>
          <a:p>
            <a:pPr lvl="1"/>
            <a:r>
              <a:rPr lang="en-US" sz="2000" dirty="0" smtClean="0"/>
              <a:t>VEF – Functional demand driven computations</a:t>
            </a:r>
          </a:p>
          <a:p>
            <a:pPr lvl="1"/>
            <a:r>
              <a:rPr lang="en-US" sz="2000" dirty="0" smtClean="0"/>
              <a:t>Space Computing</a:t>
            </a:r>
          </a:p>
          <a:p>
            <a:endParaRPr lang="en-US" sz="24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0" y="2895600"/>
            <a:ext cx="6400800" cy="981075"/>
          </a:xfrm>
        </p:spPr>
        <p:txBody>
          <a:bodyPr/>
          <a:lstStyle/>
          <a:p>
            <a:r>
              <a:rPr lang="en-US" dirty="0" smtClean="0"/>
              <a:t>Comments &amp; Questions?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/>
              <a:t>How to Determine the Compliant Surface Settings?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1639888"/>
          </a:xfrm>
          <a:ln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Approach 1. Indirect – Given a load distribution that is known to minimize drag, determine the control surface settings to obtain the desired load distribution.</a:t>
            </a:r>
          </a:p>
        </p:txBody>
      </p:sp>
      <p:sp>
        <p:nvSpPr>
          <p:cNvPr id="870405" name="Rectangle 5"/>
          <p:cNvSpPr>
            <a:spLocks noChangeArrowheads="1"/>
          </p:cNvSpPr>
          <p:nvPr/>
        </p:nvSpPr>
        <p:spPr bwMode="auto">
          <a:xfrm>
            <a:off x="490538" y="3621088"/>
            <a:ext cx="8229600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6838" tIns="47625" rIns="96838" bIns="47625">
            <a:prstTxWarp prst="textNoShape">
              <a:avLst/>
            </a:prstTxWarp>
          </a:bodyPr>
          <a:lstStyle/>
          <a:p>
            <a:pPr marL="360363" indent="-360363" algn="l" defTabSz="960438">
              <a:lnSpc>
                <a:spcPct val="90000"/>
              </a:lnSpc>
              <a:spcBef>
                <a:spcPct val="50000"/>
              </a:spcBef>
              <a:buSzPct val="125000"/>
            </a:pPr>
            <a:endParaRPr lang="en-US" sz="2400" i="0" dirty="0"/>
          </a:p>
          <a:p>
            <a:pPr marL="360363" indent="-360363" algn="l" defTabSz="960438">
              <a:lnSpc>
                <a:spcPct val="90000"/>
              </a:lnSpc>
              <a:spcBef>
                <a:spcPct val="50000"/>
              </a:spcBef>
              <a:buSzPct val="125000"/>
            </a:pPr>
            <a:r>
              <a:rPr lang="en-US" sz="2400" i="0" dirty="0"/>
              <a:t>Approach 2. Direct - Minimization of  drag ( induced drag currently) using the conformal control surface settings.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70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0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0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0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03" grpId="0" build="p"/>
      <p:bldP spid="87040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Constructing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295400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Arial"/>
                <a:cs typeface="Arial"/>
              </a:rPr>
              <a:t>Construct a </a:t>
            </a:r>
            <a:r>
              <a:rPr lang="en-US" sz="2800" b="1" i="1" dirty="0" smtClean="0">
                <a:solidFill>
                  <a:prstClr val="black"/>
                </a:solidFill>
                <a:latin typeface="Arial"/>
                <a:cs typeface="Arial"/>
              </a:rPr>
              <a:t>Response Model </a:t>
            </a:r>
            <a:r>
              <a:rPr lang="en-US" sz="2800" dirty="0" smtClean="0">
                <a:solidFill>
                  <a:prstClr val="black"/>
                </a:solidFill>
                <a:latin typeface="Arial"/>
                <a:cs typeface="Arial"/>
              </a:rPr>
              <a:t>for these functions. 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Arial"/>
                <a:cs typeface="Arial"/>
              </a:rPr>
              <a:t>The steps for constructing a Response Model  are 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Arial"/>
                <a:cs typeface="Arial"/>
              </a:rPr>
              <a:t>	1. Define the Model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Arial"/>
                <a:cs typeface="Arial"/>
              </a:rPr>
              <a:t>	2. Configure the Model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1295400"/>
            <a:ext cx="861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Define the Model – </a:t>
            </a:r>
          </a:p>
          <a:p>
            <a:pPr marL="800100" lvl="1" indent="-342900">
              <a:buFontTx/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Define the  </a:t>
            </a:r>
            <a:r>
              <a:rPr lang="en-US" b="1" i="1" dirty="0" smtClean="0">
                <a:solidFill>
                  <a:prstClr val="black"/>
                </a:solidFill>
                <a:latin typeface="Arial"/>
                <a:cs typeface="Arial"/>
              </a:rPr>
              <a:t>Variables declaratively </a:t>
            </a:r>
            <a:endParaRPr lang="en-US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1257300" lvl="2" indent="-342900">
              <a:buFont typeface="+mj-lt"/>
              <a:buAutoNum type="alphaLcParenR"/>
            </a:pPr>
            <a:r>
              <a:rPr lang="en-US" dirty="0" err="1" smtClean="0">
                <a:solidFill>
                  <a:prstClr val="black"/>
                </a:solidFill>
                <a:latin typeface="Arial"/>
                <a:cs typeface="Arial"/>
              </a:rPr>
              <a:t>VarOperator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 , Name of Variable(s) and complementary 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Arial"/>
              </a:rPr>
              <a:t>args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 for 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Arial"/>
              </a:rPr>
              <a:t>ValueType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 and 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Arial"/>
              </a:rPr>
              <a:t>MathType</a:t>
            </a:r>
            <a:endParaRPr lang="en-US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800100" lvl="1" indent="-342900">
              <a:buFontTx/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Define the response &amp; linked realizations for the Variables of Type:</a:t>
            </a:r>
          </a:p>
          <a:p>
            <a:pPr marL="1257300" lvl="2" indent="-342900">
              <a:buFont typeface="+mj-lt"/>
              <a:buAutoNum type="alphaLcPeriod"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Name of Evaluator(s) and list of Filter(s) for the Variable(s)</a:t>
            </a:r>
          </a:p>
          <a:p>
            <a:pPr marL="800100" lvl="1" indent="-342900">
              <a:buFontTx/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Define the derivative realizations for the Variable Sensitivities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Name of 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Arial"/>
              </a:rPr>
              <a:t>var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Arial"/>
              </a:rPr>
              <a:t>wrt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Arial"/>
              </a:rPr>
              <a:t>vars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, name of vector of evaluators (default FD Evaluators created)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239000" cy="981075"/>
          </a:xfrm>
        </p:spPr>
        <p:txBody>
          <a:bodyPr/>
          <a:lstStyle/>
          <a:p>
            <a:r>
              <a:rPr lang="en-US" sz="2800" dirty="0" smtClean="0"/>
              <a:t>Defining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4038600"/>
            <a:ext cx="814038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Example: for the Rosen-Suzuki problem –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	Variables:  </a:t>
            </a:r>
            <a:r>
              <a:rPr lang="en-US" dirty="0" err="1" smtClean="0">
                <a:solidFill>
                  <a:prstClr val="black"/>
                </a:solidFill>
              </a:rPr>
              <a:t>Type:DESIGN</a:t>
            </a:r>
            <a:r>
              <a:rPr lang="en-US" dirty="0" smtClean="0">
                <a:solidFill>
                  <a:prstClr val="black"/>
                </a:solidFill>
              </a:rPr>
              <a:t>, Kind: BOUNDED, </a:t>
            </a:r>
            <a:r>
              <a:rPr lang="en-US" dirty="0" err="1" smtClean="0">
                <a:solidFill>
                  <a:prstClr val="black"/>
                </a:solidFill>
              </a:rPr>
              <a:t>MathType:[REAL</a:t>
            </a:r>
            <a:r>
              <a:rPr lang="en-US" dirty="0" smtClean="0">
                <a:solidFill>
                  <a:prstClr val="black"/>
                </a:solidFill>
              </a:rPr>
              <a:t>, CONTINUOUS],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		   </a:t>
            </a:r>
            <a:r>
              <a:rPr lang="en-US" dirty="0" err="1" smtClean="0">
                <a:solidFill>
                  <a:prstClr val="black"/>
                </a:solidFill>
              </a:rPr>
              <a:t>ValueType</a:t>
            </a:r>
            <a:r>
              <a:rPr lang="en-US" dirty="0" smtClean="0">
                <a:solidFill>
                  <a:prstClr val="black"/>
                </a:solidFill>
              </a:rPr>
              <a:t>: DOUBLE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		 </a:t>
            </a: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		  </a:t>
            </a:r>
            <a:r>
              <a:rPr lang="en-US" dirty="0" err="1" smtClean="0">
                <a:solidFill>
                  <a:prstClr val="black"/>
                </a:solidFill>
              </a:rPr>
              <a:t>Type:RESPONSE</a:t>
            </a:r>
            <a:r>
              <a:rPr lang="en-US" dirty="0" smtClean="0">
                <a:solidFill>
                  <a:prstClr val="black"/>
                </a:solidFill>
              </a:rPr>
              <a:t>, </a:t>
            </a:r>
            <a:r>
              <a:rPr lang="en-US" dirty="0" err="1" smtClean="0">
                <a:solidFill>
                  <a:prstClr val="black"/>
                </a:solidFill>
              </a:rPr>
              <a:t>ValueType:DOUBLE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72710" name="Object 9"/>
          <p:cNvGraphicFramePr>
            <a:graphicFrameLocks noChangeAspect="1"/>
          </p:cNvGraphicFramePr>
          <p:nvPr/>
        </p:nvGraphicFramePr>
        <p:xfrm>
          <a:off x="2286000" y="4953000"/>
          <a:ext cx="1160462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96" name="Equation" r:id="rId3" imgW="723600" imgH="228600" progId="Equation.3">
                  <p:embed/>
                </p:oleObj>
              </mc:Choice>
              <mc:Fallback>
                <p:oleObj name="Equation" r:id="rId3" imgW="723600" imgH="2286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953000"/>
                        <a:ext cx="1160462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11" name="Object 9"/>
          <p:cNvGraphicFramePr>
            <a:graphicFrameLocks noChangeAspect="1"/>
          </p:cNvGraphicFramePr>
          <p:nvPr/>
        </p:nvGraphicFramePr>
        <p:xfrm>
          <a:off x="2209800" y="5943600"/>
          <a:ext cx="6326188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97" name="Equation" r:id="rId5" imgW="3949560" imgH="228600" progId="Equation.3">
                  <p:embed/>
                </p:oleObj>
              </mc:Choice>
              <mc:Fallback>
                <p:oleObj name="Equation" r:id="rId5" imgW="394956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943600"/>
                        <a:ext cx="6326188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3400" y="6457890"/>
            <a:ext cx="826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</a:rPr>
              <a:t>See Appendix C for Details of Model and Variable Definition &amp; Configuration</a:t>
            </a:r>
            <a:endParaRPr lang="en-US" sz="2000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676400"/>
            <a:ext cx="8915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prstClr val="black"/>
                </a:solidFill>
              </a:rPr>
              <a:t>ResponseModel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rm</a:t>
            </a:r>
            <a:r>
              <a:rPr lang="en-US" sz="1600" dirty="0" smtClean="0">
                <a:solidFill>
                  <a:prstClr val="black"/>
                </a:solidFill>
              </a:rPr>
              <a:t> = </a:t>
            </a:r>
            <a:r>
              <a:rPr lang="en-US" sz="1600" dirty="0" err="1" smtClean="0">
                <a:solidFill>
                  <a:prstClr val="black"/>
                </a:solidFill>
              </a:rPr>
              <a:t>ResponseModel</a:t>
            </a:r>
            <a:r>
              <a:rPr lang="en-US" sz="1600" dirty="0" smtClean="0">
                <a:solidFill>
                  <a:prstClr val="black"/>
                </a:solidFill>
              </a:rPr>
              <a:t>(“Rosen-Suzuki Model", 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err="1" smtClean="0">
                <a:solidFill>
                  <a:prstClr val="black"/>
                </a:solidFill>
              </a:rPr>
              <a:t>designVars</a:t>
            </a:r>
            <a:r>
              <a:rPr lang="en-US" sz="1600" dirty="0" smtClean="0">
                <a:solidFill>
                  <a:prstClr val="black"/>
                </a:solidFill>
              </a:rPr>
              <a:t>("x", 4), // creates 4 real design </a:t>
            </a:r>
            <a:r>
              <a:rPr lang="en-US" sz="1600" dirty="0" err="1" smtClean="0">
                <a:solidFill>
                  <a:prstClr val="black"/>
                </a:solidFill>
              </a:rPr>
              <a:t>varibles</a:t>
            </a:r>
            <a:r>
              <a:rPr lang="en-US" sz="1600" dirty="0" smtClean="0">
                <a:solidFill>
                  <a:prstClr val="black"/>
                </a:solidFill>
              </a:rPr>
              <a:t> x1-x4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err="1" smtClean="0">
                <a:solidFill>
                  <a:prstClr val="black"/>
                </a:solidFill>
              </a:rPr>
              <a:t>responseVars</a:t>
            </a:r>
            <a:r>
              <a:rPr lang="en-US" sz="1600" dirty="0" smtClean="0">
                <a:solidFill>
                  <a:prstClr val="black"/>
                </a:solidFill>
              </a:rPr>
              <a:t>("f"), // creates 1 response variable f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err="1" smtClean="0">
                <a:solidFill>
                  <a:prstClr val="black"/>
                </a:solidFill>
              </a:rPr>
              <a:t>responseVars</a:t>
            </a:r>
            <a:r>
              <a:rPr lang="en-US" sz="1600" dirty="0" smtClean="0">
                <a:solidFill>
                  <a:prstClr val="black"/>
                </a:solidFill>
              </a:rPr>
              <a:t>("g", 3) //creates 3 response variables g1-g3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        );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4676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Code for defining  the </a:t>
            </a:r>
            <a:r>
              <a:rPr lang="en-US" b="1" dirty="0" err="1" smtClean="0">
                <a:solidFill>
                  <a:prstClr val="black"/>
                </a:solidFill>
              </a:rPr>
              <a:t>Repsonse</a:t>
            </a:r>
            <a:r>
              <a:rPr lang="en-US" b="1" dirty="0" smtClean="0">
                <a:solidFill>
                  <a:prstClr val="black"/>
                </a:solidFill>
              </a:rPr>
              <a:t> Model 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0480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The above creates 4 DESIGN variables with names “x1-x4”, 4 RESPONSE variables “f” and “g1-g3”. There are many defaults used when using the minimum specification above. 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733800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The following attributes are default for Type DESIGN – the “xi”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ValueType</a:t>
            </a:r>
            <a:r>
              <a:rPr lang="en-US" sz="1200" dirty="0" smtClean="0">
                <a:solidFill>
                  <a:prstClr val="black"/>
                </a:solidFill>
              </a:rPr>
              <a:t>: DOUBLE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MathType</a:t>
            </a:r>
            <a:r>
              <a:rPr lang="en-US" sz="1200" dirty="0" smtClean="0">
                <a:solidFill>
                  <a:prstClr val="black"/>
                </a:solidFill>
              </a:rPr>
              <a:t>: [REAL, CONTINUOUS]</a:t>
            </a:r>
          </a:p>
          <a:p>
            <a:endParaRPr lang="en-US" sz="1200" cap="all" dirty="0" smtClean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" y="45720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The following attributes are default for Type RESPONSE – the “f”, “</a:t>
            </a:r>
            <a:r>
              <a:rPr lang="en-US" sz="1200" dirty="0" err="1" smtClean="0">
                <a:solidFill>
                  <a:prstClr val="black"/>
                </a:solidFill>
              </a:rPr>
              <a:t>gi</a:t>
            </a:r>
            <a:r>
              <a:rPr lang="en-US" sz="1200" dirty="0" smtClean="0">
                <a:solidFill>
                  <a:prstClr val="black"/>
                </a:solidFill>
              </a:rPr>
              <a:t>”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Kind: [ ]</a:t>
            </a:r>
          </a:p>
          <a:p>
            <a:r>
              <a:rPr lang="en-US" sz="1200" dirty="0" err="1" smtClean="0">
                <a:solidFill>
                  <a:srgbClr val="FF0000"/>
                </a:solidFill>
              </a:rPr>
              <a:t>ValueType</a:t>
            </a:r>
            <a:r>
              <a:rPr lang="en-US" sz="1200" dirty="0" smtClean="0">
                <a:solidFill>
                  <a:srgbClr val="FF0000"/>
                </a:solidFill>
              </a:rPr>
              <a:t>: DOUBLE</a:t>
            </a:r>
          </a:p>
          <a:p>
            <a:r>
              <a:rPr lang="en-US" sz="1200" dirty="0" err="1" smtClean="0">
                <a:solidFill>
                  <a:srgbClr val="FF0000"/>
                </a:solidFill>
              </a:rPr>
              <a:t>MathType</a:t>
            </a:r>
            <a:r>
              <a:rPr lang="en-US" sz="1200" dirty="0" smtClean="0">
                <a:solidFill>
                  <a:srgbClr val="FF0000"/>
                </a:solidFill>
              </a:rPr>
              <a:t>: [REAL, CONTINUOUS]</a:t>
            </a:r>
          </a:p>
          <a:p>
            <a:endParaRPr lang="en-US" sz="1200" cap="all" dirty="0" smtClean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" y="5473005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The following realizations are default for Type RESPONSE – the “f”, “</a:t>
            </a:r>
            <a:r>
              <a:rPr lang="en-US" sz="1200" dirty="0" err="1" smtClean="0">
                <a:solidFill>
                  <a:prstClr val="black"/>
                </a:solidFill>
              </a:rPr>
              <a:t>gi</a:t>
            </a:r>
            <a:r>
              <a:rPr lang="en-US" sz="1200" dirty="0" smtClean="0">
                <a:solidFill>
                  <a:prstClr val="black"/>
                </a:solidFill>
              </a:rPr>
              <a:t>” ( default  naming convention – </a:t>
            </a:r>
            <a:r>
              <a:rPr lang="en-US" sz="1200" i="1" dirty="0" err="1" smtClean="0">
                <a:solidFill>
                  <a:prstClr val="black"/>
                </a:solidFill>
              </a:rPr>
              <a:t>variableName</a:t>
            </a:r>
            <a:r>
              <a:rPr lang="en-US" sz="1200" b="1" dirty="0" err="1" smtClean="0">
                <a:solidFill>
                  <a:prstClr val="black"/>
                </a:solidFill>
              </a:rPr>
              <a:t>e</a:t>
            </a:r>
            <a:r>
              <a:rPr lang="en-US" sz="1200" b="1" dirty="0" smtClean="0">
                <a:solidFill>
                  <a:prstClr val="black"/>
                </a:solidFill>
              </a:rPr>
              <a:t>.) </a:t>
            </a:r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realization(“f”, evaluation(“</a:t>
            </a:r>
            <a:r>
              <a:rPr lang="en-US" sz="1200" dirty="0" err="1" smtClean="0">
                <a:solidFill>
                  <a:prstClr val="black"/>
                </a:solidFill>
              </a:rPr>
              <a:t>fe</a:t>
            </a:r>
            <a:r>
              <a:rPr lang="en-US" sz="1200" dirty="0" smtClean="0">
                <a:solidFill>
                  <a:prstClr val="black"/>
                </a:solidFill>
              </a:rPr>
              <a:t>”),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realization(“g1”, evaluation(“g1e”),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realization(“g2”, evaluation(“g2e”),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realization(“g3”, evaluation(“g3e”)</a:t>
            </a:r>
          </a:p>
          <a:p>
            <a:endParaRPr lang="en-US" sz="1200" cap="all" dirty="0" smtClean="0">
              <a:solidFill>
                <a:prstClr val="black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162800" cy="981075"/>
          </a:xfrm>
        </p:spPr>
        <p:txBody>
          <a:bodyPr/>
          <a:lstStyle/>
          <a:p>
            <a:r>
              <a:rPr lang="en-US" sz="2800" dirty="0" smtClean="0"/>
              <a:t>Defining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1628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a SORCER Response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2971800"/>
            <a:ext cx="8915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prstClr val="black"/>
                </a:solidFill>
              </a:rPr>
              <a:t>ResponseModel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rm</a:t>
            </a:r>
            <a:r>
              <a:rPr lang="en-US" sz="1600" dirty="0" smtClean="0">
                <a:solidFill>
                  <a:prstClr val="black"/>
                </a:solidFill>
              </a:rPr>
              <a:t> = </a:t>
            </a:r>
            <a:r>
              <a:rPr lang="en-US" sz="1600" dirty="0" err="1" smtClean="0">
                <a:solidFill>
                  <a:prstClr val="black"/>
                </a:solidFill>
              </a:rPr>
              <a:t>ResponseModel(“Rosen</a:t>
            </a:r>
            <a:r>
              <a:rPr lang="en-US" sz="1600" dirty="0" smtClean="0">
                <a:solidFill>
                  <a:prstClr val="black"/>
                </a:solidFill>
              </a:rPr>
              <a:t>-Suzuki Model", 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err="1" smtClean="0">
                <a:solidFill>
                  <a:srgbClr val="FF0000"/>
                </a:solidFill>
              </a:rPr>
              <a:t>designVars</a:t>
            </a:r>
            <a:r>
              <a:rPr lang="en-US" sz="1600" dirty="0" smtClean="0">
                <a:solidFill>
                  <a:srgbClr val="FF0000"/>
                </a:solidFill>
              </a:rPr>
              <a:t>(</a:t>
            </a:r>
            <a:r>
              <a:rPr lang="en-US" sz="1600" dirty="0" err="1" smtClean="0">
                <a:solidFill>
                  <a:srgbClr val="FF0000"/>
                </a:solidFill>
              </a:rPr>
              <a:t>var</a:t>
            </a:r>
            <a:r>
              <a:rPr lang="en-US" sz="1600" dirty="0" smtClean="0">
                <a:solidFill>
                  <a:srgbClr val="FF0000"/>
                </a:solidFill>
              </a:rPr>
              <a:t>(“x1”, 2.0, -100., 100.), </a:t>
            </a:r>
            <a:r>
              <a:rPr lang="en-US" sz="1600" dirty="0" err="1" smtClean="0">
                <a:solidFill>
                  <a:srgbClr val="FF0000"/>
                </a:solidFill>
              </a:rPr>
              <a:t>var</a:t>
            </a:r>
            <a:r>
              <a:rPr lang="en-US" sz="1600" dirty="0" smtClean="0">
                <a:solidFill>
                  <a:srgbClr val="FF0000"/>
                </a:solidFill>
              </a:rPr>
              <a:t>(“x2”,3.0,-100., 100.),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				    </a:t>
            </a:r>
            <a:r>
              <a:rPr lang="en-US" sz="1600" dirty="0" err="1" smtClean="0">
                <a:solidFill>
                  <a:srgbClr val="FF0000"/>
                </a:solidFill>
              </a:rPr>
              <a:t>var</a:t>
            </a:r>
            <a:r>
              <a:rPr lang="en-US" sz="1600" dirty="0" smtClean="0">
                <a:solidFill>
                  <a:srgbClr val="FF0000"/>
                </a:solidFill>
              </a:rPr>
              <a:t>(“x3”,4.0, -100, 100.), </a:t>
            </a:r>
            <a:r>
              <a:rPr lang="en-US" sz="1600" dirty="0" err="1" smtClean="0">
                <a:solidFill>
                  <a:srgbClr val="FF0000"/>
                </a:solidFill>
              </a:rPr>
              <a:t>var</a:t>
            </a:r>
            <a:r>
              <a:rPr lang="en-US" sz="1600" dirty="0" smtClean="0">
                <a:solidFill>
                  <a:srgbClr val="FF0000"/>
                </a:solidFill>
              </a:rPr>
              <a:t>(“x4”,5.0, -100, 100.)</a:t>
            </a:r>
            <a:r>
              <a:rPr lang="en-US" sz="1600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err="1" smtClean="0">
                <a:solidFill>
                  <a:prstClr val="black"/>
                </a:solidFill>
              </a:rPr>
              <a:t>responseVars</a:t>
            </a:r>
            <a:r>
              <a:rPr lang="en-US" sz="1600" dirty="0" smtClean="0">
                <a:solidFill>
                  <a:prstClr val="black"/>
                </a:solidFill>
              </a:rPr>
              <a:t>("f"), // creates 1 response variable f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err="1" smtClean="0">
                <a:solidFill>
                  <a:prstClr val="black"/>
                </a:solidFill>
              </a:rPr>
              <a:t>responseVars</a:t>
            </a:r>
            <a:r>
              <a:rPr lang="en-US" sz="1600" dirty="0" smtClean="0">
                <a:solidFill>
                  <a:prstClr val="black"/>
                </a:solidFill>
              </a:rPr>
              <a:t>("g", 3) //creates 3 response variables g1-g3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smtClean="0">
                <a:solidFill>
                  <a:srgbClr val="FF0000"/>
                </a:solidFill>
              </a:rPr>
              <a:t>realization(“f”, evaluation(“</a:t>
            </a:r>
            <a:r>
              <a:rPr lang="en-US" sz="1600" dirty="0" err="1" smtClean="0">
                <a:solidFill>
                  <a:srgbClr val="FF0000"/>
                </a:solidFill>
              </a:rPr>
              <a:t>fe</a:t>
            </a:r>
            <a:r>
              <a:rPr lang="en-US" sz="1600" dirty="0" smtClean="0">
                <a:solidFill>
                  <a:srgbClr val="FF0000"/>
                </a:solidFill>
              </a:rPr>
              <a:t>”),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			realization(“g1”, evaluation(“g1e”),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			realization(“g2”, evaluation(“g2e”),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			realization(“g3”, evaluation(“g3e”)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        ); 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19050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To specify the initial value and bounds on the DESIGN variables  and specify the realizations for the RESPONSE variables:</a:t>
            </a:r>
            <a:endParaRPr lang="en-US" b="1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6096000"/>
            <a:ext cx="3491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1F497D"/>
                </a:solidFill>
              </a:rPr>
              <a:t>The </a:t>
            </a:r>
            <a:r>
              <a:rPr lang="en-US" sz="1400" b="1" dirty="0" err="1" smtClean="0">
                <a:solidFill>
                  <a:srgbClr val="1F497D"/>
                </a:solidFill>
              </a:rPr>
              <a:t>ResponseModel</a:t>
            </a:r>
            <a:r>
              <a:rPr lang="en-US" sz="1400" b="1" dirty="0" smtClean="0">
                <a:solidFill>
                  <a:srgbClr val="1F497D"/>
                </a:solidFill>
              </a:rPr>
              <a:t> class has a very rich API </a:t>
            </a:r>
            <a:endParaRPr lang="en-US" sz="1400" b="1" dirty="0">
              <a:solidFill>
                <a:srgbClr val="1F497D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858000" cy="981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Defining a SORCER Response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981200"/>
            <a:ext cx="89154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prstClr val="black"/>
                </a:solidFill>
              </a:rPr>
              <a:t>ResponseModel</a:t>
            </a:r>
            <a:r>
              <a:rPr lang="en-US" sz="1600" dirty="0" smtClean="0">
                <a:solidFill>
                  <a:prstClr val="black"/>
                </a:solidFill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</a:rPr>
              <a:t>rm</a:t>
            </a:r>
            <a:r>
              <a:rPr lang="en-US" sz="1600" dirty="0" smtClean="0">
                <a:solidFill>
                  <a:prstClr val="black"/>
                </a:solidFill>
              </a:rPr>
              <a:t> = </a:t>
            </a:r>
            <a:r>
              <a:rPr lang="en-US" sz="1600" dirty="0" err="1" smtClean="0">
                <a:solidFill>
                  <a:prstClr val="black"/>
                </a:solidFill>
              </a:rPr>
              <a:t>ResponseModel(“Rosen</a:t>
            </a:r>
            <a:r>
              <a:rPr lang="en-US" sz="1600" dirty="0" smtClean="0">
                <a:solidFill>
                  <a:prstClr val="black"/>
                </a:solidFill>
              </a:rPr>
              <a:t>-Suzuki Model", 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smtClean="0">
                <a:solidFill>
                  <a:srgbClr val="FF0000"/>
                </a:solidFill>
              </a:rPr>
              <a:t>designVars(vars(loop(“i”,1,20),“x$i$”, 0.0, -10.0, 10.0))</a:t>
            </a:r>
            <a:r>
              <a:rPr lang="en-US" sz="1600" dirty="0" smtClean="0">
                <a:solidFill>
                  <a:prstClr val="black"/>
                </a:solidFill>
              </a:rPr>
              <a:t>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err="1" smtClean="0">
                <a:solidFill>
                  <a:prstClr val="black"/>
                </a:solidFill>
              </a:rPr>
              <a:t>responseVars</a:t>
            </a:r>
            <a:r>
              <a:rPr lang="en-US" sz="1600" dirty="0" smtClean="0">
                <a:solidFill>
                  <a:prstClr val="black"/>
                </a:solidFill>
              </a:rPr>
              <a:t>("f"), // creates 1 response variable f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</a:t>
            </a:r>
            <a:r>
              <a:rPr lang="en-US" sz="1600" dirty="0" err="1" smtClean="0">
                <a:solidFill>
                  <a:prstClr val="black"/>
                </a:solidFill>
              </a:rPr>
              <a:t>responseVars</a:t>
            </a:r>
            <a:r>
              <a:rPr lang="en-US" sz="1600" dirty="0" smtClean="0">
                <a:solidFill>
                  <a:prstClr val="black"/>
                </a:solidFill>
              </a:rPr>
              <a:t>("g", 3) //creates 3 response variables g1-g3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realization(“f”, evaluation(“</a:t>
            </a:r>
            <a:r>
              <a:rPr lang="en-US" sz="1600" dirty="0" err="1" smtClean="0">
                <a:solidFill>
                  <a:prstClr val="black"/>
                </a:solidFill>
              </a:rPr>
              <a:t>fe</a:t>
            </a:r>
            <a:r>
              <a:rPr lang="en-US" sz="1600" dirty="0" smtClean="0">
                <a:solidFill>
                  <a:prstClr val="black"/>
                </a:solidFill>
              </a:rPr>
              <a:t>”),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realization(“g1”, evaluation(“g1e”),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realization(“g2”, evaluation(“g2e”),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	realization(“g3”, evaluation(“g3e”)</a:t>
            </a:r>
          </a:p>
          <a:p>
            <a:r>
              <a:rPr lang="en-US" sz="1600" dirty="0" smtClean="0">
                <a:solidFill>
                  <a:prstClr val="black"/>
                </a:solidFill>
              </a:rPr>
              <a:t>		        );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716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b="1" dirty="0" smtClean="0">
                <a:solidFill>
                  <a:prstClr val="black"/>
                </a:solidFill>
              </a:rPr>
              <a:t>If the </a:t>
            </a:r>
            <a:r>
              <a:rPr lang="en-US" b="1" dirty="0" err="1" smtClean="0">
                <a:solidFill>
                  <a:prstClr val="black"/>
                </a:solidFill>
              </a:rPr>
              <a:t>DesignVariables</a:t>
            </a:r>
            <a:r>
              <a:rPr lang="en-US" b="1" dirty="0" smtClean="0">
                <a:solidFill>
                  <a:prstClr val="black"/>
                </a:solidFill>
              </a:rPr>
              <a:t> all have the same initial Values and Bounds:</a:t>
            </a:r>
            <a:endParaRPr lang="en-US" b="1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5943600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</a:rPr>
              <a:t>Once the Model is defined it must then be configured</a:t>
            </a:r>
            <a:endParaRPr lang="en-US" sz="2000" b="1" i="1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2192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 For the RESPONSE Variables to have sensitivities one  </a:t>
            </a:r>
            <a:r>
              <a:rPr lang="en-US" sz="1600" b="1" dirty="0" smtClean="0">
                <a:solidFill>
                  <a:prstClr val="black"/>
                </a:solidFill>
              </a:rPr>
              <a:t>must include them in the realization of the Variable</a:t>
            </a:r>
            <a:r>
              <a:rPr lang="en-US" sz="1600" dirty="0" smtClean="0">
                <a:solidFill>
                  <a:prstClr val="black"/>
                </a:solidFill>
              </a:rPr>
              <a:t> during the definition of the model. 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133600"/>
            <a:ext cx="89154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solidFill>
                  <a:prstClr val="black"/>
                </a:solidFill>
                <a:latin typeface="Arial"/>
                <a:cs typeface="Arial"/>
              </a:rPr>
              <a:t>ResponseModel</a:t>
            </a:r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  <a:cs typeface="Arial"/>
              </a:rPr>
              <a:t>rm</a:t>
            </a:r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 =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  <a:cs typeface="Arial"/>
              </a:rPr>
              <a:t>ResponseModel</a:t>
            </a:r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(“Rosen-Suzuki Model",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		designVars(var(“x1”, 2.0, -100., 100.), var(“x2”,3.0,-100., 100.),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		     var(“x3”,4.0, -100, 100.), var(“x4”,5.0, -100, 100.),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		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  <a:cs typeface="Arial"/>
              </a:rPr>
              <a:t>responseVars("f</a:t>
            </a:r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”,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 		    realization((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    		        </a:t>
            </a:r>
            <a:r>
              <a:rPr lang="en-US" sz="1600" dirty="0" err="1" smtClean="0">
                <a:solidFill>
                  <a:srgbClr val="000000"/>
                </a:solidFill>
                <a:latin typeface="Arial"/>
                <a:cs typeface="Arial"/>
              </a:rPr>
              <a:t>evaluation(“fe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”,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              		            differentiation(wrt(loop(“i”,1,4),”x$i$”), gradient(“feg1”)),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		</a:t>
            </a:r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responseVars(names(loop(“i“,1,3),g$i$”),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		      realization((names(loop(“i“,1,3),g$i$”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                                                  </a:t>
            </a:r>
            <a:r>
              <a:rPr lang="en-US" sz="1600" dirty="0" err="1" smtClean="0">
                <a:solidFill>
                  <a:srgbClr val="FF0000"/>
                </a:solidFill>
                <a:latin typeface="Arial"/>
                <a:cs typeface="Arial"/>
              </a:rPr>
              <a:t>evaluation(“g$i$e</a:t>
            </a:r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”,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/>
                <a:cs typeface="Arial"/>
              </a:rPr>
              <a:t>        		                      differentiation(wrt(loop(“k”,1,4),”x$k$”), gradient(“g$i$eg1”))     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	);</a:t>
            </a:r>
          </a:p>
          <a:p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		 </a:t>
            </a:r>
            <a:endParaRPr lang="en-US" sz="16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086600" cy="981075"/>
          </a:xfrm>
        </p:spPr>
        <p:txBody>
          <a:bodyPr/>
          <a:lstStyle/>
          <a:p>
            <a:r>
              <a:rPr lang="en-US" sz="2800" dirty="0" smtClean="0"/>
              <a:t>Defining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143000"/>
            <a:ext cx="899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</a:rPr>
              <a:t>Configuring a Response Model </a:t>
            </a:r>
            <a:r>
              <a:rPr lang="en-US" dirty="0" smtClean="0">
                <a:solidFill>
                  <a:prstClr val="black"/>
                </a:solidFill>
              </a:rPr>
              <a:t>– This requires the definition of the </a:t>
            </a:r>
            <a:r>
              <a:rPr lang="en-US" b="1" i="1" dirty="0" smtClean="0">
                <a:solidFill>
                  <a:prstClr val="black"/>
                </a:solidFill>
              </a:rPr>
              <a:t>EVALUATORS</a:t>
            </a:r>
            <a:r>
              <a:rPr lang="en-US" dirty="0" smtClean="0">
                <a:solidFill>
                  <a:prstClr val="black"/>
                </a:solidFill>
              </a:rPr>
              <a:t>, and </a:t>
            </a:r>
            <a:r>
              <a:rPr lang="en-US" b="1" i="1" dirty="0" smtClean="0">
                <a:solidFill>
                  <a:prstClr val="black"/>
                </a:solidFill>
              </a:rPr>
              <a:t>FILTERS </a:t>
            </a:r>
            <a:r>
              <a:rPr lang="en-US" dirty="0" smtClean="0">
                <a:solidFill>
                  <a:prstClr val="black"/>
                </a:solidFill>
              </a:rPr>
              <a:t>(if present) for each of the </a:t>
            </a:r>
            <a:r>
              <a:rPr lang="en-US" b="1" i="1" dirty="0" smtClean="0">
                <a:solidFill>
                  <a:prstClr val="black"/>
                </a:solidFill>
              </a:rPr>
              <a:t>RESPONSE</a:t>
            </a:r>
            <a:r>
              <a:rPr lang="en-US" dirty="0" smtClean="0">
                <a:solidFill>
                  <a:prstClr val="black"/>
                </a:solidFill>
              </a:rPr>
              <a:t> and </a:t>
            </a:r>
            <a:r>
              <a:rPr lang="en-US" b="1" i="1" dirty="0" smtClean="0">
                <a:solidFill>
                  <a:prstClr val="black"/>
                </a:solidFill>
              </a:rPr>
              <a:t>LINKED</a:t>
            </a:r>
            <a:r>
              <a:rPr lang="en-US" dirty="0" smtClean="0">
                <a:solidFill>
                  <a:prstClr val="black"/>
                </a:solidFill>
              </a:rPr>
              <a:t> variables. For the Rosen-Suzuki case simple expression evaluators are used. No Filters are required.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133600"/>
            <a:ext cx="91440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// configure response variables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     //  </a:t>
            </a:r>
            <a:r>
              <a:rPr lang="en-US" sz="1400" b="1" dirty="0" smtClean="0">
                <a:solidFill>
                  <a:prstClr val="black"/>
                </a:solidFill>
              </a:rPr>
              <a:t>NOTE: The evaluator names must match the one specified in the realization. There are several was to specify the </a:t>
            </a:r>
            <a:r>
              <a:rPr lang="en-US" sz="1400" b="1" dirty="0" err="1" smtClean="0">
                <a:solidFill>
                  <a:prstClr val="black"/>
                </a:solidFill>
              </a:rPr>
              <a:t>args</a:t>
            </a:r>
            <a:r>
              <a:rPr lang="en-US" sz="1400" b="1" dirty="0" smtClean="0">
                <a:solidFill>
                  <a:prstClr val="black"/>
                </a:solidFill>
              </a:rPr>
              <a:t>.</a:t>
            </a:r>
            <a:endParaRPr lang="en-US" sz="1400" dirty="0" smtClean="0">
              <a:solidFill>
                <a:prstClr val="black"/>
              </a:solidFill>
              <a:cs typeface="Courier New" pitchFamily="49" charset="0"/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	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 configure 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f</a:t>
            </a:r>
            <a:endParaRPr lang="en-US" sz="1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f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", "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fe",evaluator(“fe</a:t>
            </a:r>
            <a:r>
              <a:rPr lang="en-US" sz="1400" smtClean="0">
                <a:solidFill>
                  <a:prstClr val="black"/>
                </a:solidFill>
                <a:latin typeface="Arial"/>
                <a:cs typeface="Arial"/>
              </a:rPr>
              <a:t>”, 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"x1^2-5.0*x1+x2^2-5.0*x2+2.0*x3^2-21.0*x3+x4^2+7.0*x4</a:t>
            </a:r>
            <a:r>
              <a:rPr lang="en-US" sz="1400" smtClean="0">
                <a:solidFill>
                  <a:prstClr val="black"/>
                </a:solidFill>
                <a:latin typeface="Arial"/>
                <a:cs typeface="Arial"/>
              </a:rPr>
              <a:t>+50.0”), </a:t>
            </a:r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args(rm.getDesignVars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()));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 configure g1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"g1", "g1e", "x1^2+x1+x2^2-x2+x3^2+x3+x4^2-x4-8.0", args("x1", "x2", "x3", "x4"));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 configure g2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"g2", "g2e", "x1^2-x1+2.0*x2^2+x3^2+2.0*x4^2-x4-10.0", args("x1", "x2", "x3", "x4"));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// configure g3</a:t>
            </a:r>
          </a:p>
          <a:p>
            <a:r>
              <a:rPr lang="en-US" sz="1400" dirty="0" err="1" smtClean="0">
                <a:solidFill>
                  <a:prstClr val="black"/>
                </a:solidFill>
                <a:latin typeface="Arial"/>
                <a:cs typeface="Arial"/>
              </a:rPr>
              <a:t>var(model</a:t>
            </a:r>
            <a:r>
              <a:rPr lang="en-US" sz="1400" dirty="0" smtClean="0">
                <a:solidFill>
                  <a:prstClr val="black"/>
                </a:solidFill>
                <a:latin typeface="Arial"/>
                <a:cs typeface="Arial"/>
              </a:rPr>
              <a:t>, "g3", "g3e", "2.0*x1^2+2.0*x1+x2^2-x2+x3^2-x4-5.0", args("x1", "x2", "x3", "x4"));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086600" cy="981075"/>
          </a:xfrm>
        </p:spPr>
        <p:txBody>
          <a:bodyPr/>
          <a:lstStyle/>
          <a:p>
            <a:r>
              <a:rPr lang="en-US" sz="2800" dirty="0" smtClean="0"/>
              <a:t>Configuring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399" y="1117600"/>
            <a:ext cx="228245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5400" y="508000"/>
            <a:ext cx="21224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</a:rPr>
              <a:t>Elementary Exertion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98737" y="508000"/>
            <a:ext cx="20494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</a:rPr>
              <a:t>Composite Exertion</a:t>
            </a: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3002" y="1117600"/>
            <a:ext cx="415829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638800" y="508000"/>
            <a:ext cx="2173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/>
              </a:rPr>
              <a:t>Engineering Example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890005"/>
            <a:ext cx="1995589" cy="6044195"/>
          </a:xfrm>
          <a:prstGeom prst="rect">
            <a:avLst/>
          </a:prstGeom>
        </p:spPr>
      </p:pic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286000" y="6508690"/>
            <a:ext cx="4953000" cy="40011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i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All are Objects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-152400"/>
            <a:ext cx="7086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dirty="0" smtClean="0">
                <a:solidFill>
                  <a:srgbClr val="254061"/>
                </a:solidFill>
                <a:latin typeface="Arial"/>
                <a:cs typeface="Arial"/>
              </a:rPr>
              <a:t>Exertion Evaluators</a:t>
            </a:r>
            <a:endParaRPr lang="en-US" sz="2800" b="1" i="1" dirty="0">
              <a:solidFill>
                <a:srgbClr val="25406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219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5" grpId="0"/>
      <p:bldP spid="1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43000"/>
            <a:ext cx="899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</a:rPr>
              <a:t>Configuring a Response Model (cont) – If you have evaluators for the sensitivity calculations they need to be configured as well. 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1676400"/>
            <a:ext cx="86868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// configure the sensitivity model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// response f:fe="x1^2-5.0*x1+x2^2-5.0*x2+2.0*x3^2-21.0*x3+x4^2+7.0*x4+50.0"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dfdx1:dfedx1 = "2.0*x1-5.0"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dfdx2:dfedx2 = "2.0*x2-5.0"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dfdx3:dfedx3 = "4.0*x3-21.0"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dfdx4:dfedx4 = "2.0*x4+7.0"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dfedx1e1 = expression("dfedx1e1", "2.0*x1-5.0",args(sm.getDesignVar("x1")));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dfedx2e1 = expression("dfedx2e1", "2.0*x2-5.0",args(sm.getDesignVar("x2")));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dfedx3e1 = expression("dfedx3e1", "4.0*x3-21.0",args(sm.getDesignVar("x3")));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dfedx4e1 = expression("dfedx4e1", "2.0*x4+7.0",args(sm.getDesignVar("x4")));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List&lt;Evaluator&gt; feg1 = list(dfedx1e1, dfedx2e1, dfedx3e1, dfedx4e1);	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</a:t>
            </a:r>
            <a:r>
              <a:rPr lang="en-US" sz="1200" dirty="0" err="1" smtClean="0">
                <a:solidFill>
                  <a:prstClr val="black"/>
                </a:solidFill>
              </a:rPr>
              <a:t>sm.setGradientEvaluators</a:t>
            </a:r>
            <a:r>
              <a:rPr lang="en-US" sz="1200" dirty="0" smtClean="0">
                <a:solidFill>
                  <a:prstClr val="black"/>
                </a:solidFill>
              </a:rPr>
              <a:t>("f", "</a:t>
            </a:r>
            <a:r>
              <a:rPr lang="en-US" sz="1200" dirty="0" err="1" smtClean="0">
                <a:solidFill>
                  <a:prstClr val="black"/>
                </a:solidFill>
              </a:rPr>
              <a:t>fe</a:t>
            </a:r>
            <a:r>
              <a:rPr lang="en-US" sz="1200" dirty="0" smtClean="0">
                <a:solidFill>
                  <a:prstClr val="black"/>
                </a:solidFill>
              </a:rPr>
              <a:t>", "feg1",  feg1);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// response g1:g1e="x1^2+x1+x2^2-x2+x3^2+x3+x4^2-x4-8.0"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dg1dx1:dg1edx1 = "2.0*x1+1.0"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dg1dx2:dg1edx2 = "2.0*x2-1.0"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dg1dx3:dg1edx3 = "2.0*x3+1.0"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dg1dx4:dg1edx4 = "2.0*x4-1.0"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dg1edx1e1 = expression("dg1edx1e1", "2.0*x1+1",args(sm.getDesignVar("x1")));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dg1edx2e1 = expression("dg1edx2e1", "2.0*x21.0",args(sm.getDesignVar("x2")));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dg1edx3e1 = expression("dg1edx3e1""2.0*x3+1.0",args(sm.getDesignVar("x3")));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dg1edx4e1 = expression("dg1edx4e1", "2.0*x41.0",args(sm.getDesignVar("x4")));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List&lt;Evaluator&gt; g1eg1 = list(dg1edx1e1, dg1edx2e1, dg1edx3e1, dg1edx4e1);	</a:t>
            </a:r>
          </a:p>
          <a:p>
            <a:r>
              <a:rPr lang="nn-NO" sz="1200" dirty="0" smtClean="0">
                <a:solidFill>
                  <a:prstClr val="black"/>
                </a:solidFill>
              </a:rPr>
              <a:t>		sm.setGradientEvaluators("g1", "g1e", "g1eg1",  g1eg1);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		</a:t>
            </a:r>
            <a:endParaRPr lang="nn-NO" sz="1200" dirty="0" smtClean="0">
              <a:solidFill>
                <a:prstClr val="black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7239000" cy="981075"/>
          </a:xfrm>
        </p:spPr>
        <p:txBody>
          <a:bodyPr/>
          <a:lstStyle/>
          <a:p>
            <a:r>
              <a:rPr lang="en-US" sz="2800" dirty="0" smtClean="0"/>
              <a:t>Configuring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371600"/>
            <a:ext cx="868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	// response g2:g2e="x1^2-x1+2.0*x2^2+x3^2+2.0*x4^2-x4-10.0"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dg2dx1:dg2edx1 = "2.0*x1-1.0"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dg2dx2:dg2edx2 = "4.0*x2"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dg2dx3:dg2edx3 = "2.0*x3"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dg2dx4:dg2edx4 = "4.0*x4-1.0"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dg2edx1e1 = expression("dg2edx1e1", "2.0*x11",args(sm.getDesignVar("x1")));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dg2edx2e1 = expression("dg2edx2e1", "4.0*x2",args(sm.getDesignVar("x2")));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dg2edx3e1 = expression("dg2edx3e1", "2.0*x3",args(sm.getDesignVar("x3")));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dg2edx4e1 = expression("dg2edx4e1"4.0*x41.0",args(sm.getDesignVar("x4")));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List&lt;Evaluator&gt; g2eg1 = list(dg2edx1e1, dg2edx2e1, dg2edx3e1, dg2edx4e1);	</a:t>
            </a:r>
          </a:p>
          <a:p>
            <a:r>
              <a:rPr lang="nn-NO" sz="1200" dirty="0" smtClean="0">
                <a:solidFill>
                  <a:prstClr val="black"/>
                </a:solidFill>
              </a:rPr>
              <a:t>		sm.setGradientEvaluators("g2", "g2e", "g2eg1",  g2eg1);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		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// response g3:g3e="2.0*x1^2+2.0*x1+x2^2-x2+x3^2-x4-5.0"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dg3dx1:dg3edx1 = "4.0*x1+2.0"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dg3dx2:dg3edx2 = "2.0*x2-1.0"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dg3dx3:dg3edx3 = "2.0*x3"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// </a:t>
            </a:r>
            <a:r>
              <a:rPr lang="en-US" sz="1200" dirty="0" err="1" smtClean="0">
                <a:solidFill>
                  <a:prstClr val="black"/>
                </a:solidFill>
              </a:rPr>
              <a:t>derivativeResponse</a:t>
            </a:r>
            <a:r>
              <a:rPr lang="en-US" sz="1200" dirty="0" smtClean="0">
                <a:solidFill>
                  <a:prstClr val="black"/>
                </a:solidFill>
              </a:rPr>
              <a:t> dg3dx4:dg3edx4 = "-1.0"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dg3edx1e1 expression("dg3edx1e1""4.0*x1+2.0",args(sm.getDesignVar("x1")));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dg3edx2e1 = expression("dg3edx2e1", "2.0*x21.0",args(sm.getDesignVar("x2")));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dg3edx3e1 = expression("dg3edx3e1", "2.0*x3",args(sm.getDesignVar("x3")));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Evaluator dg3edx4e1 = expression("dg3edx4e1", "-1.0",args());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List&lt;Evaluator&gt; g3eg1 = list(dg3edx1e1, dg3edx2e1, dg3edx3e1, dg3edx4e1);	</a:t>
            </a:r>
          </a:p>
          <a:p>
            <a:r>
              <a:rPr lang="nn-NO" sz="1200" dirty="0" smtClean="0">
                <a:solidFill>
                  <a:prstClr val="black"/>
                </a:solidFill>
              </a:rPr>
              <a:t>		sm.setGradientEvaluators("g3", "g3e", "g3eg1",  g3eg1);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Configuring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219200"/>
            <a:ext cx="899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b="1" dirty="0" smtClean="0">
                <a:solidFill>
                  <a:prstClr val="black"/>
                </a:solidFill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</a:rPr>
              <a:t>Once the model has been defined and configured it can be used.</a:t>
            </a:r>
            <a:endParaRPr lang="en-US" sz="2000" b="1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1676400"/>
            <a:ext cx="7772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</a:rPr>
              <a:t>// you can set the value of the independent variables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rm.setDesignVarValues(set("x1", 2.0), set("x2", 3.0), set("x3", 4.0), set("x4", 200.0));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// print the model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logger.info("\n\nRosen</a:t>
            </a:r>
            <a:r>
              <a:rPr lang="en-US" sz="1200" dirty="0" smtClean="0">
                <a:solidFill>
                  <a:prstClr val="black"/>
                </a:solidFill>
              </a:rPr>
              <a:t> Suzuki response model: " + </a:t>
            </a:r>
            <a:r>
              <a:rPr lang="en-US" sz="1200" dirty="0" err="1" smtClean="0">
                <a:solidFill>
                  <a:prstClr val="black"/>
                </a:solidFill>
              </a:rPr>
              <a:t>rm</a:t>
            </a:r>
            <a:r>
              <a:rPr lang="en-US" sz="1200" dirty="0" smtClean="0">
                <a:solidFill>
                  <a:prstClr val="black"/>
                </a:solidFill>
              </a:rPr>
              <a:t>);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// get the values of the responses for the new x values 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rm.getRepsonses</a:t>
            </a:r>
            <a:r>
              <a:rPr lang="en-US" sz="1200" dirty="0" smtClean="0">
                <a:solidFill>
                  <a:prstClr val="black"/>
                </a:solidFill>
              </a:rPr>
              <a:t>(); // returns a Table containing the names and values of all  Variables. For the Rosen-Suzuki Functions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Data Table [x1,x2,x3,x4,f,g1,g2,g3]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                  [2.0, 3.0, 4.0, 5.0, 46., 44.0, 71.0, 24.0]</a:t>
            </a:r>
          </a:p>
          <a:p>
            <a:endParaRPr lang="en-US" sz="1200" dirty="0" smtClean="0">
              <a:solidFill>
                <a:prstClr val="black"/>
              </a:solidFill>
            </a:endParaRPr>
          </a:p>
          <a:p>
            <a:r>
              <a:rPr lang="en-US" sz="1200" dirty="0" smtClean="0">
                <a:solidFill>
                  <a:prstClr val="black"/>
                </a:solidFill>
              </a:rPr>
              <a:t>// additional examples of using the </a:t>
            </a:r>
            <a:r>
              <a:rPr lang="en-US" sz="1200" dirty="0" err="1" smtClean="0">
                <a:solidFill>
                  <a:prstClr val="black"/>
                </a:solidFill>
              </a:rPr>
              <a:t>api</a:t>
            </a:r>
            <a:r>
              <a:rPr lang="en-US" sz="1200" dirty="0" smtClean="0">
                <a:solidFill>
                  <a:prstClr val="black"/>
                </a:solidFill>
              </a:rPr>
              <a:t>		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Var</a:t>
            </a:r>
            <a:r>
              <a:rPr lang="en-US" sz="1200" dirty="0" smtClean="0">
                <a:solidFill>
                  <a:prstClr val="black"/>
                </a:solidFill>
              </a:rPr>
              <a:t> x4 = </a:t>
            </a:r>
            <a:r>
              <a:rPr lang="en-US" sz="1200" dirty="0" err="1" smtClean="0">
                <a:solidFill>
                  <a:prstClr val="black"/>
                </a:solidFill>
              </a:rPr>
              <a:t>rm.getDesignVar</a:t>
            </a:r>
            <a:r>
              <a:rPr lang="en-US" sz="1200" dirty="0" smtClean="0">
                <a:solidFill>
                  <a:prstClr val="black"/>
                </a:solidFill>
              </a:rPr>
              <a:t>("x4");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logger.info("\n\nx4 lower bound: " + x4.getLowerBound());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x4 lower bound: -100.0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logger.info("\n\nx4 upper bound: " + x4.getUpperBound());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x4 upper bound: 100.0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logger.info("\n\nx4 value: " + x4.getValue());</a:t>
            </a:r>
          </a:p>
          <a:p>
            <a:r>
              <a:rPr lang="en-US" sz="1200" dirty="0" smtClean="0">
                <a:solidFill>
                  <a:srgbClr val="008000"/>
                </a:solidFill>
              </a:rPr>
              <a:t>x4 value: 5.0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		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// examine the </a:t>
            </a:r>
            <a:r>
              <a:rPr lang="en-US" sz="1200" dirty="0" err="1" smtClean="0">
                <a:solidFill>
                  <a:prstClr val="black"/>
                </a:solidFill>
              </a:rPr>
              <a:t>responseVar</a:t>
            </a:r>
            <a:r>
              <a:rPr lang="en-US" sz="1200" dirty="0" smtClean="0">
                <a:solidFill>
                  <a:prstClr val="black"/>
                </a:solidFill>
              </a:rPr>
              <a:t> f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Var</a:t>
            </a:r>
            <a:r>
              <a:rPr lang="en-US" sz="1200" dirty="0" smtClean="0">
                <a:solidFill>
                  <a:prstClr val="black"/>
                </a:solidFill>
              </a:rPr>
              <a:t> f = </a:t>
            </a:r>
            <a:r>
              <a:rPr lang="en-US" sz="1200" dirty="0" err="1" smtClean="0">
                <a:solidFill>
                  <a:prstClr val="black"/>
                </a:solidFill>
              </a:rPr>
              <a:t>rm.getResponseVar</a:t>
            </a:r>
            <a:r>
              <a:rPr lang="en-US" sz="1200" dirty="0" smtClean="0">
                <a:solidFill>
                  <a:prstClr val="black"/>
                </a:solidFill>
              </a:rPr>
              <a:t>("f");</a:t>
            </a:r>
          </a:p>
          <a:p>
            <a:r>
              <a:rPr lang="en-US" sz="1200" dirty="0" err="1" smtClean="0">
                <a:solidFill>
                  <a:prstClr val="black"/>
                </a:solidFill>
              </a:rPr>
              <a:t>ExpressionEvaluator</a:t>
            </a:r>
            <a:r>
              <a:rPr lang="en-US" sz="1200" dirty="0" smtClean="0">
                <a:solidFill>
                  <a:prstClr val="black"/>
                </a:solidFill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</a:rPr>
              <a:t>ee</a:t>
            </a:r>
            <a:r>
              <a:rPr lang="en-US" sz="1200" dirty="0" smtClean="0">
                <a:solidFill>
                  <a:prstClr val="black"/>
                </a:solidFill>
              </a:rPr>
              <a:t> = (</a:t>
            </a:r>
            <a:r>
              <a:rPr lang="en-US" sz="1200" dirty="0" err="1" smtClean="0">
                <a:solidFill>
                  <a:prstClr val="black"/>
                </a:solidFill>
              </a:rPr>
              <a:t>ExpressionEvaluator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  <a:r>
              <a:rPr lang="en-US" sz="1200" dirty="0" err="1" smtClean="0">
                <a:solidFill>
                  <a:prstClr val="black"/>
                </a:solidFill>
              </a:rPr>
              <a:t>f.getEvaluator</a:t>
            </a:r>
            <a:r>
              <a:rPr lang="en-US" sz="1200" dirty="0" smtClean="0">
                <a:solidFill>
                  <a:prstClr val="black"/>
                </a:solidFill>
              </a:rPr>
              <a:t>();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logger.info("\n\</a:t>
            </a:r>
            <a:r>
              <a:rPr lang="en-US" sz="1200" dirty="0" err="1" smtClean="0">
                <a:solidFill>
                  <a:prstClr val="black"/>
                </a:solidFill>
              </a:rPr>
              <a:t>nexpression</a:t>
            </a:r>
            <a:r>
              <a:rPr lang="en-US" sz="1200" dirty="0" smtClean="0">
                <a:solidFill>
                  <a:prstClr val="black"/>
                </a:solidFill>
              </a:rPr>
              <a:t>:\n" + </a:t>
            </a:r>
            <a:r>
              <a:rPr lang="en-US" sz="1200" dirty="0" err="1" smtClean="0">
                <a:solidFill>
                  <a:prstClr val="black"/>
                </a:solidFill>
              </a:rPr>
              <a:t>ee.getName</a:t>
            </a:r>
            <a:r>
              <a:rPr lang="en-US" sz="1200" dirty="0" smtClean="0">
                <a:solidFill>
                  <a:prstClr val="black"/>
                </a:solidFill>
              </a:rPr>
              <a:t>() + "/" + </a:t>
            </a:r>
            <a:r>
              <a:rPr lang="en-US" sz="1200" dirty="0" err="1" smtClean="0">
                <a:solidFill>
                  <a:prstClr val="black"/>
                </a:solidFill>
              </a:rPr>
              <a:t>ee.getExpression</a:t>
            </a:r>
            <a:r>
              <a:rPr lang="en-US" sz="1200" dirty="0" smtClean="0">
                <a:solidFill>
                  <a:prstClr val="black"/>
                </a:solidFill>
              </a:rPr>
              <a:t>()); </a:t>
            </a:r>
          </a:p>
          <a:p>
            <a:r>
              <a:rPr lang="en-US" sz="1200" dirty="0" err="1" smtClean="0">
                <a:solidFill>
                  <a:srgbClr val="008000"/>
                </a:solidFill>
              </a:rPr>
              <a:t>fe</a:t>
            </a:r>
            <a:r>
              <a:rPr lang="en-US" sz="1200" dirty="0" smtClean="0">
                <a:solidFill>
                  <a:srgbClr val="008000"/>
                </a:solidFill>
              </a:rPr>
              <a:t>/x1^2-5.0*x1+x2^2-5.0*x2+2.0*x3^2-21.0*x3+x4^2+7.0*x4+50.0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logger.info("\n\</a:t>
            </a:r>
            <a:r>
              <a:rPr lang="en-US" sz="1200" dirty="0" err="1" smtClean="0">
                <a:solidFill>
                  <a:prstClr val="black"/>
                </a:solidFill>
              </a:rPr>
              <a:t>nresponse</a:t>
            </a:r>
            <a:r>
              <a:rPr lang="en-US" sz="1200" dirty="0" smtClean="0">
                <a:solidFill>
                  <a:prstClr val="black"/>
                </a:solidFill>
              </a:rPr>
              <a:t>:\n" + </a:t>
            </a:r>
            <a:r>
              <a:rPr lang="en-US" sz="1200" dirty="0" err="1" smtClean="0">
                <a:solidFill>
                  <a:prstClr val="black"/>
                </a:solidFill>
              </a:rPr>
              <a:t>ee.getName</a:t>
            </a:r>
            <a:r>
              <a:rPr lang="en-US" sz="1200" dirty="0" smtClean="0">
                <a:solidFill>
                  <a:prstClr val="black"/>
                </a:solidFill>
              </a:rPr>
              <a:t>() + "/" + </a:t>
            </a:r>
            <a:r>
              <a:rPr lang="en-US" sz="1200" dirty="0" err="1" smtClean="0">
                <a:solidFill>
                  <a:prstClr val="black"/>
                </a:solidFill>
              </a:rPr>
              <a:t>f.getValue</a:t>
            </a:r>
            <a:r>
              <a:rPr lang="en-US" sz="1200" dirty="0" smtClean="0">
                <a:solidFill>
                  <a:prstClr val="black"/>
                </a:solidFill>
              </a:rPr>
              <a:t>());</a:t>
            </a:r>
          </a:p>
          <a:p>
            <a:r>
              <a:rPr lang="en-US" sz="1200" dirty="0" err="1" smtClean="0">
                <a:solidFill>
                  <a:srgbClr val="008000"/>
                </a:solidFill>
              </a:rPr>
              <a:t>fe</a:t>
            </a:r>
            <a:r>
              <a:rPr lang="en-US" sz="1200" dirty="0" smtClean="0">
                <a:solidFill>
                  <a:srgbClr val="008000"/>
                </a:solidFill>
              </a:rPr>
              <a:t>/46.0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Using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5800" y="1676400"/>
            <a:ext cx="7772400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// calculate  the sensitivities for a variable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logger.info("----------------- partial derivative f </a:t>
            </a:r>
            <a:r>
              <a:rPr lang="en-US" sz="1400" dirty="0" err="1" smtClean="0">
                <a:solidFill>
                  <a:prstClr val="black"/>
                </a:solidFill>
              </a:rPr>
              <a:t>wrt</a:t>
            </a:r>
            <a:r>
              <a:rPr lang="en-US" sz="1400" dirty="0" smtClean="0">
                <a:solidFill>
                  <a:prstClr val="black"/>
                </a:solidFill>
              </a:rPr>
              <a:t> x1 fe|feg1: " + </a:t>
            </a:r>
            <a:r>
              <a:rPr lang="en-US" sz="1400" dirty="0" err="1" smtClean="0">
                <a:solidFill>
                  <a:prstClr val="black"/>
                </a:solidFill>
              </a:rPr>
              <a:t>f.getPartialDerivative</a:t>
            </a:r>
            <a:r>
              <a:rPr lang="en-US" sz="1400" dirty="0" smtClean="0">
                <a:solidFill>
                  <a:prstClr val="black"/>
                </a:solidFill>
              </a:rPr>
              <a:t>("x1", "feg1"));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Partial derivative f </a:t>
            </a:r>
            <a:r>
              <a:rPr lang="en-US" sz="1400" dirty="0" err="1" smtClean="0">
                <a:solidFill>
                  <a:srgbClr val="008000"/>
                </a:solidFill>
              </a:rPr>
              <a:t>wrt</a:t>
            </a:r>
            <a:r>
              <a:rPr lang="en-US" sz="1400" dirty="0" smtClean="0">
                <a:solidFill>
                  <a:srgbClr val="008000"/>
                </a:solidFill>
              </a:rPr>
              <a:t> x1 fe|feg1: -1.0</a:t>
            </a:r>
            <a:endParaRPr lang="en-US" sz="1400" dirty="0" smtClean="0">
              <a:solidFill>
                <a:srgbClr val="00B050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logger.info("----------------- partial derivative f </a:t>
            </a:r>
            <a:r>
              <a:rPr lang="en-US" sz="1400" dirty="0" err="1" smtClean="0">
                <a:solidFill>
                  <a:prstClr val="black"/>
                </a:solidFill>
              </a:rPr>
              <a:t>wrt</a:t>
            </a:r>
            <a:r>
              <a:rPr lang="en-US" sz="1400" dirty="0" smtClean="0">
                <a:solidFill>
                  <a:prstClr val="black"/>
                </a:solidFill>
              </a:rPr>
              <a:t> x3 fe|feg1: " + </a:t>
            </a:r>
            <a:r>
              <a:rPr lang="en-US" sz="1400" dirty="0" err="1" smtClean="0">
                <a:solidFill>
                  <a:prstClr val="black"/>
                </a:solidFill>
              </a:rPr>
              <a:t>f.getPartialDerivative</a:t>
            </a:r>
            <a:r>
              <a:rPr lang="en-US" sz="1400" dirty="0" smtClean="0">
                <a:solidFill>
                  <a:prstClr val="black"/>
                </a:solidFill>
              </a:rPr>
              <a:t>("x3", "feg1"));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Partial derivative f </a:t>
            </a:r>
            <a:r>
              <a:rPr lang="en-US" sz="1400" dirty="0" err="1" smtClean="0">
                <a:solidFill>
                  <a:srgbClr val="008000"/>
                </a:solidFill>
              </a:rPr>
              <a:t>wrt</a:t>
            </a:r>
            <a:r>
              <a:rPr lang="en-US" sz="1400" dirty="0" smtClean="0">
                <a:solidFill>
                  <a:srgbClr val="008000"/>
                </a:solidFill>
              </a:rPr>
              <a:t> x3 fe|feg1: -5.0</a:t>
            </a:r>
          </a:p>
          <a:p>
            <a:endParaRPr lang="en-US" sz="1400" dirty="0" smtClean="0">
              <a:solidFill>
                <a:srgbClr val="008000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// calculate the </a:t>
            </a:r>
            <a:r>
              <a:rPr lang="en-US" sz="1400" dirty="0" err="1" smtClean="0">
                <a:solidFill>
                  <a:prstClr val="black"/>
                </a:solidFill>
              </a:rPr>
              <a:t>totalGradient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dirty="0" err="1" smtClean="0">
                <a:solidFill>
                  <a:prstClr val="black"/>
                </a:solidFill>
              </a:rPr>
              <a:t>logger.info("\n\nModel</a:t>
            </a:r>
            <a:r>
              <a:rPr lang="en-US" sz="1400" dirty="0" smtClean="0">
                <a:solidFill>
                  <a:prstClr val="black"/>
                </a:solidFill>
              </a:rPr>
              <a:t> Gradient: " + </a:t>
            </a:r>
            <a:r>
              <a:rPr lang="en-US" sz="1400" dirty="0" err="1" smtClean="0">
                <a:solidFill>
                  <a:prstClr val="black"/>
                </a:solidFill>
              </a:rPr>
              <a:t>sm.getTotalGradients</a:t>
            </a:r>
            <a:r>
              <a:rPr lang="en-US" sz="1400" dirty="0" smtClean="0">
                <a:solidFill>
                  <a:prstClr val="black"/>
                </a:solidFill>
              </a:rPr>
              <a:t>());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Model Gradient: [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 f:fe[x1, x2, x3, x4]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 feg1[-1.0, 1.0, -5.0, 17.0], 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[ g1:g1e[x1, x2, x3, x4]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g1eg1[5.0, 5.0, 9.0, 9.0], 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g2:g2e[x1, x2, x3, x4]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g2eg1[3.0, 12.0, 8.0, 19.0], 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 g3:g3e[x1, x2, x3, x4]</a:t>
            </a:r>
          </a:p>
          <a:p>
            <a:r>
              <a:rPr lang="en-US" sz="1400" dirty="0" smtClean="0">
                <a:solidFill>
                  <a:srgbClr val="008000"/>
                </a:solidFill>
              </a:rPr>
              <a:t>     g3eg1[10.0, 5.0, 8.0, -1.0]]</a:t>
            </a:r>
          </a:p>
          <a:p>
            <a:endParaRPr lang="en-US" sz="1400" dirty="0" smtClean="0">
              <a:solidFill>
                <a:srgbClr val="00B050"/>
              </a:solidFill>
            </a:endParaRPr>
          </a:p>
          <a:p>
            <a:endParaRPr lang="en-US" sz="1400" dirty="0" smtClean="0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Using a SORCER </a:t>
            </a:r>
            <a:r>
              <a:rPr lang="en-US" sz="2800" i="1" dirty="0" smtClean="0"/>
              <a:t>Response</a:t>
            </a:r>
            <a:r>
              <a:rPr lang="en-US" sz="2800" dirty="0" smtClean="0"/>
              <a:t> </a:t>
            </a:r>
            <a:r>
              <a:rPr lang="en-US" sz="2800" i="1" dirty="0" smtClean="0"/>
              <a:t>Model</a:t>
            </a:r>
            <a:endParaRPr lang="en-US" sz="2800" dirty="0"/>
          </a:p>
        </p:txBody>
      </p:sp>
    </p:spTree>
  </p:cSld>
  <p:clrMapOvr>
    <a:masterClrMapping/>
  </p:clrMapOvr>
  <p:transition xmlns:p14="http://schemas.microsoft.com/office/powerpoint/2010/main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SORCER Parametric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217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SORECER has a parametric Model that allows the performance of a parametric analysis.</a:t>
            </a:r>
          </a:p>
          <a:p>
            <a:pPr>
              <a:buNone/>
            </a:pPr>
            <a:r>
              <a:rPr lang="en-US" sz="1600" dirty="0" err="1" smtClean="0"/>
              <a:t>ParametricModel</a:t>
            </a:r>
            <a:r>
              <a:rPr lang="en-US" sz="1600" dirty="0" smtClean="0"/>
              <a:t> </a:t>
            </a:r>
            <a:r>
              <a:rPr lang="en-US" sz="1600" dirty="0" err="1" smtClean="0"/>
              <a:t>paramModel</a:t>
            </a:r>
            <a:r>
              <a:rPr lang="en-US" sz="1600" dirty="0" smtClean="0"/>
              <a:t> = </a:t>
            </a:r>
            <a:r>
              <a:rPr lang="en-US" sz="1600" i="1" dirty="0" err="1" smtClean="0"/>
              <a:t>parametricModel("Parametric</a:t>
            </a:r>
            <a:r>
              <a:rPr lang="en-US" sz="1600" i="1" dirty="0" smtClean="0"/>
              <a:t> Analysis", </a:t>
            </a:r>
          </a:p>
          <a:p>
            <a:pPr>
              <a:buNone/>
            </a:pPr>
            <a:r>
              <a:rPr lang="en-US" sz="1600" i="1" dirty="0" err="1" smtClean="0"/>
              <a:t>designVars("x</a:t>
            </a:r>
            <a:r>
              <a:rPr lang="en-US" sz="1600" i="1" dirty="0" smtClean="0"/>
              <a:t>", </a:t>
            </a:r>
            <a:r>
              <a:rPr lang="en-US" sz="1600" i="1" dirty="0" err="1" smtClean="0"/>
              <a:t>designVarCount</a:t>
            </a:r>
            <a:r>
              <a:rPr lang="en-US" sz="1600" i="1" dirty="0" smtClean="0"/>
              <a:t>), </a:t>
            </a:r>
          </a:p>
          <a:p>
            <a:pPr>
              <a:buNone/>
            </a:pPr>
            <a:r>
              <a:rPr lang="en-US" sz="1600" i="1" dirty="0" smtClean="0"/>
              <a:t>linkedVars("xl1"),</a:t>
            </a:r>
          </a:p>
          <a:p>
            <a:pPr>
              <a:buNone/>
            </a:pPr>
            <a:r>
              <a:rPr lang="en-US" sz="1600" i="1" dirty="0" smtClean="0"/>
              <a:t>parameterVars("p1"),</a:t>
            </a:r>
          </a:p>
          <a:p>
            <a:pPr>
              <a:buNone/>
            </a:pPr>
            <a:r>
              <a:rPr lang="en-US" sz="1600" i="1" dirty="0" err="1" smtClean="0"/>
              <a:t>responseVars("f</a:t>
            </a:r>
            <a:r>
              <a:rPr lang="en-US" sz="1600" i="1" dirty="0" smtClean="0"/>
              <a:t>"),</a:t>
            </a:r>
          </a:p>
          <a:p>
            <a:pPr>
              <a:buNone/>
            </a:pPr>
            <a:r>
              <a:rPr lang="en-US" sz="1600" i="1" dirty="0" smtClean="0"/>
              <a:t>responseVars("f",4),</a:t>
            </a:r>
          </a:p>
          <a:p>
            <a:pPr>
              <a:buNone/>
            </a:pPr>
            <a:r>
              <a:rPr lang="en-US" sz="1600" i="1" dirty="0" err="1" smtClean="0"/>
              <a:t>responseVars("g</a:t>
            </a:r>
            <a:r>
              <a:rPr lang="en-US" sz="1600" i="1" dirty="0" smtClean="0"/>
              <a:t>", 3),</a:t>
            </a:r>
          </a:p>
          <a:p>
            <a:pPr>
              <a:buNone/>
            </a:pPr>
            <a:r>
              <a:rPr lang="en-US" sz="1600" i="1" dirty="0" smtClean="0"/>
              <a:t>parametricTable(input("../data/rosenSuzuki1in.data"),</a:t>
            </a:r>
          </a:p>
          <a:p>
            <a:pPr>
              <a:buNone/>
            </a:pPr>
            <a:r>
              <a:rPr lang="en-US" sz="1600" i="1" dirty="0" smtClean="0"/>
              <a:t>output("../data/rosenSuzuki1FFout.data", ", ")) );</a:t>
            </a:r>
          </a:p>
          <a:p>
            <a:pPr>
              <a:buNone/>
            </a:pPr>
            <a:endParaRPr lang="en-US" sz="1600" i="1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000" i="1" dirty="0" smtClean="0"/>
              <a:t>rosenSuzuki1in.dat </a:t>
            </a:r>
          </a:p>
          <a:p>
            <a:pPr>
              <a:buNone/>
            </a:pPr>
            <a:r>
              <a:rPr lang="en-US" sz="2000" i="1" dirty="0" smtClean="0"/>
              <a:t> </a:t>
            </a:r>
            <a:r>
              <a:rPr lang="en-US" sz="2000" dirty="0" smtClean="0"/>
              <a:t>x1 x2 x3 x4</a:t>
            </a:r>
          </a:p>
          <a:p>
            <a:pPr>
              <a:buNone/>
            </a:pPr>
            <a:r>
              <a:rPr lang="en-US" sz="2000" dirty="0" smtClean="0"/>
              <a:t>1.1 2.2 3.3 4.4</a:t>
            </a:r>
          </a:p>
          <a:p>
            <a:pPr>
              <a:buNone/>
            </a:pPr>
            <a:r>
              <a:rPr lang="en-US" sz="2000" dirty="0" smtClean="0"/>
              <a:t>2.2 4.2 6.6 8.8</a:t>
            </a:r>
          </a:p>
          <a:p>
            <a:pPr>
              <a:buNone/>
            </a:pPr>
            <a:r>
              <a:rPr lang="en-US" sz="2000" dirty="0" smtClean="0"/>
              <a:t>4.4 8.8 12.1 16.1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Using the parametric Model</a:t>
            </a:r>
            <a:endParaRPr lang="en-US" sz="2800" dirty="0" smtClean="0"/>
          </a:p>
          <a:p>
            <a:pPr>
              <a:buNone/>
            </a:pPr>
            <a:r>
              <a:rPr lang="en-US" sz="2400" dirty="0" err="1" smtClean="0"/>
              <a:t>paramModel.evaluate</a:t>
            </a:r>
            <a:r>
              <a:rPr lang="en-US" sz="2400" dirty="0" smtClean="0"/>
              <a:t>();</a:t>
            </a:r>
          </a:p>
          <a:p>
            <a:pPr>
              <a:buNone/>
            </a:pPr>
            <a:r>
              <a:rPr lang="en-US" sz="2400" dirty="0" err="1" smtClean="0"/>
              <a:t>paramModel.writeOutputTableToFile</a:t>
            </a:r>
            <a:r>
              <a:rPr lang="en-US" sz="2400" dirty="0" smtClean="0"/>
              <a:t>();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000" i="1" dirty="0" smtClean="0"/>
              <a:t>rosenSuzuki1out.dat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/>
          <a:p>
            <a:r>
              <a:rPr lang="en-US" dirty="0" smtClean="0"/>
              <a:t>SORCER Parametric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5943600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prstClr val="black"/>
                </a:solidFill>
              </a:rPr>
              <a:t>#, p1, x1, x2, x3, x4, xl1, </a:t>
            </a:r>
            <a:r>
              <a:rPr lang="en-US" sz="900" dirty="0" err="1" smtClean="0">
                <a:solidFill>
                  <a:prstClr val="black"/>
                </a:solidFill>
              </a:rPr>
              <a:t>f</a:t>
            </a:r>
            <a:r>
              <a:rPr lang="en-US" sz="900" dirty="0" smtClean="0">
                <a:solidFill>
                  <a:prstClr val="black"/>
                </a:solidFill>
              </a:rPr>
              <a:t>, f1, f2, f3, f4, g1, g2, g3</a:t>
            </a:r>
          </a:p>
          <a:p>
            <a:r>
              <a:rPr lang="en-US" sz="900" dirty="0" smtClean="0">
                <a:solidFill>
                  <a:prstClr val="black"/>
                </a:solidFill>
              </a:rPr>
              <a:t>50.0, 1, 1.1, 2.2, 3.3, 4.4, 30.800000000000004, 42.190000000000005, 6.050000000000001, 3.3000000000000003, -16.5, 41.14, 26.1, 45.00000000000001, 8.749999999999998</a:t>
            </a:r>
          </a:p>
          <a:p>
            <a:r>
              <a:rPr lang="en-US" sz="900" dirty="0" smtClean="0">
                <a:solidFill>
                  <a:prstClr val="black"/>
                </a:solidFill>
              </a:rPr>
              <a:t>50.0, 2, 2.2, 4.2, 6.6, 8.8, 61.60000000000001, 128.04000000000002, 22.48, 6.4, -32.0, 164.56, 131.27999999999997, 217.56, 57.28</a:t>
            </a:r>
          </a:p>
          <a:p>
            <a:r>
              <a:rPr lang="en-US" sz="900" dirty="0" smtClean="0">
                <a:solidFill>
                  <a:prstClr val="black"/>
                </a:solidFill>
              </a:rPr>
              <a:t>50.0, 3, 4.4, 8.8, 12.1, 16.1, 112.70000000000002, 491.43000000000006, 96.80000000000001, 13.200000000000001, -66.0, 552.03, 486.02, 808.57, 241.47000000000006</a:t>
            </a:r>
            <a:endParaRPr lang="en-US" sz="90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of Function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i="1" dirty="0" smtClean="0"/>
              <a:t>Rosen-Suzuki Function can be expressed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graphicFrame>
        <p:nvGraphicFramePr>
          <p:cNvPr id="293890" name="Object 2"/>
          <p:cNvGraphicFramePr>
            <a:graphicFrameLocks noChangeAspect="1"/>
          </p:cNvGraphicFramePr>
          <p:nvPr/>
        </p:nvGraphicFramePr>
        <p:xfrm>
          <a:off x="838200" y="1676400"/>
          <a:ext cx="2971800" cy="2760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52" name="Equation" r:id="rId3" imgW="1955800" imgH="1841500" progId="Equation.3">
                  <p:embed/>
                </p:oleObj>
              </mc:Choice>
              <mc:Fallback>
                <p:oleObj name="Equation" r:id="rId3" imgW="1955800" imgH="18415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76400"/>
                        <a:ext cx="2971800" cy="2760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2" name="Object 4"/>
          <p:cNvGraphicFramePr>
            <a:graphicFrameLocks noChangeAspect="1"/>
          </p:cNvGraphicFramePr>
          <p:nvPr/>
        </p:nvGraphicFramePr>
        <p:xfrm>
          <a:off x="685800" y="5029200"/>
          <a:ext cx="4418013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53" name="Equation" r:id="rId5" imgW="2755800" imgH="241200" progId="Equation.3">
                  <p:embed/>
                </p:oleObj>
              </mc:Choice>
              <mc:Fallback>
                <p:oleObj name="Equation" r:id="rId5" imgW="275580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029200"/>
                        <a:ext cx="4418013" cy="382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3" name="Object 5"/>
          <p:cNvGraphicFramePr>
            <a:graphicFrameLocks noChangeAspect="1"/>
          </p:cNvGraphicFramePr>
          <p:nvPr/>
        </p:nvGraphicFramePr>
        <p:xfrm>
          <a:off x="635000" y="5621338"/>
          <a:ext cx="4376738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54" name="Equation" r:id="rId7" imgW="2730500" imgH="203200" progId="Equation.3">
                  <p:embed/>
                </p:oleObj>
              </mc:Choice>
              <mc:Fallback>
                <p:oleObj name="Equation" r:id="rId7" imgW="27305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5621338"/>
                        <a:ext cx="4376738" cy="322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4" name="Object 6"/>
          <p:cNvGraphicFramePr>
            <a:graphicFrameLocks noChangeAspect="1"/>
          </p:cNvGraphicFramePr>
          <p:nvPr/>
        </p:nvGraphicFramePr>
        <p:xfrm>
          <a:off x="609600" y="4495800"/>
          <a:ext cx="4660900" cy="32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55" name="Equation" r:id="rId9" imgW="2908300" imgH="203200" progId="Equation.3">
                  <p:embed/>
                </p:oleObj>
              </mc:Choice>
              <mc:Fallback>
                <p:oleObj name="Equation" r:id="rId9" imgW="29083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95800"/>
                        <a:ext cx="4660900" cy="32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19200" y="6248400"/>
            <a:ext cx="507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Note: Introduction of Linked Variable and Parameter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 smtClean="0"/>
              <a:t>Objective Function, Constraints and Sensitivities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" y="121258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Objective Sensitivities: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95943" name="Object 7"/>
          <p:cNvGraphicFramePr>
            <a:graphicFrameLocks noChangeAspect="1"/>
          </p:cNvGraphicFramePr>
          <p:nvPr/>
        </p:nvGraphicFramePr>
        <p:xfrm>
          <a:off x="762000" y="1657350"/>
          <a:ext cx="6838950" cy="520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74" name="Equation" r:id="rId3" imgW="4267200" imgH="3289300" progId="Equation.3">
                  <p:embed/>
                </p:oleObj>
              </mc:Choice>
              <mc:Fallback>
                <p:oleObj name="Equation" r:id="rId3" imgW="4267200" imgH="3289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57350"/>
                        <a:ext cx="6838950" cy="5200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762000" y="3505200"/>
          <a:ext cx="5597525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66" name="Equation" r:id="rId3" imgW="3492360" imgH="685800" progId="Equation.3">
                  <p:embed/>
                </p:oleObj>
              </mc:Choice>
              <mc:Fallback>
                <p:oleObj name="Equation" r:id="rId3" imgW="3492360" imgH="685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05200"/>
                        <a:ext cx="5597525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741363" y="4724400"/>
          <a:ext cx="572135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67" name="Equation" r:id="rId5" imgW="3568680" imgH="685800" progId="Equation.3">
                  <p:embed/>
                </p:oleObj>
              </mc:Choice>
              <mc:Fallback>
                <p:oleObj name="Equation" r:id="rId5" imgW="3568680" imgH="685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4724400"/>
                        <a:ext cx="5721350" cy="1087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1828800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Constraints Sensitivities: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09600" y="2362200"/>
          <a:ext cx="689927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68" name="Equation" r:id="rId7" imgW="4305300" imgH="647700" progId="Equation.3">
                  <p:embed/>
                </p:oleObj>
              </mc:Choice>
              <mc:Fallback>
                <p:oleObj name="Equation" r:id="rId7" imgW="4305300" imgH="6477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362200"/>
                        <a:ext cx="6899275" cy="1027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90600" y="14288"/>
            <a:ext cx="6400800" cy="981075"/>
          </a:xfrm>
        </p:spPr>
        <p:txBody>
          <a:bodyPr/>
          <a:lstStyle/>
          <a:p>
            <a:r>
              <a:rPr lang="en-US" sz="2800" i="1" dirty="0" smtClean="0"/>
              <a:t>Objective Function, Constraints and Sensitivities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Function of Function Model Definition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295400"/>
            <a:ext cx="5867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prstClr val="black"/>
                </a:solidFill>
              </a:rPr>
              <a:t>ResponseModel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rm</a:t>
            </a:r>
            <a:r>
              <a:rPr lang="en-US" sz="1400" dirty="0" smtClean="0">
                <a:solidFill>
                  <a:prstClr val="black"/>
                </a:solidFill>
              </a:rPr>
              <a:t> = </a:t>
            </a:r>
            <a:r>
              <a:rPr lang="en-US" sz="1400" i="1" dirty="0" err="1" smtClean="0">
                <a:solidFill>
                  <a:prstClr val="black"/>
                </a:solidFill>
              </a:rPr>
              <a:t>responseModel("Response</a:t>
            </a:r>
            <a:r>
              <a:rPr lang="en-US" sz="1400" i="1" dirty="0" smtClean="0">
                <a:solidFill>
                  <a:prstClr val="black"/>
                </a:solidFill>
              </a:rPr>
              <a:t> Analysis", </a:t>
            </a:r>
          </a:p>
          <a:p>
            <a:r>
              <a:rPr lang="en-US" sz="1400" i="1" dirty="0" err="1" smtClean="0">
                <a:solidFill>
                  <a:prstClr val="black"/>
                </a:solidFill>
              </a:rPr>
              <a:t>designVars("x</a:t>
            </a:r>
            <a:r>
              <a:rPr lang="en-US" sz="1400" i="1" dirty="0" smtClean="0">
                <a:solidFill>
                  <a:prstClr val="black"/>
                </a:solidFill>
              </a:rPr>
              <a:t>", 4), 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linkedVars("xl1"),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parameterVars("p1"),</a:t>
            </a:r>
          </a:p>
          <a:p>
            <a:r>
              <a:rPr lang="en-US" sz="1400" i="1" dirty="0" err="1" smtClean="0">
                <a:solidFill>
                  <a:prstClr val="black"/>
                </a:solidFill>
              </a:rPr>
              <a:t>responseVars("f</a:t>
            </a:r>
            <a:r>
              <a:rPr lang="en-US" sz="1400" i="1" dirty="0" smtClean="0">
                <a:solidFill>
                  <a:prstClr val="black"/>
                </a:solidFill>
              </a:rPr>
              <a:t>”),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responseVars("f",4));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124200"/>
            <a:ext cx="7543800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prstClr val="black"/>
                </a:solidFill>
              </a:rPr>
              <a:t>ResponseModel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 err="1" smtClean="0">
                <a:solidFill>
                  <a:prstClr val="black"/>
                </a:solidFill>
              </a:rPr>
              <a:t>sm</a:t>
            </a:r>
            <a:r>
              <a:rPr lang="en-US" sz="1400" dirty="0" smtClean="0">
                <a:solidFill>
                  <a:prstClr val="black"/>
                </a:solidFill>
              </a:rPr>
              <a:t> = </a:t>
            </a:r>
            <a:r>
              <a:rPr lang="en-US" sz="1400" i="1" dirty="0" err="1" smtClean="0">
                <a:solidFill>
                  <a:prstClr val="black"/>
                </a:solidFill>
              </a:rPr>
              <a:t>responseModel(”Response</a:t>
            </a:r>
            <a:r>
              <a:rPr lang="en-US" sz="1400" i="1" dirty="0" smtClean="0">
                <a:solidFill>
                  <a:prstClr val="black"/>
                </a:solidFill>
              </a:rPr>
              <a:t> Analysis", </a:t>
            </a:r>
          </a:p>
          <a:p>
            <a:r>
              <a:rPr lang="en-US" sz="1400" i="1" dirty="0" err="1" smtClean="0">
                <a:solidFill>
                  <a:prstClr val="black"/>
                </a:solidFill>
              </a:rPr>
              <a:t>designVars("x</a:t>
            </a:r>
            <a:r>
              <a:rPr lang="en-US" sz="1400" i="1" dirty="0" smtClean="0">
                <a:solidFill>
                  <a:prstClr val="black"/>
                </a:solidFill>
              </a:rPr>
              <a:t>", </a:t>
            </a:r>
            <a:r>
              <a:rPr lang="en-US" sz="1400" i="1" dirty="0" err="1" smtClean="0">
                <a:solidFill>
                  <a:prstClr val="black"/>
                </a:solidFill>
              </a:rPr>
              <a:t>designVarCount</a:t>
            </a:r>
            <a:r>
              <a:rPr lang="en-US" sz="1400" i="1" dirty="0" smtClean="0">
                <a:solidFill>
                  <a:prstClr val="black"/>
                </a:solidFill>
              </a:rPr>
              <a:t>), 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linkedVars("xl1"),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realization("xl1", derivative(wrt("x4"))),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parameterVars("p1"),</a:t>
            </a:r>
          </a:p>
          <a:p>
            <a:r>
              <a:rPr lang="en-US" sz="1400" i="1" dirty="0" err="1" smtClean="0">
                <a:solidFill>
                  <a:prstClr val="black"/>
                </a:solidFill>
              </a:rPr>
              <a:t>responseVars("f</a:t>
            </a:r>
            <a:r>
              <a:rPr lang="en-US" sz="1400" i="1" dirty="0" smtClean="0">
                <a:solidFill>
                  <a:prstClr val="black"/>
                </a:solidFill>
              </a:rPr>
              <a:t>"),</a:t>
            </a:r>
          </a:p>
          <a:p>
            <a:r>
              <a:rPr lang="en-US" sz="1400" i="1" dirty="0" err="1" smtClean="0">
                <a:solidFill>
                  <a:prstClr val="black"/>
                </a:solidFill>
              </a:rPr>
              <a:t>realization("f</a:t>
            </a:r>
            <a:r>
              <a:rPr lang="en-US" sz="1400" i="1" dirty="0" smtClean="0">
                <a:solidFill>
                  <a:prstClr val="black"/>
                </a:solidFill>
              </a:rPr>
              <a:t>", derivative(wrt("f1", "f3", "f4", "x3", "xl1"))),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responseVars("f",4),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realization("f1", derivative(wrt("x1", "x2"))),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realization("f2", derivative(wrt("x1", "x2"))),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realization("f3", derivative(wrt("f2"))),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realization("f4", derivative(wrt("x3", "x4"))),</a:t>
            </a:r>
          </a:p>
          <a:p>
            <a:r>
              <a:rPr lang="en-US" sz="1400" i="1" dirty="0" err="1" smtClean="0">
                <a:solidFill>
                  <a:prstClr val="black"/>
                </a:solidFill>
              </a:rPr>
              <a:t>responseVars("g</a:t>
            </a:r>
            <a:r>
              <a:rPr lang="en-US" sz="1400" i="1" dirty="0" smtClean="0">
                <a:solidFill>
                  <a:prstClr val="black"/>
                </a:solidFill>
              </a:rPr>
              <a:t>", 3),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realization("g1", derivative(wrt("f1", "f2", "x2", "x3", "x4"))),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realization("g2", derivative(wrt("x1", "x2", "x3", "x4"))),</a:t>
            </a:r>
          </a:p>
          <a:p>
            <a:r>
              <a:rPr lang="en-US" sz="1400" i="1" dirty="0" smtClean="0">
                <a:solidFill>
                  <a:prstClr val="black"/>
                </a:solidFill>
              </a:rPr>
              <a:t>realization("g3", derivative(wrt("x1", "x2", "x3", "x4"))));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2743200"/>
            <a:ext cx="335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If the Model will have sensitivities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AFRL 1">
  <a:themeElements>
    <a:clrScheme name="AFRL 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FRL 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FRL 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afrl slide master">
  <a:themeElements>
    <a:clrScheme name="afrl slide master 8">
      <a:dk1>
        <a:srgbClr val="000000"/>
      </a:dk1>
      <a:lt1>
        <a:srgbClr val="FFFFFF"/>
      </a:lt1>
      <a:dk2>
        <a:srgbClr val="000099"/>
      </a:dk2>
      <a:lt2>
        <a:srgbClr val="808080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0000FF"/>
      </a:hlink>
      <a:folHlink>
        <a:srgbClr val="CECECE"/>
      </a:folHlink>
    </a:clrScheme>
    <a:fontScheme name="afrl 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27432" rIns="91440" bIns="27432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27432" rIns="91440" bIns="27432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frl slide master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frl slide master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8">
        <a:dk1>
          <a:srgbClr val="000000"/>
        </a:dk1>
        <a:lt1>
          <a:srgbClr val="FFFFFF"/>
        </a:lt1>
        <a:dk2>
          <a:srgbClr val="000099"/>
        </a:dk2>
        <a:lt2>
          <a:srgbClr val="808080"/>
        </a:lt2>
        <a:accent1>
          <a:srgbClr val="618FFD"/>
        </a:accent1>
        <a:accent2>
          <a:srgbClr val="00AE00"/>
        </a:accent2>
        <a:accent3>
          <a:srgbClr val="FFFFFF"/>
        </a:accent3>
        <a:accent4>
          <a:srgbClr val="000000"/>
        </a:accent4>
        <a:accent5>
          <a:srgbClr val="B7C6FE"/>
        </a:accent5>
        <a:accent6>
          <a:srgbClr val="009D00"/>
        </a:accent6>
        <a:hlink>
          <a:srgbClr val="0000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s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frl slide master">
  <a:themeElements>
    <a:clrScheme name="afrl slide master 8">
      <a:dk1>
        <a:srgbClr val="000000"/>
      </a:dk1>
      <a:lt1>
        <a:srgbClr val="FFFFFF"/>
      </a:lt1>
      <a:dk2>
        <a:srgbClr val="000099"/>
      </a:dk2>
      <a:lt2>
        <a:srgbClr val="808080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0000FF"/>
      </a:hlink>
      <a:folHlink>
        <a:srgbClr val="CECECE"/>
      </a:folHlink>
    </a:clrScheme>
    <a:fontScheme name="afrl 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27432" rIns="91440" bIns="27432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27432" rIns="91440" bIns="27432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frl slide master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frl slide master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8">
        <a:dk1>
          <a:srgbClr val="000000"/>
        </a:dk1>
        <a:lt1>
          <a:srgbClr val="FFFFFF"/>
        </a:lt1>
        <a:dk2>
          <a:srgbClr val="000099"/>
        </a:dk2>
        <a:lt2>
          <a:srgbClr val="808080"/>
        </a:lt2>
        <a:accent1>
          <a:srgbClr val="618FFD"/>
        </a:accent1>
        <a:accent2>
          <a:srgbClr val="00AE00"/>
        </a:accent2>
        <a:accent3>
          <a:srgbClr val="FFFFFF"/>
        </a:accent3>
        <a:accent4>
          <a:srgbClr val="000000"/>
        </a:accent4>
        <a:accent5>
          <a:srgbClr val="B7C6FE"/>
        </a:accent5>
        <a:accent6>
          <a:srgbClr val="009D00"/>
        </a:accent6>
        <a:hlink>
          <a:srgbClr val="0000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ms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1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1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2_ms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 Presentation">
  <a:themeElements>
    <a:clrScheme name="Blank Presentation 8">
      <a:dk1>
        <a:srgbClr val="000000"/>
      </a:dk1>
      <a:lt1>
        <a:srgbClr val="FFFFFF"/>
      </a:lt1>
      <a:dk2>
        <a:srgbClr val="006666"/>
      </a:dk2>
      <a:lt2>
        <a:srgbClr val="B2B2B2"/>
      </a:lt2>
      <a:accent1>
        <a:srgbClr val="FF99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FFCAAA"/>
      </a:accent5>
      <a:accent6>
        <a:srgbClr val="5C5C8A"/>
      </a:accent6>
      <a:hlink>
        <a:srgbClr val="000000"/>
      </a:hlink>
      <a:folHlink>
        <a:srgbClr val="CC00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6666"/>
        </a:dk2>
        <a:lt2>
          <a:srgbClr val="B2B2B2"/>
        </a:lt2>
        <a:accent1>
          <a:srgbClr val="FF99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5C5C8A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27432" rIns="91440" bIns="27432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27432" rIns="91440" bIns="27432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afrl slide master">
  <a:themeElements>
    <a:clrScheme name="afrl slide master 8">
      <a:dk1>
        <a:srgbClr val="000000"/>
      </a:dk1>
      <a:lt1>
        <a:srgbClr val="FFFFFF"/>
      </a:lt1>
      <a:dk2>
        <a:srgbClr val="000099"/>
      </a:dk2>
      <a:lt2>
        <a:srgbClr val="808080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0000FF"/>
      </a:hlink>
      <a:folHlink>
        <a:srgbClr val="CECECE"/>
      </a:folHlink>
    </a:clrScheme>
    <a:fontScheme name="afrl slide mast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27432" rIns="91440" bIns="27432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27432" rIns="91440" bIns="27432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1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frl slide master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frl slide master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rl slide master 8">
        <a:dk1>
          <a:srgbClr val="000000"/>
        </a:dk1>
        <a:lt1>
          <a:srgbClr val="FFFFFF"/>
        </a:lt1>
        <a:dk2>
          <a:srgbClr val="000099"/>
        </a:dk2>
        <a:lt2>
          <a:srgbClr val="808080"/>
        </a:lt2>
        <a:accent1>
          <a:srgbClr val="618FFD"/>
        </a:accent1>
        <a:accent2>
          <a:srgbClr val="00AE00"/>
        </a:accent2>
        <a:accent3>
          <a:srgbClr val="FFFFFF"/>
        </a:accent3>
        <a:accent4>
          <a:srgbClr val="000000"/>
        </a:accent4>
        <a:accent5>
          <a:srgbClr val="B7C6FE"/>
        </a:accent5>
        <a:accent6>
          <a:srgbClr val="009D00"/>
        </a:accent6>
        <a:hlink>
          <a:srgbClr val="0000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Blank Presentation">
  <a:themeElements>
    <a:clrScheme name="Blank Presentation 8">
      <a:dk1>
        <a:srgbClr val="000000"/>
      </a:dk1>
      <a:lt1>
        <a:srgbClr val="FFFFFF"/>
      </a:lt1>
      <a:dk2>
        <a:srgbClr val="006666"/>
      </a:dk2>
      <a:lt2>
        <a:srgbClr val="B2B2B2"/>
      </a:lt2>
      <a:accent1>
        <a:srgbClr val="FF9900"/>
      </a:accent1>
      <a:accent2>
        <a:srgbClr val="666699"/>
      </a:accent2>
      <a:accent3>
        <a:srgbClr val="FFFFFF"/>
      </a:accent3>
      <a:accent4>
        <a:srgbClr val="000000"/>
      </a:accent4>
      <a:accent5>
        <a:srgbClr val="FFCAAA"/>
      </a:accent5>
      <a:accent6>
        <a:srgbClr val="5C5C8A"/>
      </a:accent6>
      <a:hlink>
        <a:srgbClr val="000000"/>
      </a:hlink>
      <a:folHlink>
        <a:srgbClr val="CC00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6666"/>
        </a:dk2>
        <a:lt2>
          <a:srgbClr val="B2B2B2"/>
        </a:lt2>
        <a:accent1>
          <a:srgbClr val="FF9900"/>
        </a:accent1>
        <a:accent2>
          <a:srgbClr val="666699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5C5C8A"/>
        </a:accent6>
        <a:hlink>
          <a:srgbClr val="000000"/>
        </a:hlink>
        <a:folHlink>
          <a:srgbClr val="CC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20408</TotalTime>
  <Words>20576</Words>
  <Application>Microsoft Macintosh PowerPoint</Application>
  <PresentationFormat>On-screen Show (4:3)</PresentationFormat>
  <Paragraphs>2825</Paragraphs>
  <Slides>205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25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205</vt:i4>
      </vt:variant>
    </vt:vector>
  </HeadingPairs>
  <TitlesOfParts>
    <vt:vector size="232" baseType="lpstr">
      <vt:lpstr>Custom Design</vt:lpstr>
      <vt:lpstr>afrl slide master</vt:lpstr>
      <vt:lpstr>Blank Presentation</vt:lpstr>
      <vt:lpstr>3_Custom Design</vt:lpstr>
      <vt:lpstr>1_Default Design</vt:lpstr>
      <vt:lpstr>1_afrl slide master</vt:lpstr>
      <vt:lpstr>1_Custom Design</vt:lpstr>
      <vt:lpstr>1_Blank Presentation</vt:lpstr>
      <vt:lpstr>2_Custom Design</vt:lpstr>
      <vt:lpstr>4_Custom Design</vt:lpstr>
      <vt:lpstr>5_Custom Design</vt:lpstr>
      <vt:lpstr>AFRL 1</vt:lpstr>
      <vt:lpstr>6_Custom Design</vt:lpstr>
      <vt:lpstr>2_afrl slide master</vt:lpstr>
      <vt:lpstr>7_Custom Design</vt:lpstr>
      <vt:lpstr>mstc</vt:lpstr>
      <vt:lpstr>8_Custom Design</vt:lpstr>
      <vt:lpstr>9_Custom Design</vt:lpstr>
      <vt:lpstr>10_Custom Design</vt:lpstr>
      <vt:lpstr>1_mstc</vt:lpstr>
      <vt:lpstr>11_Custom Design</vt:lpstr>
      <vt:lpstr>12_Custom Design</vt:lpstr>
      <vt:lpstr>13_Custom Design</vt:lpstr>
      <vt:lpstr>14_Custom Design</vt:lpstr>
      <vt:lpstr>2_mstc</vt:lpstr>
      <vt:lpstr>Equation</vt:lpstr>
      <vt:lpstr>Microsoft Equation</vt:lpstr>
      <vt:lpstr>PowerPoint Presentation</vt:lpstr>
      <vt:lpstr>PowerPoint Presentation</vt:lpstr>
      <vt:lpstr>Merging Conceptual and Preliminary Design</vt:lpstr>
      <vt:lpstr>PowerPoint Presentation</vt:lpstr>
      <vt:lpstr>Multi-Fidelity Analysis</vt:lpstr>
      <vt:lpstr>Desired API </vt:lpstr>
      <vt:lpstr>SORCER Vars</vt:lpstr>
      <vt:lpstr>SORCER Evaluators</vt:lpstr>
      <vt:lpstr>PowerPoint Presentation</vt:lpstr>
      <vt:lpstr>PowerPoint Presentation</vt:lpstr>
      <vt:lpstr>PowerPoint Presentation</vt:lpstr>
      <vt:lpstr>SORCER Models</vt:lpstr>
      <vt:lpstr>SORCER Provider</vt:lpstr>
      <vt:lpstr>SORCER Services</vt:lpstr>
      <vt:lpstr>Model Example: Induced Drag Optimization</vt:lpstr>
      <vt:lpstr>Trefftz-Plane Induced Drag</vt:lpstr>
      <vt:lpstr>Optimization Problem</vt:lpstr>
      <vt:lpstr>Fidelities for             and             </vt:lpstr>
      <vt:lpstr>SORCER Model Construction</vt:lpstr>
      <vt:lpstr>Engineering – Induced Drag Optimization Model Definition</vt:lpstr>
      <vt:lpstr>Engineering – Induced Drag Optimization Model Definition</vt:lpstr>
      <vt:lpstr>Configuring the Variables in the Model</vt:lpstr>
      <vt:lpstr>Simple SORCER Network Configuration for Example</vt:lpstr>
      <vt:lpstr>Model/Variable Use</vt:lpstr>
      <vt:lpstr>Model/Variable Use (Cont)</vt:lpstr>
      <vt:lpstr>Concluding Remarks</vt:lpstr>
      <vt:lpstr>PowerPoint Presentation</vt:lpstr>
      <vt:lpstr>SORCER Model</vt:lpstr>
      <vt:lpstr>Rosen-Suzuki Functions </vt:lpstr>
      <vt:lpstr>Rosen-Suzuki Functions </vt:lpstr>
      <vt:lpstr>Rosen-Suzuki Functions </vt:lpstr>
      <vt:lpstr>Rosen-Suzuki Function Optimization Definition</vt:lpstr>
      <vt:lpstr>Objective Function, Constraints and Sensitivities</vt:lpstr>
      <vt:lpstr>Rosen-Suzuki Function Optimization </vt:lpstr>
      <vt:lpstr>Rosen-Suzuki Function Optimization </vt:lpstr>
      <vt:lpstr>Rosen-Suzuki Function Optimization </vt:lpstr>
      <vt:lpstr>Rosen-Suzuki Function Optimization </vt:lpstr>
      <vt:lpstr>Rosen-Suzuki Function Optimization </vt:lpstr>
      <vt:lpstr>PowerPoint Presentation</vt:lpstr>
      <vt:lpstr>Rosen-Suzuki Function Optimization </vt:lpstr>
      <vt:lpstr>Explorer Context (Data)</vt:lpstr>
      <vt:lpstr>Standard One Point Approximation (SOA)</vt:lpstr>
      <vt:lpstr>Approximations</vt:lpstr>
      <vt:lpstr>Inner/Outer Loop Optimization Algorithm</vt:lpstr>
      <vt:lpstr>Variable Structure</vt:lpstr>
      <vt:lpstr>Model Example: Induced Drag Optimization</vt:lpstr>
      <vt:lpstr>Trefftz-Plane Induced Drag</vt:lpstr>
      <vt:lpstr>Optimization Problem</vt:lpstr>
      <vt:lpstr>Fidelities for             and             </vt:lpstr>
      <vt:lpstr>SORCER Model Construction</vt:lpstr>
      <vt:lpstr>Engineering – Induced Drag Optimization Model Definition</vt:lpstr>
      <vt:lpstr>Engineering – Induced Drag Optimization Model Definition</vt:lpstr>
      <vt:lpstr>Configuring the Variables in the Model</vt:lpstr>
      <vt:lpstr>Simple SORCER Network Configuration for Example</vt:lpstr>
      <vt:lpstr>Model/Variable Use</vt:lpstr>
      <vt:lpstr>Model/Variable Use</vt:lpstr>
      <vt:lpstr>Model/Variable Use (Cont)</vt:lpstr>
      <vt:lpstr>Concluding Remarks</vt:lpstr>
      <vt:lpstr>Rosen-Suzuki Function Optimization </vt:lpstr>
      <vt:lpstr>Rosen-Suzuki Function Optimization </vt:lpstr>
      <vt:lpstr>Rosen-Suzuki Function Optimization </vt:lpstr>
      <vt:lpstr>MSTC SORCER Applications to Date</vt:lpstr>
      <vt:lpstr>Exertion</vt:lpstr>
      <vt:lpstr>PowerPoint Presentation</vt:lpstr>
      <vt:lpstr>Induced Drag Optimization Motivation</vt:lpstr>
      <vt:lpstr>A Solution</vt:lpstr>
      <vt:lpstr>Modeling Conformal Control Surfaces</vt:lpstr>
      <vt:lpstr>Trefftz-Plane Induced Drag With Euler Aerodynamics</vt:lpstr>
      <vt:lpstr>Optimization Problem</vt:lpstr>
      <vt:lpstr>PowerPoint Presentation</vt:lpstr>
      <vt:lpstr>Induced Drag Optimization Model</vt:lpstr>
      <vt:lpstr>SORCER Network Configuration</vt:lpstr>
      <vt:lpstr>Example Case</vt:lpstr>
      <vt:lpstr>Modified First Order Taylor Series Approximation</vt:lpstr>
      <vt:lpstr>Goland Wing M=0.85, Alpha=5.0</vt:lpstr>
      <vt:lpstr>Goland Wing M=0.85, Alpha=5.0</vt:lpstr>
      <vt:lpstr>Shape and Sizing Aeroelastic Optimization</vt:lpstr>
      <vt:lpstr>Min weight shape &amp; sizing opti</vt:lpstr>
      <vt:lpstr>Sorcer network configuration for min weight (shape and sizing)</vt:lpstr>
      <vt:lpstr>Concluding Remarks</vt:lpstr>
      <vt:lpstr>Comments &amp; Questions?</vt:lpstr>
      <vt:lpstr>How to Determine the Compliant Surface Settings?</vt:lpstr>
      <vt:lpstr>Constructing a SORCER Response Model</vt:lpstr>
      <vt:lpstr>Defining a SORCER Response Model</vt:lpstr>
      <vt:lpstr>Defining a SORCER Response Model</vt:lpstr>
      <vt:lpstr>Defining a SORCER Response Model</vt:lpstr>
      <vt:lpstr>Defining a SORCER Response Model</vt:lpstr>
      <vt:lpstr>Defining a SORCER Response Model</vt:lpstr>
      <vt:lpstr>Configuring a SORCER Response Model</vt:lpstr>
      <vt:lpstr>Configuring a SORCER Response Model</vt:lpstr>
      <vt:lpstr>Configuring a SORCER Response Model</vt:lpstr>
      <vt:lpstr>Using a SORCER Response Model</vt:lpstr>
      <vt:lpstr>Using a SORCER Response Model</vt:lpstr>
      <vt:lpstr>SORCER Parametric Model</vt:lpstr>
      <vt:lpstr>SORCER Parametric Model</vt:lpstr>
      <vt:lpstr>Function of Function Example</vt:lpstr>
      <vt:lpstr>Objective Function, Constraints and Sensitivities</vt:lpstr>
      <vt:lpstr>Objective Function, Constraints and Sensitivities</vt:lpstr>
      <vt:lpstr>Function of Function Model Definition</vt:lpstr>
      <vt:lpstr>Configure the Response Variables in the Model</vt:lpstr>
      <vt:lpstr>Configuration of the Sensitivities</vt:lpstr>
      <vt:lpstr>Configuration of the Sensitivities</vt:lpstr>
      <vt:lpstr>Configuration of the Sensitivities</vt:lpstr>
      <vt:lpstr>Using the Function of Function Model</vt:lpstr>
      <vt:lpstr>Using the Function of Function Model</vt:lpstr>
      <vt:lpstr>Event-driven Exploration: Dispatcher, Model, Optimizer</vt:lpstr>
      <vt:lpstr>Var Composition:  MBP</vt:lpstr>
      <vt:lpstr>Var Composition: MBP Expressions</vt:lpstr>
      <vt:lpstr>Var Composition:   MBP &amp; Expression Evaluators</vt:lpstr>
      <vt:lpstr>Var Composition:  MBP + VOP API</vt:lpstr>
      <vt:lpstr>Var Composition:  MBP + EOP API</vt:lpstr>
      <vt:lpstr>Var Composition:  VOP API</vt:lpstr>
      <vt:lpstr>SORCER Models</vt:lpstr>
      <vt:lpstr>SORCER Variables</vt:lpstr>
      <vt:lpstr>Variable, Evaluator, Filter (VEF)   Design Patterns</vt:lpstr>
      <vt:lpstr>Basic Variable Structure</vt:lpstr>
      <vt:lpstr>Advanced Variable Structure</vt:lpstr>
      <vt:lpstr>Model &amp; VEF Example</vt:lpstr>
      <vt:lpstr>Rosen-Suzuki Function Optimization Definition</vt:lpstr>
      <vt:lpstr>Objective Function, Constraints and Sensitivities</vt:lpstr>
      <vt:lpstr>Constructing a SORCER Response Model</vt:lpstr>
      <vt:lpstr>Defining a SORCER Response Model</vt:lpstr>
      <vt:lpstr>Defining a SORCER Response Model</vt:lpstr>
      <vt:lpstr>Defining a SORCER Response Model</vt:lpstr>
      <vt:lpstr>Defining a SORCER Response Model</vt:lpstr>
      <vt:lpstr>Configuring a SORCER Response Model</vt:lpstr>
      <vt:lpstr>Configuring a SORCER Response Model</vt:lpstr>
      <vt:lpstr>Configuring a SORCER Response Model</vt:lpstr>
      <vt:lpstr>Using a SORCER Response Model</vt:lpstr>
      <vt:lpstr>Using a SORCER Response Model</vt:lpstr>
      <vt:lpstr>SORCER Parametric Model</vt:lpstr>
      <vt:lpstr>SORCER Parametric Model</vt:lpstr>
      <vt:lpstr>Function of Function Example</vt:lpstr>
      <vt:lpstr>Objective Function, Constraints and Sensitivities</vt:lpstr>
      <vt:lpstr>Objective Function, Constraints and Sensitivities</vt:lpstr>
      <vt:lpstr>Function of Function Model Definition</vt:lpstr>
      <vt:lpstr>Configure the Model</vt:lpstr>
      <vt:lpstr>Configuration of the Sensitivities</vt:lpstr>
      <vt:lpstr>Configuration of the Sensitivities</vt:lpstr>
      <vt:lpstr>Configuration of the Sensitivities</vt:lpstr>
      <vt:lpstr>PowerPoint Presentation</vt:lpstr>
      <vt:lpstr>Objective Function Multi-Fidelity</vt:lpstr>
      <vt:lpstr>Constraint Functions Multi-Fidelity</vt:lpstr>
      <vt:lpstr>Objective Sensitivities with Multi-Fidelity </vt:lpstr>
      <vt:lpstr>Objective Sensitivities with Multi-Fidelity </vt:lpstr>
      <vt:lpstr>Multi-Fidelity Constraints &amp; Multi-Fidelity Sensitivities</vt:lpstr>
      <vt:lpstr>Constraint Sensitivities</vt:lpstr>
      <vt:lpstr>Model Definition with Multi-Fidelity Responses and Sensitivities</vt:lpstr>
      <vt:lpstr>Model Configuration</vt:lpstr>
      <vt:lpstr>Fe2 with with Multi-Fidelity Sensitivities</vt:lpstr>
      <vt:lpstr>PowerPoint Presentation</vt:lpstr>
      <vt:lpstr>PowerPoint Presentation</vt:lpstr>
      <vt:lpstr>PowerPoint Presentation</vt:lpstr>
      <vt:lpstr>PowerPoint Presentation</vt:lpstr>
      <vt:lpstr>Using the Multi-Fidelity Model</vt:lpstr>
      <vt:lpstr>Optimization Model Definition</vt:lpstr>
      <vt:lpstr>MSTC SORCER Applications to Date</vt:lpstr>
      <vt:lpstr>Shape and Sizing Aeroelastic Optimization</vt:lpstr>
      <vt:lpstr>Min weight shape &amp; sizing opti</vt:lpstr>
      <vt:lpstr>Sorcer network configuration for min weight (shape and sizing)</vt:lpstr>
      <vt:lpstr>Concluding Remarks</vt:lpstr>
      <vt:lpstr>PowerPoint Presentation</vt:lpstr>
      <vt:lpstr>Motivation</vt:lpstr>
      <vt:lpstr>A Solution</vt:lpstr>
      <vt:lpstr>How to Determine the Compliant Surface Settings?</vt:lpstr>
      <vt:lpstr>PowerPoint Presentation</vt:lpstr>
      <vt:lpstr>Trefftz-Plane Induced Drag With Euler Aerodynamics</vt:lpstr>
      <vt:lpstr>Optimization Problem</vt:lpstr>
      <vt:lpstr>PowerPoint Presentation</vt:lpstr>
      <vt:lpstr>Induced Drag Optimization Model</vt:lpstr>
      <vt:lpstr>Service Oriented Computing EnvirRonment (SORCER)</vt:lpstr>
      <vt:lpstr>Example Case</vt:lpstr>
      <vt:lpstr>Modified First Order Taylor Series Approximation</vt:lpstr>
      <vt:lpstr>Goland Wing M=0.85, Alpha=5.0</vt:lpstr>
      <vt:lpstr>Goland Wing M=0.85, Alpha=5.0</vt:lpstr>
      <vt:lpstr>Concluding Remarks</vt:lpstr>
      <vt:lpstr>PowerPoint Presentation</vt:lpstr>
      <vt:lpstr>Optimization Model</vt:lpstr>
      <vt:lpstr>PowerPoint Presentation</vt:lpstr>
      <vt:lpstr>PowerPoint Presentation</vt:lpstr>
      <vt:lpstr>PowerPoint Presentation</vt:lpstr>
      <vt:lpstr>PowerPoint Presentation</vt:lpstr>
      <vt:lpstr>Modified One Point Approximation (MOA)</vt:lpstr>
      <vt:lpstr>Kriging Approximation</vt:lpstr>
      <vt:lpstr>Kriging Approximation</vt:lpstr>
      <vt:lpstr> SORCER is  a Service-Object-Oriented Architecture</vt:lpstr>
      <vt:lpstr>Service Oriented Computing EnviRonment - SORCER</vt:lpstr>
      <vt:lpstr>PowerPoint Presentation</vt:lpstr>
      <vt:lpstr>SORCER Paradigm </vt:lpstr>
      <vt:lpstr>SORCER Terminology</vt:lpstr>
      <vt:lpstr>Service Providers</vt:lpstr>
      <vt:lpstr>Exertion</vt:lpstr>
      <vt:lpstr>SORCER Paradigm </vt:lpstr>
      <vt:lpstr>Variable, Evaluator, Filter (VEF)   Design Patterns</vt:lpstr>
      <vt:lpstr>Evaluators</vt:lpstr>
      <vt:lpstr>Filters</vt:lpstr>
      <vt:lpstr>Objective Function, Constraints and Sensitivities</vt:lpstr>
      <vt:lpstr>Modified One Point Approximation (MOA)</vt:lpstr>
      <vt:lpstr>Kriging Approximation</vt:lpstr>
      <vt:lpstr>Kriging Approximation</vt:lpstr>
      <vt:lpstr>Modified One Point Approximation (MOA)</vt:lpstr>
      <vt:lpstr>Kriging Approximation</vt:lpstr>
      <vt:lpstr>Kriging Approximation</vt:lpstr>
      <vt:lpstr> SORCER is  a Service-Object-Oriented Architecture</vt:lpstr>
      <vt:lpstr>Service Oriented Computing EnviRonment - SORCER</vt:lpstr>
    </vt:vector>
  </TitlesOfParts>
  <Company>U.S. Air Force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KolonaRM</dc:creator>
  <cp:lastModifiedBy>Raymond Kolonay</cp:lastModifiedBy>
  <cp:revision>213</cp:revision>
  <cp:lastPrinted>2013-08-27T19:36:45Z</cp:lastPrinted>
  <dcterms:created xsi:type="dcterms:W3CDTF">2010-09-21T11:36:46Z</dcterms:created>
  <dcterms:modified xsi:type="dcterms:W3CDTF">2013-09-04T21:46:19Z</dcterms:modified>
</cp:coreProperties>
</file>